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5.xml" ContentType="application/vnd.openxmlformats-officedocument.presentationml.tags+xml"/>
  <Override PartName="/ppt/notesSlides/notesSlide1.xml" ContentType="application/vnd.openxmlformats-officedocument.presentationml.notesSlide+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notesSlides/notesSlide30.xml" ContentType="application/vnd.openxmlformats-officedocument.presentationml.notesSlide+xml"/>
  <Override PartName="/ppt/tags/tag85.xml" ContentType="application/vnd.openxmlformats-officedocument.presentationml.tags+xml"/>
  <Override PartName="/ppt/notesSlides/notesSlide31.xml" ContentType="application/vnd.openxmlformats-officedocument.presentationml.notesSlide+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notesSlides/notesSlide38.xml" ContentType="application/vnd.openxmlformats-officedocument.presentationml.notesSlide+xml"/>
  <Override PartName="/ppt/tags/tag93.xml" ContentType="application/vnd.openxmlformats-officedocument.presentationml.tags+xml"/>
  <Override PartName="/ppt/notesSlides/notesSlide39.xml" ContentType="application/vnd.openxmlformats-officedocument.presentationml.notesSlide+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tags/tag98.xml" ContentType="application/vnd.openxmlformats-officedocument.presentationml.tags+xml"/>
  <Override PartName="/ppt/notesSlides/notesSlide44.xml" ContentType="application/vnd.openxmlformats-officedocument.presentationml.notesSlide+xml"/>
  <Override PartName="/ppt/tags/tag99.xml" ContentType="application/vnd.openxmlformats-officedocument.presentationml.tags+xml"/>
  <Override PartName="/ppt/notesSlides/notesSlide45.xml" ContentType="application/vnd.openxmlformats-officedocument.presentationml.notesSlide+xml"/>
  <Override PartName="/ppt/tags/tag100.xml" ContentType="application/vnd.openxmlformats-officedocument.presentationml.tags+xml"/>
  <Override PartName="/ppt/notesSlides/notesSlide46.xml" ContentType="application/vnd.openxmlformats-officedocument.presentationml.notesSlide+xml"/>
  <Override PartName="/ppt/tags/tag101.xml" ContentType="application/vnd.openxmlformats-officedocument.presentationml.tags+xml"/>
  <Override PartName="/ppt/notesSlides/notesSlide47.xml" ContentType="application/vnd.openxmlformats-officedocument.presentationml.notesSlide+xml"/>
  <Override PartName="/ppt/tags/tag102.xml" ContentType="application/vnd.openxmlformats-officedocument.presentationml.tags+xml"/>
  <Override PartName="/ppt/notesSlides/notesSlide48.xml" ContentType="application/vnd.openxmlformats-officedocument.presentationml.notesSlide+xml"/>
  <Override PartName="/ppt/tags/tag103.xml" ContentType="application/vnd.openxmlformats-officedocument.presentationml.tags+xml"/>
  <Override PartName="/ppt/notesSlides/notesSlide49.xml" ContentType="application/vnd.openxmlformats-officedocument.presentationml.notesSlide+xml"/>
  <Override PartName="/ppt/tags/tag104.xml" ContentType="application/vnd.openxmlformats-officedocument.presentationml.tags+xml"/>
  <Override PartName="/ppt/notesSlides/notesSlide50.xml" ContentType="application/vnd.openxmlformats-officedocument.presentationml.notesSlide+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notesSlides/notesSlide52.xml" ContentType="application/vnd.openxmlformats-officedocument.presentationml.notesSlide+xml"/>
  <Override PartName="/ppt/tags/tag107.xml" ContentType="application/vnd.openxmlformats-officedocument.presentationml.tags+xml"/>
  <Override PartName="/ppt/notesSlides/notesSlide53.xml" ContentType="application/vnd.openxmlformats-officedocument.presentationml.notesSlide+xml"/>
  <Override PartName="/ppt/tags/tag108.xml" ContentType="application/vnd.openxmlformats-officedocument.presentationml.tags+xml"/>
  <Override PartName="/ppt/notesSlides/notesSlide54.xml" ContentType="application/vnd.openxmlformats-officedocument.presentationml.notesSlide+xml"/>
  <Override PartName="/ppt/tags/tag109.xml" ContentType="application/vnd.openxmlformats-officedocument.presentationml.tags+xml"/>
  <Override PartName="/ppt/notesSlides/notesSlide55.xml" ContentType="application/vnd.openxmlformats-officedocument.presentationml.notesSlide+xml"/>
  <Override PartName="/ppt/tags/tag110.xml" ContentType="application/vnd.openxmlformats-officedocument.presentationml.tags+xml"/>
  <Override PartName="/ppt/notesSlides/notesSlide56.xml" ContentType="application/vnd.openxmlformats-officedocument.presentationml.notesSlide+xml"/>
  <Override PartName="/ppt/tags/tag111.xml" ContentType="application/vnd.openxmlformats-officedocument.presentationml.tags+xml"/>
  <Override PartName="/ppt/notesSlides/notesSlide57.xml" ContentType="application/vnd.openxmlformats-officedocument.presentationml.notesSlide+xml"/>
  <Override PartName="/ppt/tags/tag112.xml" ContentType="application/vnd.openxmlformats-officedocument.presentationml.tags+xml"/>
  <Override PartName="/ppt/notesSlides/notesSlide58.xml" ContentType="application/vnd.openxmlformats-officedocument.presentationml.notesSlide+xml"/>
  <Override PartName="/ppt/tags/tag113.xml" ContentType="application/vnd.openxmlformats-officedocument.presentationml.tags+xml"/>
  <Override PartName="/ppt/notesSlides/notesSlide59.xml" ContentType="application/vnd.openxmlformats-officedocument.presentationml.notesSlide+xml"/>
  <Override PartName="/ppt/tags/tag114.xml" ContentType="application/vnd.openxmlformats-officedocument.presentationml.tags+xml"/>
  <Override PartName="/ppt/notesSlides/notesSlide60.xml" ContentType="application/vnd.openxmlformats-officedocument.presentationml.notesSlide+xml"/>
  <Override PartName="/ppt/tags/tag115.xml" ContentType="application/vnd.openxmlformats-officedocument.presentationml.tags+xml"/>
  <Override PartName="/ppt/notesSlides/notesSlide61.xml" ContentType="application/vnd.openxmlformats-officedocument.presentationml.notesSlide+xml"/>
  <Override PartName="/ppt/tags/tag116.xml" ContentType="application/vnd.openxmlformats-officedocument.presentationml.tags+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67"/>
  </p:notesMasterIdLst>
  <p:handoutMasterIdLst>
    <p:handoutMasterId r:id="rId68"/>
  </p:handoutMasterIdLst>
  <p:sldIdLst>
    <p:sldId id="430" r:id="rId5"/>
    <p:sldId id="443" r:id="rId6"/>
    <p:sldId id="400" r:id="rId7"/>
    <p:sldId id="431" r:id="rId8"/>
    <p:sldId id="351" r:id="rId9"/>
    <p:sldId id="1587" r:id="rId10"/>
    <p:sldId id="388" r:id="rId11"/>
    <p:sldId id="1598" r:id="rId12"/>
    <p:sldId id="626" r:id="rId13"/>
    <p:sldId id="1600" r:id="rId14"/>
    <p:sldId id="1608" r:id="rId15"/>
    <p:sldId id="1601" r:id="rId16"/>
    <p:sldId id="1604" r:id="rId17"/>
    <p:sldId id="380" r:id="rId18"/>
    <p:sldId id="1602" r:id="rId19"/>
    <p:sldId id="1605" r:id="rId20"/>
    <p:sldId id="1629" r:id="rId21"/>
    <p:sldId id="438" r:id="rId22"/>
    <p:sldId id="1630" r:id="rId23"/>
    <p:sldId id="1603" r:id="rId24"/>
    <p:sldId id="1631" r:id="rId25"/>
    <p:sldId id="1626" r:id="rId26"/>
    <p:sldId id="617" r:id="rId27"/>
    <p:sldId id="1588" r:id="rId28"/>
    <p:sldId id="1609" r:id="rId29"/>
    <p:sldId id="1610" r:id="rId30"/>
    <p:sldId id="1611" r:id="rId31"/>
    <p:sldId id="1590" r:id="rId32"/>
    <p:sldId id="840" r:id="rId33"/>
    <p:sldId id="1606" r:id="rId34"/>
    <p:sldId id="841" r:id="rId35"/>
    <p:sldId id="399" r:id="rId36"/>
    <p:sldId id="1620" r:id="rId37"/>
    <p:sldId id="1618" r:id="rId38"/>
    <p:sldId id="1621" r:id="rId39"/>
    <p:sldId id="1619" r:id="rId40"/>
    <p:sldId id="1612" r:id="rId41"/>
    <p:sldId id="1613" r:id="rId42"/>
    <p:sldId id="1614" r:id="rId43"/>
    <p:sldId id="422" r:id="rId44"/>
    <p:sldId id="1615" r:id="rId45"/>
    <p:sldId id="1592" r:id="rId46"/>
    <p:sldId id="1591" r:id="rId47"/>
    <p:sldId id="1623" r:id="rId48"/>
    <p:sldId id="1625" r:id="rId49"/>
    <p:sldId id="1616" r:id="rId50"/>
    <p:sldId id="450" r:id="rId51"/>
    <p:sldId id="1622" r:id="rId52"/>
    <p:sldId id="1593" r:id="rId53"/>
    <p:sldId id="520" r:id="rId54"/>
    <p:sldId id="426" r:id="rId55"/>
    <p:sldId id="427" r:id="rId56"/>
    <p:sldId id="504" r:id="rId57"/>
    <p:sldId id="1627" r:id="rId58"/>
    <p:sldId id="621" r:id="rId59"/>
    <p:sldId id="883" r:id="rId60"/>
    <p:sldId id="345" r:id="rId61"/>
    <p:sldId id="623" r:id="rId62"/>
    <p:sldId id="313" r:id="rId63"/>
    <p:sldId id="314" r:id="rId64"/>
    <p:sldId id="622" r:id="rId65"/>
    <p:sldId id="1628" r:id="rId66"/>
  </p:sldIdLst>
  <p:sldSz cx="12192000" cy="6858000"/>
  <p:notesSz cx="7772400" cy="10058400"/>
  <p:custDataLst>
    <p:tags r:id="rId69"/>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8FFB670E-A38C-7D44-9EF8-18D3C85A25AC}">
          <p14:sldIdLst>
            <p14:sldId id="430"/>
            <p14:sldId id="443"/>
            <p14:sldId id="400"/>
          </p14:sldIdLst>
        </p14:section>
        <p14:section name="Section 1: Architectural need" id="{9CE5FD4D-EF9C-E849-9469-134F319F5213}">
          <p14:sldIdLst>
            <p14:sldId id="431"/>
            <p14:sldId id="351"/>
          </p14:sldIdLst>
        </p14:section>
        <p14:section name="Section 2: Account users and IAM" id="{2320FE14-4860-F644-9789-442662C6C2AE}">
          <p14:sldIdLst>
            <p14:sldId id="1587"/>
            <p14:sldId id="388"/>
            <p14:sldId id="1598"/>
            <p14:sldId id="626"/>
            <p14:sldId id="1600"/>
            <p14:sldId id="1608"/>
            <p14:sldId id="1601"/>
            <p14:sldId id="1604"/>
            <p14:sldId id="380"/>
            <p14:sldId id="1602"/>
            <p14:sldId id="1605"/>
            <p14:sldId id="1629"/>
            <p14:sldId id="438"/>
            <p14:sldId id="1630"/>
            <p14:sldId id="1603"/>
            <p14:sldId id="1631"/>
            <p14:sldId id="1626"/>
            <p14:sldId id="617"/>
          </p14:sldIdLst>
        </p14:section>
        <p14:section name="Section 3: Organizing users" id="{61389A81-AB4A-384B-A3D3-52AB6E19E2FF}">
          <p14:sldIdLst>
            <p14:sldId id="1588"/>
            <p14:sldId id="1609"/>
            <p14:sldId id="1610"/>
            <p14:sldId id="1611"/>
          </p14:sldIdLst>
        </p14:section>
        <p14:section name="Section 4: Federating users" id="{AB3ABC73-CB8F-BE43-B386-5D147E20E6AC}">
          <p14:sldIdLst>
            <p14:sldId id="1590"/>
            <p14:sldId id="840"/>
            <p14:sldId id="1606"/>
            <p14:sldId id="841"/>
            <p14:sldId id="399"/>
            <p14:sldId id="1620"/>
            <p14:sldId id="1618"/>
            <p14:sldId id="1621"/>
            <p14:sldId id="1619"/>
            <p14:sldId id="1612"/>
            <p14:sldId id="1613"/>
            <p14:sldId id="1614"/>
            <p14:sldId id="422"/>
            <p14:sldId id="1615"/>
            <p14:sldId id="1592"/>
          </p14:sldIdLst>
        </p14:section>
        <p14:section name="Section 5: Multiple accounts" id="{A7460D67-EC79-EB40-B9EA-990661672D43}">
          <p14:sldIdLst>
            <p14:sldId id="1591"/>
            <p14:sldId id="1623"/>
            <p14:sldId id="1625"/>
            <p14:sldId id="1616"/>
            <p14:sldId id="450"/>
            <p14:sldId id="1622"/>
            <p14:sldId id="1593"/>
            <p14:sldId id="520"/>
            <p14:sldId id="426"/>
            <p14:sldId id="427"/>
            <p14:sldId id="504"/>
            <p14:sldId id="1627"/>
            <p14:sldId id="621"/>
          </p14:sldIdLst>
        </p14:section>
        <p14:section name="Module wrap-up" id="{363D46E2-426E-1344-8446-05495DD4C565}">
          <p14:sldIdLst>
            <p14:sldId id="883"/>
            <p14:sldId id="345"/>
            <p14:sldId id="623"/>
            <p14:sldId id="313"/>
            <p14:sldId id="314"/>
            <p14:sldId id="622"/>
            <p14:sldId id="16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 id="3" name="Papadakis Kantos, Yianna" initials="PKY" lastIdx="2" clrIdx="2">
    <p:extLst>
      <p:ext uri="{19B8F6BF-5375-455C-9EA6-DF929625EA0E}">
        <p15:presenceInfo xmlns:p15="http://schemas.microsoft.com/office/powerpoint/2012/main" userId="S-1-5-21-1407069837-2091007605-538272213-375400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B050"/>
    <a:srgbClr val="A6A6A6"/>
    <a:srgbClr val="504BAB"/>
    <a:srgbClr val="D6F4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8511FE-3781-4E50-AC77-3A3BCB5E7330}" v="22" dt="2022-05-18T20:43:30.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108" autoAdjust="0"/>
  </p:normalViewPr>
  <p:slideViewPr>
    <p:cSldViewPr snapToGrid="0">
      <p:cViewPr varScale="1">
        <p:scale>
          <a:sx n="112" d="100"/>
          <a:sy n="112" d="100"/>
        </p:scale>
        <p:origin x="2136" y="114"/>
      </p:cViewPr>
      <p:guideLst/>
    </p:cSldViewPr>
  </p:slideViewPr>
  <p:notesTextViewPr>
    <p:cViewPr>
      <p:scale>
        <a:sx n="1" d="1"/>
        <a:sy n="1" d="1"/>
      </p:scale>
      <p:origin x="0" y="0"/>
    </p:cViewPr>
  </p:notesTextViewPr>
  <p:notesViewPr>
    <p:cSldViewPr snapToGrid="0">
      <p:cViewPr varScale="1">
        <p:scale>
          <a:sx n="102" d="100"/>
          <a:sy n="102" d="100"/>
        </p:scale>
        <p:origin x="11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EFA8D-0164-744C-9AB3-8B1BAFEF1C74}" type="doc">
      <dgm:prSet loTypeId="urn:microsoft.com/office/officeart/2005/8/layout/orgChart1" loCatId="" qsTypeId="urn:microsoft.com/office/officeart/2005/8/quickstyle/simple1" qsCatId="simple" csTypeId="urn:microsoft.com/office/officeart/2005/8/colors/colorful4" csCatId="colorful" phldr="1"/>
      <dgm:spPr/>
      <dgm:t>
        <a:bodyPr/>
        <a:lstStyle/>
        <a:p>
          <a:endParaRPr lang="en-US"/>
        </a:p>
      </dgm:t>
    </dgm:pt>
    <dgm:pt modelId="{5F730A8E-D158-E345-8998-CBEEAF69D4F6}">
      <dgm:prSet phldrT="[Text]" custT="1"/>
      <dgm:spPr>
        <a:solidFill>
          <a:schemeClr val="accent5"/>
        </a:solidFill>
      </dgm:spPr>
      <dgm:t>
        <a:bodyPr/>
        <a:lstStyle/>
        <a:p>
          <a:r>
            <a:rPr lang="en-US" sz="1600"/>
            <a:t>AWS account</a:t>
          </a:r>
        </a:p>
      </dgm:t>
    </dgm:pt>
    <dgm:pt modelId="{0A04FE0F-884C-2C47-9240-3ACE882A9404}" type="parTrans" cxnId="{F4AD0428-2242-2841-8277-02DE4C304B43}">
      <dgm:prSet/>
      <dgm:spPr/>
      <dgm:t>
        <a:bodyPr/>
        <a:lstStyle/>
        <a:p>
          <a:endParaRPr lang="en-US" sz="1200"/>
        </a:p>
      </dgm:t>
    </dgm:pt>
    <dgm:pt modelId="{73207331-EEC8-2A4C-B198-CFDDD7273225}" type="sibTrans" cxnId="{F4AD0428-2242-2841-8277-02DE4C304B43}">
      <dgm:prSet/>
      <dgm:spPr/>
      <dgm:t>
        <a:bodyPr/>
        <a:lstStyle/>
        <a:p>
          <a:endParaRPr lang="en-US" sz="1200"/>
        </a:p>
      </dgm:t>
    </dgm:pt>
    <dgm:pt modelId="{BF69B808-014A-D84E-95B0-D8013CBE56D5}">
      <dgm:prSet phldrT="[Text]" custT="1"/>
      <dgm:spPr>
        <a:solidFill>
          <a:srgbClr val="0070C0"/>
        </a:solidFill>
      </dgm:spPr>
      <dgm:t>
        <a:bodyPr/>
        <a:lstStyle/>
        <a:p>
          <a:r>
            <a:rPr lang="en-US" sz="1600"/>
            <a:t>IAM Group: Admins</a:t>
          </a:r>
        </a:p>
      </dgm:t>
    </dgm:pt>
    <dgm:pt modelId="{39AF66BB-4DDC-AB40-8BDC-D327B856E6B6}" type="parTrans" cxnId="{4AC1D843-A8F5-A349-98C9-9C7C193BB8A6}">
      <dgm:prSet/>
      <dgm:spPr/>
      <dgm:t>
        <a:bodyPr/>
        <a:lstStyle/>
        <a:p>
          <a:endParaRPr lang="en-US" sz="1200"/>
        </a:p>
      </dgm:t>
    </dgm:pt>
    <dgm:pt modelId="{991C92E5-3583-1B4E-A78B-AF4FE4D2D72B}" type="sibTrans" cxnId="{4AC1D843-A8F5-A349-98C9-9C7C193BB8A6}">
      <dgm:prSet/>
      <dgm:spPr/>
      <dgm:t>
        <a:bodyPr/>
        <a:lstStyle/>
        <a:p>
          <a:endParaRPr lang="en-US" sz="1200"/>
        </a:p>
      </dgm:t>
    </dgm:pt>
    <dgm:pt modelId="{6CBA8387-0E47-CA43-95B1-65E1BBFE7175}">
      <dgm:prSet phldrT="[Text]" custT="1"/>
      <dgm:spPr>
        <a:solidFill>
          <a:srgbClr val="0070C0"/>
        </a:solidFill>
      </dgm:spPr>
      <dgm:t>
        <a:bodyPr/>
        <a:lstStyle/>
        <a:p>
          <a:r>
            <a:rPr lang="en-US" sz="1600"/>
            <a:t>IAM Group: Developers</a:t>
          </a:r>
        </a:p>
      </dgm:t>
    </dgm:pt>
    <dgm:pt modelId="{58754BE0-AE8A-BA41-B1CE-84DDBBB5336C}" type="parTrans" cxnId="{4448EFB5-0F05-1C4D-AFF0-A7812D18A714}">
      <dgm:prSet/>
      <dgm:spPr/>
      <dgm:t>
        <a:bodyPr/>
        <a:lstStyle/>
        <a:p>
          <a:endParaRPr lang="en-US" sz="1200"/>
        </a:p>
      </dgm:t>
    </dgm:pt>
    <dgm:pt modelId="{3DDB788A-E886-2247-A11B-7FA6ED594AE8}" type="sibTrans" cxnId="{4448EFB5-0F05-1C4D-AFF0-A7812D18A714}">
      <dgm:prSet/>
      <dgm:spPr/>
      <dgm:t>
        <a:bodyPr/>
        <a:lstStyle/>
        <a:p>
          <a:endParaRPr lang="en-US" sz="1200"/>
        </a:p>
      </dgm:t>
    </dgm:pt>
    <dgm:pt modelId="{BB995248-FD9A-6846-B031-D3B0CEE8087A}">
      <dgm:prSet phldrT="[Text]" custT="1"/>
      <dgm:spPr>
        <a:solidFill>
          <a:srgbClr val="0070C0"/>
        </a:solidFill>
      </dgm:spPr>
      <dgm:t>
        <a:bodyPr/>
        <a:lstStyle/>
        <a:p>
          <a:r>
            <a:rPr lang="en-US" sz="1600"/>
            <a:t>IAM Group: Test</a:t>
          </a:r>
        </a:p>
      </dgm:t>
    </dgm:pt>
    <dgm:pt modelId="{3F3FFCF0-3A82-9E4F-84A5-809751A1C604}" type="parTrans" cxnId="{14DFBE7F-235C-AB4D-B59A-2CBC4B50C670}">
      <dgm:prSet/>
      <dgm:spPr/>
      <dgm:t>
        <a:bodyPr/>
        <a:lstStyle/>
        <a:p>
          <a:endParaRPr lang="en-US" sz="1200"/>
        </a:p>
      </dgm:t>
    </dgm:pt>
    <dgm:pt modelId="{5E0E9473-0D40-CD44-BDAF-4AE70E9D7172}" type="sibTrans" cxnId="{14DFBE7F-235C-AB4D-B59A-2CBC4B50C670}">
      <dgm:prSet/>
      <dgm:spPr/>
      <dgm:t>
        <a:bodyPr/>
        <a:lstStyle/>
        <a:p>
          <a:endParaRPr lang="en-US" sz="1200"/>
        </a:p>
      </dgm:t>
    </dgm:pt>
    <dgm:pt modelId="{6828844C-6E1D-7740-B2D6-38CDCDBF1517}">
      <dgm:prSet phldrT="[Text]" custT="1"/>
      <dgm:spPr>
        <a:solidFill>
          <a:schemeClr val="tx1">
            <a:lumMod val="65000"/>
            <a:lumOff val="35000"/>
          </a:schemeClr>
        </a:solidFill>
      </dgm:spPr>
      <dgm:t>
        <a:bodyPr/>
        <a:lstStyle/>
        <a:p>
          <a:r>
            <a:rPr lang="en-US" sz="1600"/>
            <a:t>Li</a:t>
          </a:r>
        </a:p>
      </dgm:t>
    </dgm:pt>
    <dgm:pt modelId="{A9A97EBF-5FE3-544E-AA13-D5F014B5D333}" type="parTrans" cxnId="{485EEB8B-230D-1941-8FB4-4FFB31B93030}">
      <dgm:prSet/>
      <dgm:spPr/>
      <dgm:t>
        <a:bodyPr/>
        <a:lstStyle/>
        <a:p>
          <a:endParaRPr lang="en-US" sz="1200"/>
        </a:p>
      </dgm:t>
    </dgm:pt>
    <dgm:pt modelId="{64352BB1-8C9F-9E41-B3A9-70BD17FCF089}" type="sibTrans" cxnId="{485EEB8B-230D-1941-8FB4-4FFB31B93030}">
      <dgm:prSet/>
      <dgm:spPr/>
      <dgm:t>
        <a:bodyPr/>
        <a:lstStyle/>
        <a:p>
          <a:endParaRPr lang="en-US" sz="1200"/>
        </a:p>
      </dgm:t>
    </dgm:pt>
    <dgm:pt modelId="{3994FBCF-7552-3044-A519-17BD869DF865}">
      <dgm:prSet phldrT="[Text]" custT="1"/>
      <dgm:spPr>
        <a:solidFill>
          <a:schemeClr val="tx1">
            <a:lumMod val="65000"/>
            <a:lumOff val="35000"/>
          </a:schemeClr>
        </a:solidFill>
      </dgm:spPr>
      <dgm:t>
        <a:bodyPr/>
        <a:lstStyle/>
        <a:p>
          <a:r>
            <a:rPr lang="en-US" sz="1600"/>
            <a:t>Mateo</a:t>
          </a:r>
        </a:p>
      </dgm:t>
    </dgm:pt>
    <dgm:pt modelId="{BA157CFF-36ED-914B-9420-14E9C4794A2F}" type="parTrans" cxnId="{893241AE-655D-164E-861D-501E35E737C3}">
      <dgm:prSet/>
      <dgm:spPr/>
      <dgm:t>
        <a:bodyPr/>
        <a:lstStyle/>
        <a:p>
          <a:endParaRPr lang="en-US" sz="1200"/>
        </a:p>
      </dgm:t>
    </dgm:pt>
    <dgm:pt modelId="{453C7961-69D7-BB49-82AA-94083CED0712}" type="sibTrans" cxnId="{893241AE-655D-164E-861D-501E35E737C3}">
      <dgm:prSet/>
      <dgm:spPr/>
      <dgm:t>
        <a:bodyPr/>
        <a:lstStyle/>
        <a:p>
          <a:endParaRPr lang="en-US" sz="1200"/>
        </a:p>
      </dgm:t>
    </dgm:pt>
    <dgm:pt modelId="{D9AE5B66-B3FC-C945-96FA-A87ADEAB6D12}">
      <dgm:prSet phldrT="[Text]" custT="1"/>
      <dgm:spPr>
        <a:solidFill>
          <a:schemeClr val="tx1">
            <a:lumMod val="65000"/>
            <a:lumOff val="35000"/>
          </a:schemeClr>
        </a:solidFill>
      </dgm:spPr>
      <dgm:t>
        <a:bodyPr/>
        <a:lstStyle/>
        <a:p>
          <a:r>
            <a:rPr lang="en-US" sz="1600"/>
            <a:t>Shirley</a:t>
          </a:r>
        </a:p>
      </dgm:t>
    </dgm:pt>
    <dgm:pt modelId="{B5136AE2-7A8D-D94D-8127-27F93120B716}" type="parTrans" cxnId="{C8C20655-63CA-5E42-85B4-B8A28C108913}">
      <dgm:prSet/>
      <dgm:spPr/>
      <dgm:t>
        <a:bodyPr/>
        <a:lstStyle/>
        <a:p>
          <a:endParaRPr lang="en-US" sz="1200"/>
        </a:p>
      </dgm:t>
    </dgm:pt>
    <dgm:pt modelId="{AD0C0DA7-DA12-3E45-AEE5-EFDEC26E6D67}" type="sibTrans" cxnId="{C8C20655-63CA-5E42-85B4-B8A28C108913}">
      <dgm:prSet/>
      <dgm:spPr/>
      <dgm:t>
        <a:bodyPr/>
        <a:lstStyle/>
        <a:p>
          <a:endParaRPr lang="en-US" sz="1200"/>
        </a:p>
      </dgm:t>
    </dgm:pt>
    <dgm:pt modelId="{6E46C45D-6AA2-6D46-93F2-418BBD129955}">
      <dgm:prSet phldrT="[Text]" custT="1"/>
      <dgm:spPr>
        <a:solidFill>
          <a:schemeClr val="tx1">
            <a:lumMod val="65000"/>
            <a:lumOff val="35000"/>
          </a:schemeClr>
        </a:solidFill>
      </dgm:spPr>
      <dgm:t>
        <a:bodyPr/>
        <a:lstStyle/>
        <a:p>
          <a:r>
            <a:rPr lang="en-US" sz="1600"/>
            <a:t>Sofía</a:t>
          </a:r>
        </a:p>
      </dgm:t>
    </dgm:pt>
    <dgm:pt modelId="{B6431E30-156C-BB49-A068-D85B2045F8CE}" type="parTrans" cxnId="{99EB5DEA-B79D-384A-992A-2FB9B5709919}">
      <dgm:prSet/>
      <dgm:spPr/>
      <dgm:t>
        <a:bodyPr/>
        <a:lstStyle/>
        <a:p>
          <a:endParaRPr lang="en-US" sz="1200"/>
        </a:p>
      </dgm:t>
    </dgm:pt>
    <dgm:pt modelId="{3EB19B89-3D8B-F040-B510-DEB5569AD268}" type="sibTrans" cxnId="{99EB5DEA-B79D-384A-992A-2FB9B5709919}">
      <dgm:prSet/>
      <dgm:spPr/>
      <dgm:t>
        <a:bodyPr/>
        <a:lstStyle/>
        <a:p>
          <a:endParaRPr lang="en-US" sz="1200"/>
        </a:p>
      </dgm:t>
    </dgm:pt>
    <dgm:pt modelId="{B3655F37-DB34-B340-ADCC-E46F4AA632AB}">
      <dgm:prSet phldrT="[Text]" custT="1"/>
      <dgm:spPr>
        <a:solidFill>
          <a:schemeClr val="tx1">
            <a:lumMod val="65000"/>
            <a:lumOff val="35000"/>
          </a:schemeClr>
        </a:solidFill>
      </dgm:spPr>
      <dgm:t>
        <a:bodyPr/>
        <a:lstStyle/>
        <a:p>
          <a:r>
            <a:rPr lang="en-US" sz="1600"/>
            <a:t>Ana</a:t>
          </a:r>
        </a:p>
      </dgm:t>
    </dgm:pt>
    <dgm:pt modelId="{3A3DF3D7-CD9B-A642-AE84-A3E6672BE913}" type="parTrans" cxnId="{BB8B60B1-1CA6-3842-B637-188AE091502D}">
      <dgm:prSet/>
      <dgm:spPr/>
      <dgm:t>
        <a:bodyPr/>
        <a:lstStyle/>
        <a:p>
          <a:endParaRPr lang="en-US" sz="1200"/>
        </a:p>
      </dgm:t>
    </dgm:pt>
    <dgm:pt modelId="{9EEC4CA2-62F7-074C-98EA-88AC28AC88B4}" type="sibTrans" cxnId="{BB8B60B1-1CA6-3842-B637-188AE091502D}">
      <dgm:prSet/>
      <dgm:spPr/>
      <dgm:t>
        <a:bodyPr/>
        <a:lstStyle/>
        <a:p>
          <a:endParaRPr lang="en-US" sz="1200"/>
        </a:p>
      </dgm:t>
    </dgm:pt>
    <dgm:pt modelId="{E860AB3E-4FBF-ED41-BAB1-64F2C226BAF0}">
      <dgm:prSet phldrT="[Text]" custT="1"/>
      <dgm:spPr>
        <a:solidFill>
          <a:schemeClr val="tx1">
            <a:lumMod val="65000"/>
            <a:lumOff val="35000"/>
          </a:schemeClr>
        </a:solidFill>
      </dgm:spPr>
      <dgm:t>
        <a:bodyPr/>
        <a:lstStyle/>
        <a:p>
          <a:r>
            <a:rPr lang="en-US" sz="1600"/>
            <a:t>Zhang</a:t>
          </a:r>
        </a:p>
      </dgm:t>
    </dgm:pt>
    <dgm:pt modelId="{C90FBD56-4C83-EE4A-86D9-91B711D70952}" type="parTrans" cxnId="{8B502C5F-3EFD-9F41-8807-99699E228C23}">
      <dgm:prSet/>
      <dgm:spPr/>
      <dgm:t>
        <a:bodyPr/>
        <a:lstStyle/>
        <a:p>
          <a:endParaRPr lang="en-US" sz="1200"/>
        </a:p>
      </dgm:t>
    </dgm:pt>
    <dgm:pt modelId="{91EDF149-DCEA-C242-8C83-3164ED20382B}" type="sibTrans" cxnId="{8B502C5F-3EFD-9F41-8807-99699E228C23}">
      <dgm:prSet/>
      <dgm:spPr/>
      <dgm:t>
        <a:bodyPr/>
        <a:lstStyle/>
        <a:p>
          <a:endParaRPr lang="en-US" sz="1200"/>
        </a:p>
      </dgm:t>
    </dgm:pt>
    <dgm:pt modelId="{180B9464-24CC-FC4C-8A43-5D16641CBEF6}">
      <dgm:prSet phldrT="[Text]" custT="1"/>
      <dgm:spPr>
        <a:solidFill>
          <a:schemeClr val="tx1">
            <a:lumMod val="65000"/>
            <a:lumOff val="35000"/>
          </a:schemeClr>
        </a:solidFill>
      </dgm:spPr>
      <dgm:t>
        <a:bodyPr/>
        <a:lstStyle/>
        <a:p>
          <a:r>
            <a:rPr lang="en-US" sz="1600"/>
            <a:t>Jane</a:t>
          </a:r>
        </a:p>
      </dgm:t>
    </dgm:pt>
    <dgm:pt modelId="{9A820A1A-507F-6B41-A5E7-300334C61A15}" type="parTrans" cxnId="{4093D8B7-06BF-2348-B4ED-79B2DB8AA9EE}">
      <dgm:prSet/>
      <dgm:spPr/>
      <dgm:t>
        <a:bodyPr/>
        <a:lstStyle/>
        <a:p>
          <a:endParaRPr lang="en-US" sz="1200"/>
        </a:p>
      </dgm:t>
    </dgm:pt>
    <dgm:pt modelId="{B9E9527A-D647-7B48-8FFA-CA1FF532A420}" type="sibTrans" cxnId="{4093D8B7-06BF-2348-B4ED-79B2DB8AA9EE}">
      <dgm:prSet/>
      <dgm:spPr/>
      <dgm:t>
        <a:bodyPr/>
        <a:lstStyle/>
        <a:p>
          <a:endParaRPr lang="en-US" sz="1200"/>
        </a:p>
      </dgm:t>
    </dgm:pt>
    <dgm:pt modelId="{609B74F0-8459-4F47-B227-71316E2EF11C}">
      <dgm:prSet phldrT="[Text]" custT="1"/>
      <dgm:spPr>
        <a:solidFill>
          <a:schemeClr val="tx1">
            <a:lumMod val="65000"/>
            <a:lumOff val="35000"/>
          </a:schemeClr>
        </a:solidFill>
      </dgm:spPr>
      <dgm:t>
        <a:bodyPr/>
        <a:lstStyle/>
        <a:p>
          <a:r>
            <a:rPr lang="en-US" sz="1600"/>
            <a:t>Paulo</a:t>
          </a:r>
        </a:p>
      </dgm:t>
    </dgm:pt>
    <dgm:pt modelId="{BEA4D458-D9DF-C949-A7EE-21175B621311}" type="parTrans" cxnId="{AF23815F-4165-E743-86D9-9F07B36133A7}">
      <dgm:prSet/>
      <dgm:spPr/>
      <dgm:t>
        <a:bodyPr/>
        <a:lstStyle/>
        <a:p>
          <a:endParaRPr lang="en-US" sz="1200"/>
        </a:p>
      </dgm:t>
    </dgm:pt>
    <dgm:pt modelId="{16E7CD3D-09CF-BB41-84AB-8E4091D231A3}" type="sibTrans" cxnId="{AF23815F-4165-E743-86D9-9F07B36133A7}">
      <dgm:prSet/>
      <dgm:spPr/>
      <dgm:t>
        <a:bodyPr/>
        <a:lstStyle/>
        <a:p>
          <a:endParaRPr lang="en-US" sz="1200"/>
        </a:p>
      </dgm:t>
    </dgm:pt>
    <dgm:pt modelId="{5280526A-E98E-CE46-8347-3BE7D2C7040E}" type="pres">
      <dgm:prSet presAssocID="{43DEFA8D-0164-744C-9AB3-8B1BAFEF1C74}" presName="hierChild1" presStyleCnt="0">
        <dgm:presLayoutVars>
          <dgm:orgChart val="1"/>
          <dgm:chPref val="1"/>
          <dgm:dir/>
          <dgm:animOne val="branch"/>
          <dgm:animLvl val="lvl"/>
          <dgm:resizeHandles/>
        </dgm:presLayoutVars>
      </dgm:prSet>
      <dgm:spPr/>
    </dgm:pt>
    <dgm:pt modelId="{8E9BF312-518E-3446-9C38-2472774979E7}" type="pres">
      <dgm:prSet presAssocID="{5F730A8E-D158-E345-8998-CBEEAF69D4F6}" presName="hierRoot1" presStyleCnt="0">
        <dgm:presLayoutVars>
          <dgm:hierBranch val="init"/>
        </dgm:presLayoutVars>
      </dgm:prSet>
      <dgm:spPr/>
    </dgm:pt>
    <dgm:pt modelId="{AFE6C1B1-E59D-C746-AF67-7B90AD1B4053}" type="pres">
      <dgm:prSet presAssocID="{5F730A8E-D158-E345-8998-CBEEAF69D4F6}" presName="rootComposite1" presStyleCnt="0"/>
      <dgm:spPr/>
    </dgm:pt>
    <dgm:pt modelId="{6C36DE84-FE45-6249-8AD5-3966529A58AA}" type="pres">
      <dgm:prSet presAssocID="{5F730A8E-D158-E345-8998-CBEEAF69D4F6}" presName="rootText1" presStyleLbl="node0" presStyleIdx="0" presStyleCnt="1">
        <dgm:presLayoutVars>
          <dgm:chPref val="3"/>
        </dgm:presLayoutVars>
      </dgm:prSet>
      <dgm:spPr/>
    </dgm:pt>
    <dgm:pt modelId="{FA1FE978-7F6B-B340-AE49-FD8583010133}" type="pres">
      <dgm:prSet presAssocID="{5F730A8E-D158-E345-8998-CBEEAF69D4F6}" presName="rootConnector1" presStyleLbl="node1" presStyleIdx="0" presStyleCnt="0"/>
      <dgm:spPr/>
    </dgm:pt>
    <dgm:pt modelId="{2E4CC329-0791-6B43-9AC1-DE6A6F325E82}" type="pres">
      <dgm:prSet presAssocID="{5F730A8E-D158-E345-8998-CBEEAF69D4F6}" presName="hierChild2" presStyleCnt="0"/>
      <dgm:spPr/>
    </dgm:pt>
    <dgm:pt modelId="{C31B1CCB-6D5E-7845-A462-CFFED7797DDF}" type="pres">
      <dgm:prSet presAssocID="{39AF66BB-4DDC-AB40-8BDC-D327B856E6B6}" presName="Name37" presStyleLbl="parChTrans1D2" presStyleIdx="0" presStyleCnt="3"/>
      <dgm:spPr/>
    </dgm:pt>
    <dgm:pt modelId="{C06C32D6-B098-AC40-8B2B-4A8B634BC5D3}" type="pres">
      <dgm:prSet presAssocID="{BF69B808-014A-D84E-95B0-D8013CBE56D5}" presName="hierRoot2" presStyleCnt="0">
        <dgm:presLayoutVars>
          <dgm:hierBranch val="init"/>
        </dgm:presLayoutVars>
      </dgm:prSet>
      <dgm:spPr/>
    </dgm:pt>
    <dgm:pt modelId="{305EDE6F-483C-A34F-A347-9281ACE38EE5}" type="pres">
      <dgm:prSet presAssocID="{BF69B808-014A-D84E-95B0-D8013CBE56D5}" presName="rootComposite" presStyleCnt="0"/>
      <dgm:spPr/>
    </dgm:pt>
    <dgm:pt modelId="{958D5816-09BB-D04F-B4B4-6446FCF6AEC0}" type="pres">
      <dgm:prSet presAssocID="{BF69B808-014A-D84E-95B0-D8013CBE56D5}" presName="rootText" presStyleLbl="node2" presStyleIdx="0" presStyleCnt="3">
        <dgm:presLayoutVars>
          <dgm:chPref val="3"/>
        </dgm:presLayoutVars>
      </dgm:prSet>
      <dgm:spPr/>
    </dgm:pt>
    <dgm:pt modelId="{E41F6A6E-3381-C545-8F73-B2AF1BF11953}" type="pres">
      <dgm:prSet presAssocID="{BF69B808-014A-D84E-95B0-D8013CBE56D5}" presName="rootConnector" presStyleLbl="node2" presStyleIdx="0" presStyleCnt="3"/>
      <dgm:spPr/>
    </dgm:pt>
    <dgm:pt modelId="{FE4929AB-2552-7C40-A362-10FE3830E61F}" type="pres">
      <dgm:prSet presAssocID="{BF69B808-014A-D84E-95B0-D8013CBE56D5}" presName="hierChild4" presStyleCnt="0"/>
      <dgm:spPr/>
    </dgm:pt>
    <dgm:pt modelId="{D1CA6C7A-27D9-024B-AAEF-335268BBB86C}" type="pres">
      <dgm:prSet presAssocID="{A9A97EBF-5FE3-544E-AA13-D5F014B5D333}" presName="Name37" presStyleLbl="parChTrans1D3" presStyleIdx="0" presStyleCnt="8"/>
      <dgm:spPr/>
    </dgm:pt>
    <dgm:pt modelId="{78BE3453-226A-084E-AC2B-4AA04E4B06ED}" type="pres">
      <dgm:prSet presAssocID="{6828844C-6E1D-7740-B2D6-38CDCDBF1517}" presName="hierRoot2" presStyleCnt="0">
        <dgm:presLayoutVars>
          <dgm:hierBranch val="init"/>
        </dgm:presLayoutVars>
      </dgm:prSet>
      <dgm:spPr/>
    </dgm:pt>
    <dgm:pt modelId="{B52DA87E-6B4F-BE46-8AC7-E7F99130F615}" type="pres">
      <dgm:prSet presAssocID="{6828844C-6E1D-7740-B2D6-38CDCDBF1517}" presName="rootComposite" presStyleCnt="0"/>
      <dgm:spPr/>
    </dgm:pt>
    <dgm:pt modelId="{26FA850F-F069-6647-89DF-DF05FD181E39}" type="pres">
      <dgm:prSet presAssocID="{6828844C-6E1D-7740-B2D6-38CDCDBF1517}" presName="rootText" presStyleLbl="node3" presStyleIdx="0" presStyleCnt="8">
        <dgm:presLayoutVars>
          <dgm:chPref val="3"/>
        </dgm:presLayoutVars>
      </dgm:prSet>
      <dgm:spPr/>
    </dgm:pt>
    <dgm:pt modelId="{ACFA835E-543E-AE45-BB4B-0C71AEB1BA18}" type="pres">
      <dgm:prSet presAssocID="{6828844C-6E1D-7740-B2D6-38CDCDBF1517}" presName="rootConnector" presStyleLbl="node3" presStyleIdx="0" presStyleCnt="8"/>
      <dgm:spPr/>
    </dgm:pt>
    <dgm:pt modelId="{87524FC9-5508-B84F-90A9-28B38DA1D645}" type="pres">
      <dgm:prSet presAssocID="{6828844C-6E1D-7740-B2D6-38CDCDBF1517}" presName="hierChild4" presStyleCnt="0"/>
      <dgm:spPr/>
    </dgm:pt>
    <dgm:pt modelId="{A5E8D559-54B7-B041-8FCB-EA3D0F3B9D7F}" type="pres">
      <dgm:prSet presAssocID="{6828844C-6E1D-7740-B2D6-38CDCDBF1517}" presName="hierChild5" presStyleCnt="0"/>
      <dgm:spPr/>
    </dgm:pt>
    <dgm:pt modelId="{A2657082-BB2C-0F49-B264-69691EA9EE24}" type="pres">
      <dgm:prSet presAssocID="{BEA4D458-D9DF-C949-A7EE-21175B621311}" presName="Name37" presStyleLbl="parChTrans1D3" presStyleIdx="1" presStyleCnt="8"/>
      <dgm:spPr/>
    </dgm:pt>
    <dgm:pt modelId="{C9087EC3-5235-4842-A483-5E4873495740}" type="pres">
      <dgm:prSet presAssocID="{609B74F0-8459-4F47-B227-71316E2EF11C}" presName="hierRoot2" presStyleCnt="0">
        <dgm:presLayoutVars>
          <dgm:hierBranch val="init"/>
        </dgm:presLayoutVars>
      </dgm:prSet>
      <dgm:spPr/>
    </dgm:pt>
    <dgm:pt modelId="{FA81E317-DC49-C340-9F99-5D11DF3F89FA}" type="pres">
      <dgm:prSet presAssocID="{609B74F0-8459-4F47-B227-71316E2EF11C}" presName="rootComposite" presStyleCnt="0"/>
      <dgm:spPr/>
    </dgm:pt>
    <dgm:pt modelId="{3F8376F9-8B56-2B41-B2AE-B20D09346B3E}" type="pres">
      <dgm:prSet presAssocID="{609B74F0-8459-4F47-B227-71316E2EF11C}" presName="rootText" presStyleLbl="node3" presStyleIdx="1" presStyleCnt="8">
        <dgm:presLayoutVars>
          <dgm:chPref val="3"/>
        </dgm:presLayoutVars>
      </dgm:prSet>
      <dgm:spPr/>
    </dgm:pt>
    <dgm:pt modelId="{9EBDE9B0-D48B-CC48-B2DA-A57A19F5EF3F}" type="pres">
      <dgm:prSet presAssocID="{609B74F0-8459-4F47-B227-71316E2EF11C}" presName="rootConnector" presStyleLbl="node3" presStyleIdx="1" presStyleCnt="8"/>
      <dgm:spPr/>
    </dgm:pt>
    <dgm:pt modelId="{97BD1093-395F-5B4F-92B5-467E77C02545}" type="pres">
      <dgm:prSet presAssocID="{609B74F0-8459-4F47-B227-71316E2EF11C}" presName="hierChild4" presStyleCnt="0"/>
      <dgm:spPr/>
    </dgm:pt>
    <dgm:pt modelId="{F8D7A51C-B155-F44A-A9D7-E1B9353CB915}" type="pres">
      <dgm:prSet presAssocID="{609B74F0-8459-4F47-B227-71316E2EF11C}" presName="hierChild5" presStyleCnt="0"/>
      <dgm:spPr/>
    </dgm:pt>
    <dgm:pt modelId="{28922AFA-4D2F-8142-846A-41BABD68C006}" type="pres">
      <dgm:prSet presAssocID="{BF69B808-014A-D84E-95B0-D8013CBE56D5}" presName="hierChild5" presStyleCnt="0"/>
      <dgm:spPr/>
    </dgm:pt>
    <dgm:pt modelId="{82F57996-1C85-8043-AEA9-66A33928706C}" type="pres">
      <dgm:prSet presAssocID="{58754BE0-AE8A-BA41-B1CE-84DDBBB5336C}" presName="Name37" presStyleLbl="parChTrans1D2" presStyleIdx="1" presStyleCnt="3"/>
      <dgm:spPr/>
    </dgm:pt>
    <dgm:pt modelId="{0D3B8322-8C47-A749-8722-1DC3929F7670}" type="pres">
      <dgm:prSet presAssocID="{6CBA8387-0E47-CA43-95B1-65E1BBFE7175}" presName="hierRoot2" presStyleCnt="0">
        <dgm:presLayoutVars>
          <dgm:hierBranch val="init"/>
        </dgm:presLayoutVars>
      </dgm:prSet>
      <dgm:spPr/>
    </dgm:pt>
    <dgm:pt modelId="{643E7C88-7989-944F-93E2-E359F618316E}" type="pres">
      <dgm:prSet presAssocID="{6CBA8387-0E47-CA43-95B1-65E1BBFE7175}" presName="rootComposite" presStyleCnt="0"/>
      <dgm:spPr/>
    </dgm:pt>
    <dgm:pt modelId="{C33BE84A-EA83-914A-A3FC-9645E3AD4F01}" type="pres">
      <dgm:prSet presAssocID="{6CBA8387-0E47-CA43-95B1-65E1BBFE7175}" presName="rootText" presStyleLbl="node2" presStyleIdx="1" presStyleCnt="3">
        <dgm:presLayoutVars>
          <dgm:chPref val="3"/>
        </dgm:presLayoutVars>
      </dgm:prSet>
      <dgm:spPr/>
    </dgm:pt>
    <dgm:pt modelId="{B8F48F5D-C453-A945-B0B9-774A6A90C48D}" type="pres">
      <dgm:prSet presAssocID="{6CBA8387-0E47-CA43-95B1-65E1BBFE7175}" presName="rootConnector" presStyleLbl="node2" presStyleIdx="1" presStyleCnt="3"/>
      <dgm:spPr/>
    </dgm:pt>
    <dgm:pt modelId="{AB96A871-0DFC-6D45-8812-8768EA5FDD5D}" type="pres">
      <dgm:prSet presAssocID="{6CBA8387-0E47-CA43-95B1-65E1BBFE7175}" presName="hierChild4" presStyleCnt="0"/>
      <dgm:spPr/>
    </dgm:pt>
    <dgm:pt modelId="{9B919CA0-0C1F-1C44-AA53-9373A2114A95}" type="pres">
      <dgm:prSet presAssocID="{BA157CFF-36ED-914B-9420-14E9C4794A2F}" presName="Name37" presStyleLbl="parChTrans1D3" presStyleIdx="2" presStyleCnt="8"/>
      <dgm:spPr/>
    </dgm:pt>
    <dgm:pt modelId="{22FDF23C-023D-F545-BBFA-C83B38FD7BCB}" type="pres">
      <dgm:prSet presAssocID="{3994FBCF-7552-3044-A519-17BD869DF865}" presName="hierRoot2" presStyleCnt="0">
        <dgm:presLayoutVars>
          <dgm:hierBranch val="init"/>
        </dgm:presLayoutVars>
      </dgm:prSet>
      <dgm:spPr/>
    </dgm:pt>
    <dgm:pt modelId="{11F085B0-2732-404F-A06E-18B2666107D0}" type="pres">
      <dgm:prSet presAssocID="{3994FBCF-7552-3044-A519-17BD869DF865}" presName="rootComposite" presStyleCnt="0"/>
      <dgm:spPr/>
    </dgm:pt>
    <dgm:pt modelId="{B8585F61-E557-2044-B8E0-E9A99D7F0BB9}" type="pres">
      <dgm:prSet presAssocID="{3994FBCF-7552-3044-A519-17BD869DF865}" presName="rootText" presStyleLbl="node3" presStyleIdx="2" presStyleCnt="8">
        <dgm:presLayoutVars>
          <dgm:chPref val="3"/>
        </dgm:presLayoutVars>
      </dgm:prSet>
      <dgm:spPr/>
    </dgm:pt>
    <dgm:pt modelId="{73EB9B28-B0B0-6E4C-8492-33E7D1C5EBE0}" type="pres">
      <dgm:prSet presAssocID="{3994FBCF-7552-3044-A519-17BD869DF865}" presName="rootConnector" presStyleLbl="node3" presStyleIdx="2" presStyleCnt="8"/>
      <dgm:spPr/>
    </dgm:pt>
    <dgm:pt modelId="{8B01A4B9-9E2B-5544-83AD-91814074C1CF}" type="pres">
      <dgm:prSet presAssocID="{3994FBCF-7552-3044-A519-17BD869DF865}" presName="hierChild4" presStyleCnt="0"/>
      <dgm:spPr/>
    </dgm:pt>
    <dgm:pt modelId="{DCFF2854-566D-5148-A643-DCF90FFA664D}" type="pres">
      <dgm:prSet presAssocID="{3994FBCF-7552-3044-A519-17BD869DF865}" presName="hierChild5" presStyleCnt="0"/>
      <dgm:spPr/>
    </dgm:pt>
    <dgm:pt modelId="{9111A2D6-FA54-9D4D-9881-DFAF6E33925F}" type="pres">
      <dgm:prSet presAssocID="{B5136AE2-7A8D-D94D-8127-27F93120B716}" presName="Name37" presStyleLbl="parChTrans1D3" presStyleIdx="3" presStyleCnt="8"/>
      <dgm:spPr/>
    </dgm:pt>
    <dgm:pt modelId="{448765E6-0578-304E-85C1-DBFF8ED69C25}" type="pres">
      <dgm:prSet presAssocID="{D9AE5B66-B3FC-C945-96FA-A87ADEAB6D12}" presName="hierRoot2" presStyleCnt="0">
        <dgm:presLayoutVars>
          <dgm:hierBranch val="init"/>
        </dgm:presLayoutVars>
      </dgm:prSet>
      <dgm:spPr/>
    </dgm:pt>
    <dgm:pt modelId="{643F510B-3D97-FD4D-9ECC-64E4B30A51BC}" type="pres">
      <dgm:prSet presAssocID="{D9AE5B66-B3FC-C945-96FA-A87ADEAB6D12}" presName="rootComposite" presStyleCnt="0"/>
      <dgm:spPr/>
    </dgm:pt>
    <dgm:pt modelId="{D5EAB948-8205-FF4E-860F-95E4D9EFA5FE}" type="pres">
      <dgm:prSet presAssocID="{D9AE5B66-B3FC-C945-96FA-A87ADEAB6D12}" presName="rootText" presStyleLbl="node3" presStyleIdx="3" presStyleCnt="8">
        <dgm:presLayoutVars>
          <dgm:chPref val="3"/>
        </dgm:presLayoutVars>
      </dgm:prSet>
      <dgm:spPr/>
    </dgm:pt>
    <dgm:pt modelId="{F3873323-0566-C347-A908-5BFC08CC69F8}" type="pres">
      <dgm:prSet presAssocID="{D9AE5B66-B3FC-C945-96FA-A87ADEAB6D12}" presName="rootConnector" presStyleLbl="node3" presStyleIdx="3" presStyleCnt="8"/>
      <dgm:spPr/>
    </dgm:pt>
    <dgm:pt modelId="{4F5DFEF7-4CD7-AB40-8B3F-2EE81607C09C}" type="pres">
      <dgm:prSet presAssocID="{D9AE5B66-B3FC-C945-96FA-A87ADEAB6D12}" presName="hierChild4" presStyleCnt="0"/>
      <dgm:spPr/>
    </dgm:pt>
    <dgm:pt modelId="{93862922-C754-8A4A-895D-0454615ADDC4}" type="pres">
      <dgm:prSet presAssocID="{D9AE5B66-B3FC-C945-96FA-A87ADEAB6D12}" presName="hierChild5" presStyleCnt="0"/>
      <dgm:spPr/>
    </dgm:pt>
    <dgm:pt modelId="{F677198A-9815-7A43-8307-0D47A66F660E}" type="pres">
      <dgm:prSet presAssocID="{B6431E30-156C-BB49-A068-D85B2045F8CE}" presName="Name37" presStyleLbl="parChTrans1D3" presStyleIdx="4" presStyleCnt="8"/>
      <dgm:spPr/>
    </dgm:pt>
    <dgm:pt modelId="{23C64CE6-E6C7-3A40-A97A-E5E83319A883}" type="pres">
      <dgm:prSet presAssocID="{6E46C45D-6AA2-6D46-93F2-418BBD129955}" presName="hierRoot2" presStyleCnt="0">
        <dgm:presLayoutVars>
          <dgm:hierBranch val="init"/>
        </dgm:presLayoutVars>
      </dgm:prSet>
      <dgm:spPr/>
    </dgm:pt>
    <dgm:pt modelId="{20C4534C-34B7-1D4C-B466-060835C6FDA7}" type="pres">
      <dgm:prSet presAssocID="{6E46C45D-6AA2-6D46-93F2-418BBD129955}" presName="rootComposite" presStyleCnt="0"/>
      <dgm:spPr/>
    </dgm:pt>
    <dgm:pt modelId="{E64F6A6C-6101-2E45-A172-A237091B43AD}" type="pres">
      <dgm:prSet presAssocID="{6E46C45D-6AA2-6D46-93F2-418BBD129955}" presName="rootText" presStyleLbl="node3" presStyleIdx="4" presStyleCnt="8">
        <dgm:presLayoutVars>
          <dgm:chPref val="3"/>
        </dgm:presLayoutVars>
      </dgm:prSet>
      <dgm:spPr/>
    </dgm:pt>
    <dgm:pt modelId="{83ABE81C-7A40-7B47-A7D0-700F401CD001}" type="pres">
      <dgm:prSet presAssocID="{6E46C45D-6AA2-6D46-93F2-418BBD129955}" presName="rootConnector" presStyleLbl="node3" presStyleIdx="4" presStyleCnt="8"/>
      <dgm:spPr/>
    </dgm:pt>
    <dgm:pt modelId="{004BABA3-4FFD-DA42-AC44-865FE36EE44A}" type="pres">
      <dgm:prSet presAssocID="{6E46C45D-6AA2-6D46-93F2-418BBD129955}" presName="hierChild4" presStyleCnt="0"/>
      <dgm:spPr/>
    </dgm:pt>
    <dgm:pt modelId="{8520BB34-E18B-2C44-83F9-C36E530456EB}" type="pres">
      <dgm:prSet presAssocID="{6E46C45D-6AA2-6D46-93F2-418BBD129955}" presName="hierChild5" presStyleCnt="0"/>
      <dgm:spPr/>
    </dgm:pt>
    <dgm:pt modelId="{3FA9E13B-4FA4-F144-A116-75D95DC0194A}" type="pres">
      <dgm:prSet presAssocID="{6CBA8387-0E47-CA43-95B1-65E1BBFE7175}" presName="hierChild5" presStyleCnt="0"/>
      <dgm:spPr/>
    </dgm:pt>
    <dgm:pt modelId="{22D5184B-97A4-F64D-863D-83AFB792320D}" type="pres">
      <dgm:prSet presAssocID="{3F3FFCF0-3A82-9E4F-84A5-809751A1C604}" presName="Name37" presStyleLbl="parChTrans1D2" presStyleIdx="2" presStyleCnt="3"/>
      <dgm:spPr/>
    </dgm:pt>
    <dgm:pt modelId="{3C1EDC0B-238E-A849-B305-21832CCEAF75}" type="pres">
      <dgm:prSet presAssocID="{BB995248-FD9A-6846-B031-D3B0CEE8087A}" presName="hierRoot2" presStyleCnt="0">
        <dgm:presLayoutVars>
          <dgm:hierBranch val="init"/>
        </dgm:presLayoutVars>
      </dgm:prSet>
      <dgm:spPr/>
    </dgm:pt>
    <dgm:pt modelId="{B7F655EC-A9D1-E64D-BF73-97298009CB4E}" type="pres">
      <dgm:prSet presAssocID="{BB995248-FD9A-6846-B031-D3B0CEE8087A}" presName="rootComposite" presStyleCnt="0"/>
      <dgm:spPr/>
    </dgm:pt>
    <dgm:pt modelId="{3235FA91-7A27-9145-A1A4-16EE991E8EBD}" type="pres">
      <dgm:prSet presAssocID="{BB995248-FD9A-6846-B031-D3B0CEE8087A}" presName="rootText" presStyleLbl="node2" presStyleIdx="2" presStyleCnt="3">
        <dgm:presLayoutVars>
          <dgm:chPref val="3"/>
        </dgm:presLayoutVars>
      </dgm:prSet>
      <dgm:spPr/>
    </dgm:pt>
    <dgm:pt modelId="{1E46CC4D-35F4-D54D-A3ED-D63DF3FCEBF7}" type="pres">
      <dgm:prSet presAssocID="{BB995248-FD9A-6846-B031-D3B0CEE8087A}" presName="rootConnector" presStyleLbl="node2" presStyleIdx="2" presStyleCnt="3"/>
      <dgm:spPr/>
    </dgm:pt>
    <dgm:pt modelId="{71239C40-63A3-E74E-A844-067DBE8B72BE}" type="pres">
      <dgm:prSet presAssocID="{BB995248-FD9A-6846-B031-D3B0CEE8087A}" presName="hierChild4" presStyleCnt="0"/>
      <dgm:spPr/>
    </dgm:pt>
    <dgm:pt modelId="{3F890F1B-7892-A84A-AB40-3C858F874EBE}" type="pres">
      <dgm:prSet presAssocID="{3A3DF3D7-CD9B-A642-AE84-A3E6672BE913}" presName="Name37" presStyleLbl="parChTrans1D3" presStyleIdx="5" presStyleCnt="8"/>
      <dgm:spPr/>
    </dgm:pt>
    <dgm:pt modelId="{F6001103-FE21-594A-973C-7EED9DBC5C0C}" type="pres">
      <dgm:prSet presAssocID="{B3655F37-DB34-B340-ADCC-E46F4AA632AB}" presName="hierRoot2" presStyleCnt="0">
        <dgm:presLayoutVars>
          <dgm:hierBranch val="init"/>
        </dgm:presLayoutVars>
      </dgm:prSet>
      <dgm:spPr/>
    </dgm:pt>
    <dgm:pt modelId="{C521C29E-AAD3-F342-9393-7EDBE14FA4D0}" type="pres">
      <dgm:prSet presAssocID="{B3655F37-DB34-B340-ADCC-E46F4AA632AB}" presName="rootComposite" presStyleCnt="0"/>
      <dgm:spPr/>
    </dgm:pt>
    <dgm:pt modelId="{762ABA6B-6F82-034A-9F3A-6BE6ED5FB172}" type="pres">
      <dgm:prSet presAssocID="{B3655F37-DB34-B340-ADCC-E46F4AA632AB}" presName="rootText" presStyleLbl="node3" presStyleIdx="5" presStyleCnt="8">
        <dgm:presLayoutVars>
          <dgm:chPref val="3"/>
        </dgm:presLayoutVars>
      </dgm:prSet>
      <dgm:spPr/>
    </dgm:pt>
    <dgm:pt modelId="{8ACC5548-98E3-E54B-8C0F-0C51D66A56C6}" type="pres">
      <dgm:prSet presAssocID="{B3655F37-DB34-B340-ADCC-E46F4AA632AB}" presName="rootConnector" presStyleLbl="node3" presStyleIdx="5" presStyleCnt="8"/>
      <dgm:spPr/>
    </dgm:pt>
    <dgm:pt modelId="{591B48C1-9127-614B-85D9-F423A8F74D74}" type="pres">
      <dgm:prSet presAssocID="{B3655F37-DB34-B340-ADCC-E46F4AA632AB}" presName="hierChild4" presStyleCnt="0"/>
      <dgm:spPr/>
    </dgm:pt>
    <dgm:pt modelId="{C0666B86-47F0-4C4F-9334-8CB0AE1D6C81}" type="pres">
      <dgm:prSet presAssocID="{B3655F37-DB34-B340-ADCC-E46F4AA632AB}" presName="hierChild5" presStyleCnt="0"/>
      <dgm:spPr/>
    </dgm:pt>
    <dgm:pt modelId="{A2EECF02-030E-F943-B334-F005DC3787DB}" type="pres">
      <dgm:prSet presAssocID="{C90FBD56-4C83-EE4A-86D9-91B711D70952}" presName="Name37" presStyleLbl="parChTrans1D3" presStyleIdx="6" presStyleCnt="8"/>
      <dgm:spPr/>
    </dgm:pt>
    <dgm:pt modelId="{EC636E19-26AC-244F-919D-F81129E6A622}" type="pres">
      <dgm:prSet presAssocID="{E860AB3E-4FBF-ED41-BAB1-64F2C226BAF0}" presName="hierRoot2" presStyleCnt="0">
        <dgm:presLayoutVars>
          <dgm:hierBranch val="init"/>
        </dgm:presLayoutVars>
      </dgm:prSet>
      <dgm:spPr/>
    </dgm:pt>
    <dgm:pt modelId="{C5363C40-FEEF-0649-AAC8-0016B7239A44}" type="pres">
      <dgm:prSet presAssocID="{E860AB3E-4FBF-ED41-BAB1-64F2C226BAF0}" presName="rootComposite" presStyleCnt="0"/>
      <dgm:spPr/>
    </dgm:pt>
    <dgm:pt modelId="{3D797664-3F54-BC43-B332-93114D1E4B58}" type="pres">
      <dgm:prSet presAssocID="{E860AB3E-4FBF-ED41-BAB1-64F2C226BAF0}" presName="rootText" presStyleLbl="node3" presStyleIdx="6" presStyleCnt="8">
        <dgm:presLayoutVars>
          <dgm:chPref val="3"/>
        </dgm:presLayoutVars>
      </dgm:prSet>
      <dgm:spPr/>
    </dgm:pt>
    <dgm:pt modelId="{24032635-F22C-5D44-811A-E97AD80A9B13}" type="pres">
      <dgm:prSet presAssocID="{E860AB3E-4FBF-ED41-BAB1-64F2C226BAF0}" presName="rootConnector" presStyleLbl="node3" presStyleIdx="6" presStyleCnt="8"/>
      <dgm:spPr/>
    </dgm:pt>
    <dgm:pt modelId="{FBC8A187-41DE-3644-A6D6-C7E0C3291AC1}" type="pres">
      <dgm:prSet presAssocID="{E860AB3E-4FBF-ED41-BAB1-64F2C226BAF0}" presName="hierChild4" presStyleCnt="0"/>
      <dgm:spPr/>
    </dgm:pt>
    <dgm:pt modelId="{05DEAD25-90A2-D24B-9490-B506149EDE06}" type="pres">
      <dgm:prSet presAssocID="{E860AB3E-4FBF-ED41-BAB1-64F2C226BAF0}" presName="hierChild5" presStyleCnt="0"/>
      <dgm:spPr/>
    </dgm:pt>
    <dgm:pt modelId="{A80401AA-1F49-B84B-B551-738C282A08F9}" type="pres">
      <dgm:prSet presAssocID="{9A820A1A-507F-6B41-A5E7-300334C61A15}" presName="Name37" presStyleLbl="parChTrans1D3" presStyleIdx="7" presStyleCnt="8"/>
      <dgm:spPr/>
    </dgm:pt>
    <dgm:pt modelId="{9A14467F-242E-5D4D-920F-80AAF7949B97}" type="pres">
      <dgm:prSet presAssocID="{180B9464-24CC-FC4C-8A43-5D16641CBEF6}" presName="hierRoot2" presStyleCnt="0">
        <dgm:presLayoutVars>
          <dgm:hierBranch val="init"/>
        </dgm:presLayoutVars>
      </dgm:prSet>
      <dgm:spPr/>
    </dgm:pt>
    <dgm:pt modelId="{786CF13E-BEAE-5240-956C-477086F48C28}" type="pres">
      <dgm:prSet presAssocID="{180B9464-24CC-FC4C-8A43-5D16641CBEF6}" presName="rootComposite" presStyleCnt="0"/>
      <dgm:spPr/>
    </dgm:pt>
    <dgm:pt modelId="{49C1750D-70D3-C74E-B39B-AEA611956017}" type="pres">
      <dgm:prSet presAssocID="{180B9464-24CC-FC4C-8A43-5D16641CBEF6}" presName="rootText" presStyleLbl="node3" presStyleIdx="7" presStyleCnt="8">
        <dgm:presLayoutVars>
          <dgm:chPref val="3"/>
        </dgm:presLayoutVars>
      </dgm:prSet>
      <dgm:spPr/>
    </dgm:pt>
    <dgm:pt modelId="{B6BFAB16-4C7F-3540-A5EC-6AC6C63E0307}" type="pres">
      <dgm:prSet presAssocID="{180B9464-24CC-FC4C-8A43-5D16641CBEF6}" presName="rootConnector" presStyleLbl="node3" presStyleIdx="7" presStyleCnt="8"/>
      <dgm:spPr/>
    </dgm:pt>
    <dgm:pt modelId="{25E0B9EC-2A23-264F-B842-FB3EE74F03DD}" type="pres">
      <dgm:prSet presAssocID="{180B9464-24CC-FC4C-8A43-5D16641CBEF6}" presName="hierChild4" presStyleCnt="0"/>
      <dgm:spPr/>
    </dgm:pt>
    <dgm:pt modelId="{6730BBB2-85E8-1840-AC6B-A3A1EC706256}" type="pres">
      <dgm:prSet presAssocID="{180B9464-24CC-FC4C-8A43-5D16641CBEF6}" presName="hierChild5" presStyleCnt="0"/>
      <dgm:spPr/>
    </dgm:pt>
    <dgm:pt modelId="{7BAE095B-812C-0E46-AA0F-53D469E76D20}" type="pres">
      <dgm:prSet presAssocID="{BB995248-FD9A-6846-B031-D3B0CEE8087A}" presName="hierChild5" presStyleCnt="0"/>
      <dgm:spPr/>
    </dgm:pt>
    <dgm:pt modelId="{8DEDB314-478C-FE4B-A466-B40B092A79FA}" type="pres">
      <dgm:prSet presAssocID="{5F730A8E-D158-E345-8998-CBEEAF69D4F6}" presName="hierChild3" presStyleCnt="0"/>
      <dgm:spPr/>
    </dgm:pt>
  </dgm:ptLst>
  <dgm:cxnLst>
    <dgm:cxn modelId="{D6E82509-6D9F-9141-803B-77B26449C074}" type="presOf" srcId="{6E46C45D-6AA2-6D46-93F2-418BBD129955}" destId="{83ABE81C-7A40-7B47-A7D0-700F401CD001}" srcOrd="1" destOrd="0" presId="urn:microsoft.com/office/officeart/2005/8/layout/orgChart1"/>
    <dgm:cxn modelId="{016F860A-E9D7-D446-8EED-7BA09BD57734}" type="presOf" srcId="{609B74F0-8459-4F47-B227-71316E2EF11C}" destId="{3F8376F9-8B56-2B41-B2AE-B20D09346B3E}" srcOrd="0" destOrd="0" presId="urn:microsoft.com/office/officeart/2005/8/layout/orgChart1"/>
    <dgm:cxn modelId="{FE8A6B1A-ED34-284D-9DE7-5B7542A6EE1A}" type="presOf" srcId="{C90FBD56-4C83-EE4A-86D9-91B711D70952}" destId="{A2EECF02-030E-F943-B334-F005DC3787DB}" srcOrd="0" destOrd="0" presId="urn:microsoft.com/office/officeart/2005/8/layout/orgChart1"/>
    <dgm:cxn modelId="{F4AD0428-2242-2841-8277-02DE4C304B43}" srcId="{43DEFA8D-0164-744C-9AB3-8B1BAFEF1C74}" destId="{5F730A8E-D158-E345-8998-CBEEAF69D4F6}" srcOrd="0" destOrd="0" parTransId="{0A04FE0F-884C-2C47-9240-3ACE882A9404}" sibTransId="{73207331-EEC8-2A4C-B198-CFDDD7273225}"/>
    <dgm:cxn modelId="{A8C6D929-6F49-9A4D-AE9C-562E6A891D30}" type="presOf" srcId="{180B9464-24CC-FC4C-8A43-5D16641CBEF6}" destId="{B6BFAB16-4C7F-3540-A5EC-6AC6C63E0307}" srcOrd="1" destOrd="0" presId="urn:microsoft.com/office/officeart/2005/8/layout/orgChart1"/>
    <dgm:cxn modelId="{C433522B-082C-D446-9327-B8F49320F661}" type="presOf" srcId="{3994FBCF-7552-3044-A519-17BD869DF865}" destId="{73EB9B28-B0B0-6E4C-8492-33E7D1C5EBE0}" srcOrd="1" destOrd="0" presId="urn:microsoft.com/office/officeart/2005/8/layout/orgChart1"/>
    <dgm:cxn modelId="{1366CD2D-77EC-8D4B-9931-E94D76E793C5}" type="presOf" srcId="{B3655F37-DB34-B340-ADCC-E46F4AA632AB}" destId="{762ABA6B-6F82-034A-9F3A-6BE6ED5FB172}" srcOrd="0" destOrd="0" presId="urn:microsoft.com/office/officeart/2005/8/layout/orgChart1"/>
    <dgm:cxn modelId="{9999D432-24AF-254A-A4AC-C800FCCAA032}" type="presOf" srcId="{6E46C45D-6AA2-6D46-93F2-418BBD129955}" destId="{E64F6A6C-6101-2E45-A172-A237091B43AD}" srcOrd="0" destOrd="0" presId="urn:microsoft.com/office/officeart/2005/8/layout/orgChart1"/>
    <dgm:cxn modelId="{8A4A5A3F-678A-7948-887C-AC5914E56C31}" type="presOf" srcId="{BEA4D458-D9DF-C949-A7EE-21175B621311}" destId="{A2657082-BB2C-0F49-B264-69691EA9EE24}" srcOrd="0" destOrd="0" presId="urn:microsoft.com/office/officeart/2005/8/layout/orgChart1"/>
    <dgm:cxn modelId="{5F98AD3F-44C8-3041-A636-3A0C49EB38AE}" type="presOf" srcId="{BB995248-FD9A-6846-B031-D3B0CEE8087A}" destId="{1E46CC4D-35F4-D54D-A3ED-D63DF3FCEBF7}" srcOrd="1" destOrd="0" presId="urn:microsoft.com/office/officeart/2005/8/layout/orgChart1"/>
    <dgm:cxn modelId="{8B502C5F-3EFD-9F41-8807-99699E228C23}" srcId="{BB995248-FD9A-6846-B031-D3B0CEE8087A}" destId="{E860AB3E-4FBF-ED41-BAB1-64F2C226BAF0}" srcOrd="1" destOrd="0" parTransId="{C90FBD56-4C83-EE4A-86D9-91B711D70952}" sibTransId="{91EDF149-DCEA-C242-8C83-3164ED20382B}"/>
    <dgm:cxn modelId="{AF23815F-4165-E743-86D9-9F07B36133A7}" srcId="{BF69B808-014A-D84E-95B0-D8013CBE56D5}" destId="{609B74F0-8459-4F47-B227-71316E2EF11C}" srcOrd="1" destOrd="0" parTransId="{BEA4D458-D9DF-C949-A7EE-21175B621311}" sibTransId="{16E7CD3D-09CF-BB41-84AB-8E4091D231A3}"/>
    <dgm:cxn modelId="{4AC1D843-A8F5-A349-98C9-9C7C193BB8A6}" srcId="{5F730A8E-D158-E345-8998-CBEEAF69D4F6}" destId="{BF69B808-014A-D84E-95B0-D8013CBE56D5}" srcOrd="0" destOrd="0" parTransId="{39AF66BB-4DDC-AB40-8BDC-D327B856E6B6}" sibTransId="{991C92E5-3583-1B4E-A78B-AF4FE4D2D72B}"/>
    <dgm:cxn modelId="{7A405764-912B-9E4A-A4FA-300A3ACE1E6F}" type="presOf" srcId="{180B9464-24CC-FC4C-8A43-5D16641CBEF6}" destId="{49C1750D-70D3-C74E-B39B-AEA611956017}" srcOrd="0" destOrd="0" presId="urn:microsoft.com/office/officeart/2005/8/layout/orgChart1"/>
    <dgm:cxn modelId="{B4785365-605B-C548-9FE2-775615D73B9C}" type="presOf" srcId="{6CBA8387-0E47-CA43-95B1-65E1BBFE7175}" destId="{C33BE84A-EA83-914A-A3FC-9645E3AD4F01}" srcOrd="0" destOrd="0" presId="urn:microsoft.com/office/officeart/2005/8/layout/orgChart1"/>
    <dgm:cxn modelId="{16CD944C-ED1C-B745-AE41-2AD88AED59B4}" type="presOf" srcId="{39AF66BB-4DDC-AB40-8BDC-D327B856E6B6}" destId="{C31B1CCB-6D5E-7845-A462-CFFED7797DDF}" srcOrd="0" destOrd="0" presId="urn:microsoft.com/office/officeart/2005/8/layout/orgChart1"/>
    <dgm:cxn modelId="{1AA1F84E-7558-D74A-9EA8-D1FB05AD6A50}" type="presOf" srcId="{58754BE0-AE8A-BA41-B1CE-84DDBBB5336C}" destId="{82F57996-1C85-8043-AEA9-66A33928706C}" srcOrd="0" destOrd="0" presId="urn:microsoft.com/office/officeart/2005/8/layout/orgChart1"/>
    <dgm:cxn modelId="{0A40B853-B7BE-3345-9A67-DC90F89C3BBF}" type="presOf" srcId="{BF69B808-014A-D84E-95B0-D8013CBE56D5}" destId="{958D5816-09BB-D04F-B4B4-6446FCF6AEC0}" srcOrd="0" destOrd="0" presId="urn:microsoft.com/office/officeart/2005/8/layout/orgChart1"/>
    <dgm:cxn modelId="{C8C20655-63CA-5E42-85B4-B8A28C108913}" srcId="{6CBA8387-0E47-CA43-95B1-65E1BBFE7175}" destId="{D9AE5B66-B3FC-C945-96FA-A87ADEAB6D12}" srcOrd="1" destOrd="0" parTransId="{B5136AE2-7A8D-D94D-8127-27F93120B716}" sibTransId="{AD0C0DA7-DA12-3E45-AEE5-EFDEC26E6D67}"/>
    <dgm:cxn modelId="{4BC52659-33C7-2544-867F-7416468B664B}" type="presOf" srcId="{BF69B808-014A-D84E-95B0-D8013CBE56D5}" destId="{E41F6A6E-3381-C545-8F73-B2AF1BF11953}" srcOrd="1" destOrd="0" presId="urn:microsoft.com/office/officeart/2005/8/layout/orgChart1"/>
    <dgm:cxn modelId="{14DFBE7F-235C-AB4D-B59A-2CBC4B50C670}" srcId="{5F730A8E-D158-E345-8998-CBEEAF69D4F6}" destId="{BB995248-FD9A-6846-B031-D3B0CEE8087A}" srcOrd="2" destOrd="0" parTransId="{3F3FFCF0-3A82-9E4F-84A5-809751A1C604}" sibTransId="{5E0E9473-0D40-CD44-BDAF-4AE70E9D7172}"/>
    <dgm:cxn modelId="{81CE8483-2C25-1D4A-8B6F-79A9C8E4A147}" type="presOf" srcId="{5F730A8E-D158-E345-8998-CBEEAF69D4F6}" destId="{6C36DE84-FE45-6249-8AD5-3966529A58AA}" srcOrd="0" destOrd="0" presId="urn:microsoft.com/office/officeart/2005/8/layout/orgChart1"/>
    <dgm:cxn modelId="{BEA8768B-4A75-1E4F-87D8-27983104AE07}" type="presOf" srcId="{6828844C-6E1D-7740-B2D6-38CDCDBF1517}" destId="{26FA850F-F069-6647-89DF-DF05FD181E39}" srcOrd="0" destOrd="0" presId="urn:microsoft.com/office/officeart/2005/8/layout/orgChart1"/>
    <dgm:cxn modelId="{485EEB8B-230D-1941-8FB4-4FFB31B93030}" srcId="{BF69B808-014A-D84E-95B0-D8013CBE56D5}" destId="{6828844C-6E1D-7740-B2D6-38CDCDBF1517}" srcOrd="0" destOrd="0" parTransId="{A9A97EBF-5FE3-544E-AA13-D5F014B5D333}" sibTransId="{64352BB1-8C9F-9E41-B3A9-70BD17FCF089}"/>
    <dgm:cxn modelId="{F400F68B-F25C-974C-9AC3-D717B632B48E}" type="presOf" srcId="{D9AE5B66-B3FC-C945-96FA-A87ADEAB6D12}" destId="{F3873323-0566-C347-A908-5BFC08CC69F8}" srcOrd="1" destOrd="0" presId="urn:microsoft.com/office/officeart/2005/8/layout/orgChart1"/>
    <dgm:cxn modelId="{78983EA5-85F9-7F46-8E69-C05CA459F0BA}" type="presOf" srcId="{3994FBCF-7552-3044-A519-17BD869DF865}" destId="{B8585F61-E557-2044-B8E0-E9A99D7F0BB9}" srcOrd="0" destOrd="0" presId="urn:microsoft.com/office/officeart/2005/8/layout/orgChart1"/>
    <dgm:cxn modelId="{3E7831AD-B0DB-E74D-8643-9DDEA1D62EC0}" type="presOf" srcId="{609B74F0-8459-4F47-B227-71316E2EF11C}" destId="{9EBDE9B0-D48B-CC48-B2DA-A57A19F5EF3F}" srcOrd="1" destOrd="0" presId="urn:microsoft.com/office/officeart/2005/8/layout/orgChart1"/>
    <dgm:cxn modelId="{893241AE-655D-164E-861D-501E35E737C3}" srcId="{6CBA8387-0E47-CA43-95B1-65E1BBFE7175}" destId="{3994FBCF-7552-3044-A519-17BD869DF865}" srcOrd="0" destOrd="0" parTransId="{BA157CFF-36ED-914B-9420-14E9C4794A2F}" sibTransId="{453C7961-69D7-BB49-82AA-94083CED0712}"/>
    <dgm:cxn modelId="{BB8B60B1-1CA6-3842-B637-188AE091502D}" srcId="{BB995248-FD9A-6846-B031-D3B0CEE8087A}" destId="{B3655F37-DB34-B340-ADCC-E46F4AA632AB}" srcOrd="0" destOrd="0" parTransId="{3A3DF3D7-CD9B-A642-AE84-A3E6672BE913}" sibTransId="{9EEC4CA2-62F7-074C-98EA-88AC28AC88B4}"/>
    <dgm:cxn modelId="{B4C87FB1-8FBD-974E-93AF-8EA8E1AE57F1}" type="presOf" srcId="{B3655F37-DB34-B340-ADCC-E46F4AA632AB}" destId="{8ACC5548-98E3-E54B-8C0F-0C51D66A56C6}" srcOrd="1" destOrd="0" presId="urn:microsoft.com/office/officeart/2005/8/layout/orgChart1"/>
    <dgm:cxn modelId="{4448EFB5-0F05-1C4D-AFF0-A7812D18A714}" srcId="{5F730A8E-D158-E345-8998-CBEEAF69D4F6}" destId="{6CBA8387-0E47-CA43-95B1-65E1BBFE7175}" srcOrd="1" destOrd="0" parTransId="{58754BE0-AE8A-BA41-B1CE-84DDBBB5336C}" sibTransId="{3DDB788A-E886-2247-A11B-7FA6ED594AE8}"/>
    <dgm:cxn modelId="{4093D8B7-06BF-2348-B4ED-79B2DB8AA9EE}" srcId="{BB995248-FD9A-6846-B031-D3B0CEE8087A}" destId="{180B9464-24CC-FC4C-8A43-5D16641CBEF6}" srcOrd="2" destOrd="0" parTransId="{9A820A1A-507F-6B41-A5E7-300334C61A15}" sibTransId="{B9E9527A-D647-7B48-8FFA-CA1FF532A420}"/>
    <dgm:cxn modelId="{362BAFC0-13B5-3046-9F50-0225BB1F3D7B}" type="presOf" srcId="{B6431E30-156C-BB49-A068-D85B2045F8CE}" destId="{F677198A-9815-7A43-8307-0D47A66F660E}" srcOrd="0" destOrd="0" presId="urn:microsoft.com/office/officeart/2005/8/layout/orgChart1"/>
    <dgm:cxn modelId="{4206E8CB-27C1-DF47-A24D-8EBEE5C051D1}" type="presOf" srcId="{43DEFA8D-0164-744C-9AB3-8B1BAFEF1C74}" destId="{5280526A-E98E-CE46-8347-3BE7D2C7040E}" srcOrd="0" destOrd="0" presId="urn:microsoft.com/office/officeart/2005/8/layout/orgChart1"/>
    <dgm:cxn modelId="{9B7ED5CC-4121-3C47-B961-AFC4C6FF644F}" type="presOf" srcId="{B5136AE2-7A8D-D94D-8127-27F93120B716}" destId="{9111A2D6-FA54-9D4D-9881-DFAF6E33925F}" srcOrd="0" destOrd="0" presId="urn:microsoft.com/office/officeart/2005/8/layout/orgChart1"/>
    <dgm:cxn modelId="{776256D6-57DB-C349-9DB2-F3E399AB6C5F}" type="presOf" srcId="{E860AB3E-4FBF-ED41-BAB1-64F2C226BAF0}" destId="{24032635-F22C-5D44-811A-E97AD80A9B13}" srcOrd="1" destOrd="0" presId="urn:microsoft.com/office/officeart/2005/8/layout/orgChart1"/>
    <dgm:cxn modelId="{5A19A0D6-ADB9-424B-BA68-D8A8BD47935A}" type="presOf" srcId="{3F3FFCF0-3A82-9E4F-84A5-809751A1C604}" destId="{22D5184B-97A4-F64D-863D-83AFB792320D}" srcOrd="0" destOrd="0" presId="urn:microsoft.com/office/officeart/2005/8/layout/orgChart1"/>
    <dgm:cxn modelId="{D48A89D9-415A-5548-9CB3-C05007FDFFA6}" type="presOf" srcId="{D9AE5B66-B3FC-C945-96FA-A87ADEAB6D12}" destId="{D5EAB948-8205-FF4E-860F-95E4D9EFA5FE}" srcOrd="0" destOrd="0" presId="urn:microsoft.com/office/officeart/2005/8/layout/orgChart1"/>
    <dgm:cxn modelId="{68A257DB-6A82-0448-87CE-C050066B9CAC}" type="presOf" srcId="{9A820A1A-507F-6B41-A5E7-300334C61A15}" destId="{A80401AA-1F49-B84B-B551-738C282A08F9}" srcOrd="0" destOrd="0" presId="urn:microsoft.com/office/officeart/2005/8/layout/orgChart1"/>
    <dgm:cxn modelId="{119878DD-C257-FB4B-936E-46A99A44F53F}" type="presOf" srcId="{A9A97EBF-5FE3-544E-AA13-D5F014B5D333}" destId="{D1CA6C7A-27D9-024B-AAEF-335268BBB86C}" srcOrd="0" destOrd="0" presId="urn:microsoft.com/office/officeart/2005/8/layout/orgChart1"/>
    <dgm:cxn modelId="{F302C4E8-03B2-CB4B-88FD-51E07C9A316D}" type="presOf" srcId="{6828844C-6E1D-7740-B2D6-38CDCDBF1517}" destId="{ACFA835E-543E-AE45-BB4B-0C71AEB1BA18}" srcOrd="1" destOrd="0" presId="urn:microsoft.com/office/officeart/2005/8/layout/orgChart1"/>
    <dgm:cxn modelId="{99EB5DEA-B79D-384A-992A-2FB9B5709919}" srcId="{6CBA8387-0E47-CA43-95B1-65E1BBFE7175}" destId="{6E46C45D-6AA2-6D46-93F2-418BBD129955}" srcOrd="2" destOrd="0" parTransId="{B6431E30-156C-BB49-A068-D85B2045F8CE}" sibTransId="{3EB19B89-3D8B-F040-B510-DEB5569AD268}"/>
    <dgm:cxn modelId="{5E2EEEEA-484D-5D45-885A-2B92B20CBBC3}" type="presOf" srcId="{3A3DF3D7-CD9B-A642-AE84-A3E6672BE913}" destId="{3F890F1B-7892-A84A-AB40-3C858F874EBE}" srcOrd="0" destOrd="0" presId="urn:microsoft.com/office/officeart/2005/8/layout/orgChart1"/>
    <dgm:cxn modelId="{93A6EFEA-091E-FA4F-A9F4-E3065AD3FF35}" type="presOf" srcId="{5F730A8E-D158-E345-8998-CBEEAF69D4F6}" destId="{FA1FE978-7F6B-B340-AE49-FD8583010133}" srcOrd="1" destOrd="0" presId="urn:microsoft.com/office/officeart/2005/8/layout/orgChart1"/>
    <dgm:cxn modelId="{B1092BEB-47BC-0F45-989D-C44C6CC9984C}" type="presOf" srcId="{6CBA8387-0E47-CA43-95B1-65E1BBFE7175}" destId="{B8F48F5D-C453-A945-B0B9-774A6A90C48D}" srcOrd="1" destOrd="0" presId="urn:microsoft.com/office/officeart/2005/8/layout/orgChart1"/>
    <dgm:cxn modelId="{63A36CEC-6838-F349-978B-C773919906AF}" type="presOf" srcId="{E860AB3E-4FBF-ED41-BAB1-64F2C226BAF0}" destId="{3D797664-3F54-BC43-B332-93114D1E4B58}" srcOrd="0" destOrd="0" presId="urn:microsoft.com/office/officeart/2005/8/layout/orgChart1"/>
    <dgm:cxn modelId="{AB534CF9-1DB9-1347-A98B-45719BD5155F}" type="presOf" srcId="{BA157CFF-36ED-914B-9420-14E9C4794A2F}" destId="{9B919CA0-0C1F-1C44-AA53-9373A2114A95}" srcOrd="0" destOrd="0" presId="urn:microsoft.com/office/officeart/2005/8/layout/orgChart1"/>
    <dgm:cxn modelId="{4A965CFD-84EB-5145-BCE0-2C51A9D92BF4}" type="presOf" srcId="{BB995248-FD9A-6846-B031-D3B0CEE8087A}" destId="{3235FA91-7A27-9145-A1A4-16EE991E8EBD}" srcOrd="0" destOrd="0" presId="urn:microsoft.com/office/officeart/2005/8/layout/orgChart1"/>
    <dgm:cxn modelId="{421B3FF5-0ADB-054F-97A8-7682FC747A88}" type="presParOf" srcId="{5280526A-E98E-CE46-8347-3BE7D2C7040E}" destId="{8E9BF312-518E-3446-9C38-2472774979E7}" srcOrd="0" destOrd="0" presId="urn:microsoft.com/office/officeart/2005/8/layout/orgChart1"/>
    <dgm:cxn modelId="{E07C38C6-DE90-7E49-AAA7-9FCF985AE531}" type="presParOf" srcId="{8E9BF312-518E-3446-9C38-2472774979E7}" destId="{AFE6C1B1-E59D-C746-AF67-7B90AD1B4053}" srcOrd="0" destOrd="0" presId="urn:microsoft.com/office/officeart/2005/8/layout/orgChart1"/>
    <dgm:cxn modelId="{7C0AFD52-EC58-1949-85A2-E379881F1BC0}" type="presParOf" srcId="{AFE6C1B1-E59D-C746-AF67-7B90AD1B4053}" destId="{6C36DE84-FE45-6249-8AD5-3966529A58AA}" srcOrd="0" destOrd="0" presId="urn:microsoft.com/office/officeart/2005/8/layout/orgChart1"/>
    <dgm:cxn modelId="{35B6E643-6376-5A42-A58D-79CB9E862128}" type="presParOf" srcId="{AFE6C1B1-E59D-C746-AF67-7B90AD1B4053}" destId="{FA1FE978-7F6B-B340-AE49-FD8583010133}" srcOrd="1" destOrd="0" presId="urn:microsoft.com/office/officeart/2005/8/layout/orgChart1"/>
    <dgm:cxn modelId="{DE664E99-C820-AB49-B22E-977387FB9789}" type="presParOf" srcId="{8E9BF312-518E-3446-9C38-2472774979E7}" destId="{2E4CC329-0791-6B43-9AC1-DE6A6F325E82}" srcOrd="1" destOrd="0" presId="urn:microsoft.com/office/officeart/2005/8/layout/orgChart1"/>
    <dgm:cxn modelId="{E72DBBC1-E079-214A-B3CC-73243842488E}" type="presParOf" srcId="{2E4CC329-0791-6B43-9AC1-DE6A6F325E82}" destId="{C31B1CCB-6D5E-7845-A462-CFFED7797DDF}" srcOrd="0" destOrd="0" presId="urn:microsoft.com/office/officeart/2005/8/layout/orgChart1"/>
    <dgm:cxn modelId="{FF3BC85A-5E65-7241-905A-5E165C3B2098}" type="presParOf" srcId="{2E4CC329-0791-6B43-9AC1-DE6A6F325E82}" destId="{C06C32D6-B098-AC40-8B2B-4A8B634BC5D3}" srcOrd="1" destOrd="0" presId="urn:microsoft.com/office/officeart/2005/8/layout/orgChart1"/>
    <dgm:cxn modelId="{729F343E-B44D-214E-8ED3-7E143F57DE6C}" type="presParOf" srcId="{C06C32D6-B098-AC40-8B2B-4A8B634BC5D3}" destId="{305EDE6F-483C-A34F-A347-9281ACE38EE5}" srcOrd="0" destOrd="0" presId="urn:microsoft.com/office/officeart/2005/8/layout/orgChart1"/>
    <dgm:cxn modelId="{72D6C35E-FCFB-834C-9170-377200B87C85}" type="presParOf" srcId="{305EDE6F-483C-A34F-A347-9281ACE38EE5}" destId="{958D5816-09BB-D04F-B4B4-6446FCF6AEC0}" srcOrd="0" destOrd="0" presId="urn:microsoft.com/office/officeart/2005/8/layout/orgChart1"/>
    <dgm:cxn modelId="{C006CE46-2336-D249-AFBF-11B8006ED8CC}" type="presParOf" srcId="{305EDE6F-483C-A34F-A347-9281ACE38EE5}" destId="{E41F6A6E-3381-C545-8F73-B2AF1BF11953}" srcOrd="1" destOrd="0" presId="urn:microsoft.com/office/officeart/2005/8/layout/orgChart1"/>
    <dgm:cxn modelId="{345A7DEA-D55A-5149-99B6-577F55C5D6CC}" type="presParOf" srcId="{C06C32D6-B098-AC40-8B2B-4A8B634BC5D3}" destId="{FE4929AB-2552-7C40-A362-10FE3830E61F}" srcOrd="1" destOrd="0" presId="urn:microsoft.com/office/officeart/2005/8/layout/orgChart1"/>
    <dgm:cxn modelId="{302688CD-0E93-B74D-B9B2-C137A4AFC7B1}" type="presParOf" srcId="{FE4929AB-2552-7C40-A362-10FE3830E61F}" destId="{D1CA6C7A-27D9-024B-AAEF-335268BBB86C}" srcOrd="0" destOrd="0" presId="urn:microsoft.com/office/officeart/2005/8/layout/orgChart1"/>
    <dgm:cxn modelId="{2F512A39-A1FC-C447-A04A-9A8E5519D110}" type="presParOf" srcId="{FE4929AB-2552-7C40-A362-10FE3830E61F}" destId="{78BE3453-226A-084E-AC2B-4AA04E4B06ED}" srcOrd="1" destOrd="0" presId="urn:microsoft.com/office/officeart/2005/8/layout/orgChart1"/>
    <dgm:cxn modelId="{66D409C4-0E48-4945-83C8-05533D17703B}" type="presParOf" srcId="{78BE3453-226A-084E-AC2B-4AA04E4B06ED}" destId="{B52DA87E-6B4F-BE46-8AC7-E7F99130F615}" srcOrd="0" destOrd="0" presId="urn:microsoft.com/office/officeart/2005/8/layout/orgChart1"/>
    <dgm:cxn modelId="{9A7C74C4-3580-A24D-AAA6-BA8A22BE9F00}" type="presParOf" srcId="{B52DA87E-6B4F-BE46-8AC7-E7F99130F615}" destId="{26FA850F-F069-6647-89DF-DF05FD181E39}" srcOrd="0" destOrd="0" presId="urn:microsoft.com/office/officeart/2005/8/layout/orgChart1"/>
    <dgm:cxn modelId="{F48AA1E1-3616-B040-9DB5-5628A46E57C2}" type="presParOf" srcId="{B52DA87E-6B4F-BE46-8AC7-E7F99130F615}" destId="{ACFA835E-543E-AE45-BB4B-0C71AEB1BA18}" srcOrd="1" destOrd="0" presId="urn:microsoft.com/office/officeart/2005/8/layout/orgChart1"/>
    <dgm:cxn modelId="{3E275DFE-D25F-5F4D-91F5-1D51C1C0ADFE}" type="presParOf" srcId="{78BE3453-226A-084E-AC2B-4AA04E4B06ED}" destId="{87524FC9-5508-B84F-90A9-28B38DA1D645}" srcOrd="1" destOrd="0" presId="urn:microsoft.com/office/officeart/2005/8/layout/orgChart1"/>
    <dgm:cxn modelId="{DEDCEB74-8F1A-2A48-95DF-0A16AC956F4C}" type="presParOf" srcId="{78BE3453-226A-084E-AC2B-4AA04E4B06ED}" destId="{A5E8D559-54B7-B041-8FCB-EA3D0F3B9D7F}" srcOrd="2" destOrd="0" presId="urn:microsoft.com/office/officeart/2005/8/layout/orgChart1"/>
    <dgm:cxn modelId="{CB4DEA42-72CD-5E49-B710-86F63B546BA1}" type="presParOf" srcId="{FE4929AB-2552-7C40-A362-10FE3830E61F}" destId="{A2657082-BB2C-0F49-B264-69691EA9EE24}" srcOrd="2" destOrd="0" presId="urn:microsoft.com/office/officeart/2005/8/layout/orgChart1"/>
    <dgm:cxn modelId="{108B6D7B-1B1A-574C-95A3-87A8E906E785}" type="presParOf" srcId="{FE4929AB-2552-7C40-A362-10FE3830E61F}" destId="{C9087EC3-5235-4842-A483-5E4873495740}" srcOrd="3" destOrd="0" presId="urn:microsoft.com/office/officeart/2005/8/layout/orgChart1"/>
    <dgm:cxn modelId="{B634B8FF-C5B8-1644-9605-B1A5A363C6A7}" type="presParOf" srcId="{C9087EC3-5235-4842-A483-5E4873495740}" destId="{FA81E317-DC49-C340-9F99-5D11DF3F89FA}" srcOrd="0" destOrd="0" presId="urn:microsoft.com/office/officeart/2005/8/layout/orgChart1"/>
    <dgm:cxn modelId="{EC38AEC9-AF42-AC46-9D73-0410206A166E}" type="presParOf" srcId="{FA81E317-DC49-C340-9F99-5D11DF3F89FA}" destId="{3F8376F9-8B56-2B41-B2AE-B20D09346B3E}" srcOrd="0" destOrd="0" presId="urn:microsoft.com/office/officeart/2005/8/layout/orgChart1"/>
    <dgm:cxn modelId="{5E954823-E708-C447-A033-AF56D3D9CDC6}" type="presParOf" srcId="{FA81E317-DC49-C340-9F99-5D11DF3F89FA}" destId="{9EBDE9B0-D48B-CC48-B2DA-A57A19F5EF3F}" srcOrd="1" destOrd="0" presId="urn:microsoft.com/office/officeart/2005/8/layout/orgChart1"/>
    <dgm:cxn modelId="{BC91DF81-20E1-ED40-839E-CFF461366C8D}" type="presParOf" srcId="{C9087EC3-5235-4842-A483-5E4873495740}" destId="{97BD1093-395F-5B4F-92B5-467E77C02545}" srcOrd="1" destOrd="0" presId="urn:microsoft.com/office/officeart/2005/8/layout/orgChart1"/>
    <dgm:cxn modelId="{5061103F-D138-2341-ADD7-51D0BE815D84}" type="presParOf" srcId="{C9087EC3-5235-4842-A483-5E4873495740}" destId="{F8D7A51C-B155-F44A-A9D7-E1B9353CB915}" srcOrd="2" destOrd="0" presId="urn:microsoft.com/office/officeart/2005/8/layout/orgChart1"/>
    <dgm:cxn modelId="{3B2D4A25-3309-AB43-8502-5DBAD1D9BFA2}" type="presParOf" srcId="{C06C32D6-B098-AC40-8B2B-4A8B634BC5D3}" destId="{28922AFA-4D2F-8142-846A-41BABD68C006}" srcOrd="2" destOrd="0" presId="urn:microsoft.com/office/officeart/2005/8/layout/orgChart1"/>
    <dgm:cxn modelId="{9BF6E863-6D48-484E-93E1-3D563D10422A}" type="presParOf" srcId="{2E4CC329-0791-6B43-9AC1-DE6A6F325E82}" destId="{82F57996-1C85-8043-AEA9-66A33928706C}" srcOrd="2" destOrd="0" presId="urn:microsoft.com/office/officeart/2005/8/layout/orgChart1"/>
    <dgm:cxn modelId="{3E1C4FE3-6662-1845-9A89-5CF1B54D6AB7}" type="presParOf" srcId="{2E4CC329-0791-6B43-9AC1-DE6A6F325E82}" destId="{0D3B8322-8C47-A749-8722-1DC3929F7670}" srcOrd="3" destOrd="0" presId="urn:microsoft.com/office/officeart/2005/8/layout/orgChart1"/>
    <dgm:cxn modelId="{9BA80719-04F8-824D-AD61-A362173D483F}" type="presParOf" srcId="{0D3B8322-8C47-A749-8722-1DC3929F7670}" destId="{643E7C88-7989-944F-93E2-E359F618316E}" srcOrd="0" destOrd="0" presId="urn:microsoft.com/office/officeart/2005/8/layout/orgChart1"/>
    <dgm:cxn modelId="{94DDB9FB-E5C3-344F-866C-4D647BCCE94F}" type="presParOf" srcId="{643E7C88-7989-944F-93E2-E359F618316E}" destId="{C33BE84A-EA83-914A-A3FC-9645E3AD4F01}" srcOrd="0" destOrd="0" presId="urn:microsoft.com/office/officeart/2005/8/layout/orgChart1"/>
    <dgm:cxn modelId="{224022E0-FD73-8C41-AA4E-EB3B985267AD}" type="presParOf" srcId="{643E7C88-7989-944F-93E2-E359F618316E}" destId="{B8F48F5D-C453-A945-B0B9-774A6A90C48D}" srcOrd="1" destOrd="0" presId="urn:microsoft.com/office/officeart/2005/8/layout/orgChart1"/>
    <dgm:cxn modelId="{603C2B7F-26B6-1044-BD43-B30AD30BF3DC}" type="presParOf" srcId="{0D3B8322-8C47-A749-8722-1DC3929F7670}" destId="{AB96A871-0DFC-6D45-8812-8768EA5FDD5D}" srcOrd="1" destOrd="0" presId="urn:microsoft.com/office/officeart/2005/8/layout/orgChart1"/>
    <dgm:cxn modelId="{431D77CA-F38C-D840-9543-B8F2DF308116}" type="presParOf" srcId="{AB96A871-0DFC-6D45-8812-8768EA5FDD5D}" destId="{9B919CA0-0C1F-1C44-AA53-9373A2114A95}" srcOrd="0" destOrd="0" presId="urn:microsoft.com/office/officeart/2005/8/layout/orgChart1"/>
    <dgm:cxn modelId="{705FD932-6D68-E24E-9419-259482D9F2DE}" type="presParOf" srcId="{AB96A871-0DFC-6D45-8812-8768EA5FDD5D}" destId="{22FDF23C-023D-F545-BBFA-C83B38FD7BCB}" srcOrd="1" destOrd="0" presId="urn:microsoft.com/office/officeart/2005/8/layout/orgChart1"/>
    <dgm:cxn modelId="{6623EDED-7587-9540-A3A6-8CDF4933D644}" type="presParOf" srcId="{22FDF23C-023D-F545-BBFA-C83B38FD7BCB}" destId="{11F085B0-2732-404F-A06E-18B2666107D0}" srcOrd="0" destOrd="0" presId="urn:microsoft.com/office/officeart/2005/8/layout/orgChart1"/>
    <dgm:cxn modelId="{40202E6B-5780-BF4F-9519-F8E4EA0B19B0}" type="presParOf" srcId="{11F085B0-2732-404F-A06E-18B2666107D0}" destId="{B8585F61-E557-2044-B8E0-E9A99D7F0BB9}" srcOrd="0" destOrd="0" presId="urn:microsoft.com/office/officeart/2005/8/layout/orgChart1"/>
    <dgm:cxn modelId="{7C095894-0838-B547-83C5-B65A978BD10C}" type="presParOf" srcId="{11F085B0-2732-404F-A06E-18B2666107D0}" destId="{73EB9B28-B0B0-6E4C-8492-33E7D1C5EBE0}" srcOrd="1" destOrd="0" presId="urn:microsoft.com/office/officeart/2005/8/layout/orgChart1"/>
    <dgm:cxn modelId="{7A7D2CEE-4FEE-C142-A17E-F9670D6A6484}" type="presParOf" srcId="{22FDF23C-023D-F545-BBFA-C83B38FD7BCB}" destId="{8B01A4B9-9E2B-5544-83AD-91814074C1CF}" srcOrd="1" destOrd="0" presId="urn:microsoft.com/office/officeart/2005/8/layout/orgChart1"/>
    <dgm:cxn modelId="{CF81384D-EA86-0540-96B5-C102C055918C}" type="presParOf" srcId="{22FDF23C-023D-F545-BBFA-C83B38FD7BCB}" destId="{DCFF2854-566D-5148-A643-DCF90FFA664D}" srcOrd="2" destOrd="0" presId="urn:microsoft.com/office/officeart/2005/8/layout/orgChart1"/>
    <dgm:cxn modelId="{A0334741-6DFD-EA49-A5EF-F0780AB6C600}" type="presParOf" srcId="{AB96A871-0DFC-6D45-8812-8768EA5FDD5D}" destId="{9111A2D6-FA54-9D4D-9881-DFAF6E33925F}" srcOrd="2" destOrd="0" presId="urn:microsoft.com/office/officeart/2005/8/layout/orgChart1"/>
    <dgm:cxn modelId="{87ED0CD4-AFA7-FE47-B066-960599233D13}" type="presParOf" srcId="{AB96A871-0DFC-6D45-8812-8768EA5FDD5D}" destId="{448765E6-0578-304E-85C1-DBFF8ED69C25}" srcOrd="3" destOrd="0" presId="urn:microsoft.com/office/officeart/2005/8/layout/orgChart1"/>
    <dgm:cxn modelId="{C8F93A6F-DBF7-E148-B553-4F32FCA66E75}" type="presParOf" srcId="{448765E6-0578-304E-85C1-DBFF8ED69C25}" destId="{643F510B-3D97-FD4D-9ECC-64E4B30A51BC}" srcOrd="0" destOrd="0" presId="urn:microsoft.com/office/officeart/2005/8/layout/orgChart1"/>
    <dgm:cxn modelId="{0E2B3571-D44F-504F-B97A-C003AEC2A3AF}" type="presParOf" srcId="{643F510B-3D97-FD4D-9ECC-64E4B30A51BC}" destId="{D5EAB948-8205-FF4E-860F-95E4D9EFA5FE}" srcOrd="0" destOrd="0" presId="urn:microsoft.com/office/officeart/2005/8/layout/orgChart1"/>
    <dgm:cxn modelId="{6C0CD9F0-0BD5-4E42-BB3C-04372F034407}" type="presParOf" srcId="{643F510B-3D97-FD4D-9ECC-64E4B30A51BC}" destId="{F3873323-0566-C347-A908-5BFC08CC69F8}" srcOrd="1" destOrd="0" presId="urn:microsoft.com/office/officeart/2005/8/layout/orgChart1"/>
    <dgm:cxn modelId="{4CA9BEAE-47B4-A14E-A0BE-09860451AA2D}" type="presParOf" srcId="{448765E6-0578-304E-85C1-DBFF8ED69C25}" destId="{4F5DFEF7-4CD7-AB40-8B3F-2EE81607C09C}" srcOrd="1" destOrd="0" presId="urn:microsoft.com/office/officeart/2005/8/layout/orgChart1"/>
    <dgm:cxn modelId="{2EB79EFF-32C1-A849-AF98-0E189E56B58F}" type="presParOf" srcId="{448765E6-0578-304E-85C1-DBFF8ED69C25}" destId="{93862922-C754-8A4A-895D-0454615ADDC4}" srcOrd="2" destOrd="0" presId="urn:microsoft.com/office/officeart/2005/8/layout/orgChart1"/>
    <dgm:cxn modelId="{81090777-4ABE-A34C-A6A9-F6FE04E0812F}" type="presParOf" srcId="{AB96A871-0DFC-6D45-8812-8768EA5FDD5D}" destId="{F677198A-9815-7A43-8307-0D47A66F660E}" srcOrd="4" destOrd="0" presId="urn:microsoft.com/office/officeart/2005/8/layout/orgChart1"/>
    <dgm:cxn modelId="{D81AF26A-F416-254C-A32D-8A6859A48FB0}" type="presParOf" srcId="{AB96A871-0DFC-6D45-8812-8768EA5FDD5D}" destId="{23C64CE6-E6C7-3A40-A97A-E5E83319A883}" srcOrd="5" destOrd="0" presId="urn:microsoft.com/office/officeart/2005/8/layout/orgChart1"/>
    <dgm:cxn modelId="{742E48C0-D357-7341-9776-4FFAF9F9DDE8}" type="presParOf" srcId="{23C64CE6-E6C7-3A40-A97A-E5E83319A883}" destId="{20C4534C-34B7-1D4C-B466-060835C6FDA7}" srcOrd="0" destOrd="0" presId="urn:microsoft.com/office/officeart/2005/8/layout/orgChart1"/>
    <dgm:cxn modelId="{D6053654-CAA5-D343-BE56-2E74B9E1FDEA}" type="presParOf" srcId="{20C4534C-34B7-1D4C-B466-060835C6FDA7}" destId="{E64F6A6C-6101-2E45-A172-A237091B43AD}" srcOrd="0" destOrd="0" presId="urn:microsoft.com/office/officeart/2005/8/layout/orgChart1"/>
    <dgm:cxn modelId="{8B830296-4FB0-5E4B-9BDF-069D11387462}" type="presParOf" srcId="{20C4534C-34B7-1D4C-B466-060835C6FDA7}" destId="{83ABE81C-7A40-7B47-A7D0-700F401CD001}" srcOrd="1" destOrd="0" presId="urn:microsoft.com/office/officeart/2005/8/layout/orgChart1"/>
    <dgm:cxn modelId="{2CC425CF-1FBE-954D-AF32-826A9DB9F762}" type="presParOf" srcId="{23C64CE6-E6C7-3A40-A97A-E5E83319A883}" destId="{004BABA3-4FFD-DA42-AC44-865FE36EE44A}" srcOrd="1" destOrd="0" presId="urn:microsoft.com/office/officeart/2005/8/layout/orgChart1"/>
    <dgm:cxn modelId="{9206C615-47BF-0245-A3CD-BCBD93F65FF7}" type="presParOf" srcId="{23C64CE6-E6C7-3A40-A97A-E5E83319A883}" destId="{8520BB34-E18B-2C44-83F9-C36E530456EB}" srcOrd="2" destOrd="0" presId="urn:microsoft.com/office/officeart/2005/8/layout/orgChart1"/>
    <dgm:cxn modelId="{E758D43D-CB58-ED45-9E9F-2D5FB6FAF8D2}" type="presParOf" srcId="{0D3B8322-8C47-A749-8722-1DC3929F7670}" destId="{3FA9E13B-4FA4-F144-A116-75D95DC0194A}" srcOrd="2" destOrd="0" presId="urn:microsoft.com/office/officeart/2005/8/layout/orgChart1"/>
    <dgm:cxn modelId="{B0A5274D-6503-0445-BBDD-441E6B659194}" type="presParOf" srcId="{2E4CC329-0791-6B43-9AC1-DE6A6F325E82}" destId="{22D5184B-97A4-F64D-863D-83AFB792320D}" srcOrd="4" destOrd="0" presId="urn:microsoft.com/office/officeart/2005/8/layout/orgChart1"/>
    <dgm:cxn modelId="{C9D2AADC-F7BC-524A-83FF-A10FE1A971F8}" type="presParOf" srcId="{2E4CC329-0791-6B43-9AC1-DE6A6F325E82}" destId="{3C1EDC0B-238E-A849-B305-21832CCEAF75}" srcOrd="5" destOrd="0" presId="urn:microsoft.com/office/officeart/2005/8/layout/orgChart1"/>
    <dgm:cxn modelId="{74CD3097-8AB9-C349-83A3-7F733DD6BF6B}" type="presParOf" srcId="{3C1EDC0B-238E-A849-B305-21832CCEAF75}" destId="{B7F655EC-A9D1-E64D-BF73-97298009CB4E}" srcOrd="0" destOrd="0" presId="urn:microsoft.com/office/officeart/2005/8/layout/orgChart1"/>
    <dgm:cxn modelId="{23E15ABA-E7DE-5E42-8760-8442C047D2FD}" type="presParOf" srcId="{B7F655EC-A9D1-E64D-BF73-97298009CB4E}" destId="{3235FA91-7A27-9145-A1A4-16EE991E8EBD}" srcOrd="0" destOrd="0" presId="urn:microsoft.com/office/officeart/2005/8/layout/orgChart1"/>
    <dgm:cxn modelId="{9700BD57-F01F-6B44-8331-2BBB88707D32}" type="presParOf" srcId="{B7F655EC-A9D1-E64D-BF73-97298009CB4E}" destId="{1E46CC4D-35F4-D54D-A3ED-D63DF3FCEBF7}" srcOrd="1" destOrd="0" presId="urn:microsoft.com/office/officeart/2005/8/layout/orgChart1"/>
    <dgm:cxn modelId="{9CF8D9E5-8C92-7942-B5C3-49DD6CE9B8C3}" type="presParOf" srcId="{3C1EDC0B-238E-A849-B305-21832CCEAF75}" destId="{71239C40-63A3-E74E-A844-067DBE8B72BE}" srcOrd="1" destOrd="0" presId="urn:microsoft.com/office/officeart/2005/8/layout/orgChart1"/>
    <dgm:cxn modelId="{36380362-3AF7-664E-B571-62AF8BB32352}" type="presParOf" srcId="{71239C40-63A3-E74E-A844-067DBE8B72BE}" destId="{3F890F1B-7892-A84A-AB40-3C858F874EBE}" srcOrd="0" destOrd="0" presId="urn:microsoft.com/office/officeart/2005/8/layout/orgChart1"/>
    <dgm:cxn modelId="{6AAA7ED7-B226-C14C-A933-208FBA7EFCB3}" type="presParOf" srcId="{71239C40-63A3-E74E-A844-067DBE8B72BE}" destId="{F6001103-FE21-594A-973C-7EED9DBC5C0C}" srcOrd="1" destOrd="0" presId="urn:microsoft.com/office/officeart/2005/8/layout/orgChart1"/>
    <dgm:cxn modelId="{3BA1FC17-47E6-BA49-B605-A69337AA4B66}" type="presParOf" srcId="{F6001103-FE21-594A-973C-7EED9DBC5C0C}" destId="{C521C29E-AAD3-F342-9393-7EDBE14FA4D0}" srcOrd="0" destOrd="0" presId="urn:microsoft.com/office/officeart/2005/8/layout/orgChart1"/>
    <dgm:cxn modelId="{3DEA38E0-6145-044D-98B8-6741291319D1}" type="presParOf" srcId="{C521C29E-AAD3-F342-9393-7EDBE14FA4D0}" destId="{762ABA6B-6F82-034A-9F3A-6BE6ED5FB172}" srcOrd="0" destOrd="0" presId="urn:microsoft.com/office/officeart/2005/8/layout/orgChart1"/>
    <dgm:cxn modelId="{C2138C5F-EC82-3241-8C6B-537C498BEEFB}" type="presParOf" srcId="{C521C29E-AAD3-F342-9393-7EDBE14FA4D0}" destId="{8ACC5548-98E3-E54B-8C0F-0C51D66A56C6}" srcOrd="1" destOrd="0" presId="urn:microsoft.com/office/officeart/2005/8/layout/orgChart1"/>
    <dgm:cxn modelId="{1ACDD052-A2FC-FD40-AAEA-23F600953807}" type="presParOf" srcId="{F6001103-FE21-594A-973C-7EED9DBC5C0C}" destId="{591B48C1-9127-614B-85D9-F423A8F74D74}" srcOrd="1" destOrd="0" presId="urn:microsoft.com/office/officeart/2005/8/layout/orgChart1"/>
    <dgm:cxn modelId="{5A2EE156-C9A9-944B-B032-E80735E8D616}" type="presParOf" srcId="{F6001103-FE21-594A-973C-7EED9DBC5C0C}" destId="{C0666B86-47F0-4C4F-9334-8CB0AE1D6C81}" srcOrd="2" destOrd="0" presId="urn:microsoft.com/office/officeart/2005/8/layout/orgChart1"/>
    <dgm:cxn modelId="{AC952808-C77E-9443-AA39-9D8D9516EE33}" type="presParOf" srcId="{71239C40-63A3-E74E-A844-067DBE8B72BE}" destId="{A2EECF02-030E-F943-B334-F005DC3787DB}" srcOrd="2" destOrd="0" presId="urn:microsoft.com/office/officeart/2005/8/layout/orgChart1"/>
    <dgm:cxn modelId="{38E7F0ED-76C7-AF48-8D04-A526CF6E0F3F}" type="presParOf" srcId="{71239C40-63A3-E74E-A844-067DBE8B72BE}" destId="{EC636E19-26AC-244F-919D-F81129E6A622}" srcOrd="3" destOrd="0" presId="urn:microsoft.com/office/officeart/2005/8/layout/orgChart1"/>
    <dgm:cxn modelId="{BF87D601-205E-2E48-B424-806CD197A95B}" type="presParOf" srcId="{EC636E19-26AC-244F-919D-F81129E6A622}" destId="{C5363C40-FEEF-0649-AAC8-0016B7239A44}" srcOrd="0" destOrd="0" presId="urn:microsoft.com/office/officeart/2005/8/layout/orgChart1"/>
    <dgm:cxn modelId="{4831B782-3234-7F4C-A5B7-4E7874379BA1}" type="presParOf" srcId="{C5363C40-FEEF-0649-AAC8-0016B7239A44}" destId="{3D797664-3F54-BC43-B332-93114D1E4B58}" srcOrd="0" destOrd="0" presId="urn:microsoft.com/office/officeart/2005/8/layout/orgChart1"/>
    <dgm:cxn modelId="{4E983CEB-C389-D14E-9C2E-E7A7D3A121C8}" type="presParOf" srcId="{C5363C40-FEEF-0649-AAC8-0016B7239A44}" destId="{24032635-F22C-5D44-811A-E97AD80A9B13}" srcOrd="1" destOrd="0" presId="urn:microsoft.com/office/officeart/2005/8/layout/orgChart1"/>
    <dgm:cxn modelId="{401CF365-8C43-9646-A6D4-F1EA19002829}" type="presParOf" srcId="{EC636E19-26AC-244F-919D-F81129E6A622}" destId="{FBC8A187-41DE-3644-A6D6-C7E0C3291AC1}" srcOrd="1" destOrd="0" presId="urn:microsoft.com/office/officeart/2005/8/layout/orgChart1"/>
    <dgm:cxn modelId="{F816CD1A-E155-5943-AEB7-88737A906134}" type="presParOf" srcId="{EC636E19-26AC-244F-919D-F81129E6A622}" destId="{05DEAD25-90A2-D24B-9490-B506149EDE06}" srcOrd="2" destOrd="0" presId="urn:microsoft.com/office/officeart/2005/8/layout/orgChart1"/>
    <dgm:cxn modelId="{125C03DD-952F-D945-AC72-7AF8214D8FFA}" type="presParOf" srcId="{71239C40-63A3-E74E-A844-067DBE8B72BE}" destId="{A80401AA-1F49-B84B-B551-738C282A08F9}" srcOrd="4" destOrd="0" presId="urn:microsoft.com/office/officeart/2005/8/layout/orgChart1"/>
    <dgm:cxn modelId="{6998D9AD-A7B8-1245-9F07-C81A020221C6}" type="presParOf" srcId="{71239C40-63A3-E74E-A844-067DBE8B72BE}" destId="{9A14467F-242E-5D4D-920F-80AAF7949B97}" srcOrd="5" destOrd="0" presId="urn:microsoft.com/office/officeart/2005/8/layout/orgChart1"/>
    <dgm:cxn modelId="{1A4F18B5-8D2F-844D-8279-BCBF7FB0FCE4}" type="presParOf" srcId="{9A14467F-242E-5D4D-920F-80AAF7949B97}" destId="{786CF13E-BEAE-5240-956C-477086F48C28}" srcOrd="0" destOrd="0" presId="urn:microsoft.com/office/officeart/2005/8/layout/orgChart1"/>
    <dgm:cxn modelId="{B39D0F0D-06A3-C644-A534-2860536690FA}" type="presParOf" srcId="{786CF13E-BEAE-5240-956C-477086F48C28}" destId="{49C1750D-70D3-C74E-B39B-AEA611956017}" srcOrd="0" destOrd="0" presId="urn:microsoft.com/office/officeart/2005/8/layout/orgChart1"/>
    <dgm:cxn modelId="{6CCC58AE-7E99-824E-BD35-19A647FB7F60}" type="presParOf" srcId="{786CF13E-BEAE-5240-956C-477086F48C28}" destId="{B6BFAB16-4C7F-3540-A5EC-6AC6C63E0307}" srcOrd="1" destOrd="0" presId="urn:microsoft.com/office/officeart/2005/8/layout/orgChart1"/>
    <dgm:cxn modelId="{357FAC1A-A86B-804C-945B-FE2854D5286A}" type="presParOf" srcId="{9A14467F-242E-5D4D-920F-80AAF7949B97}" destId="{25E0B9EC-2A23-264F-B842-FB3EE74F03DD}" srcOrd="1" destOrd="0" presId="urn:microsoft.com/office/officeart/2005/8/layout/orgChart1"/>
    <dgm:cxn modelId="{FE2A95A0-F4A8-0640-9235-773AA9BA44FF}" type="presParOf" srcId="{9A14467F-242E-5D4D-920F-80AAF7949B97}" destId="{6730BBB2-85E8-1840-AC6B-A3A1EC706256}" srcOrd="2" destOrd="0" presId="urn:microsoft.com/office/officeart/2005/8/layout/orgChart1"/>
    <dgm:cxn modelId="{992D7450-4597-F54C-B0F1-88FF8034FF75}" type="presParOf" srcId="{3C1EDC0B-238E-A849-B305-21832CCEAF75}" destId="{7BAE095B-812C-0E46-AA0F-53D469E76D20}" srcOrd="2" destOrd="0" presId="urn:microsoft.com/office/officeart/2005/8/layout/orgChart1"/>
    <dgm:cxn modelId="{F0393ED9-39F7-CB43-8297-957DF94BF5C1}" type="presParOf" srcId="{8E9BF312-518E-3446-9C38-2472774979E7}" destId="{8DEDB314-478C-FE4B-A466-B40B092A79FA}"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401AA-1F49-B84B-B551-738C282A08F9}">
      <dsp:nvSpPr>
        <dsp:cNvPr id="0" name=""/>
        <dsp:cNvSpPr/>
      </dsp:nvSpPr>
      <dsp:spPr>
        <a:xfrm>
          <a:off x="3874288" y="1378798"/>
          <a:ext cx="170593" cy="2138106"/>
        </a:xfrm>
        <a:custGeom>
          <a:avLst/>
          <a:gdLst/>
          <a:ahLst/>
          <a:cxnLst/>
          <a:rect l="0" t="0" r="0" b="0"/>
          <a:pathLst>
            <a:path>
              <a:moveTo>
                <a:pt x="0" y="0"/>
              </a:moveTo>
              <a:lnTo>
                <a:pt x="0" y="2138106"/>
              </a:lnTo>
              <a:lnTo>
                <a:pt x="170593" y="2138106"/>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EECF02-030E-F943-B334-F005DC3787DB}">
      <dsp:nvSpPr>
        <dsp:cNvPr id="0" name=""/>
        <dsp:cNvSpPr/>
      </dsp:nvSpPr>
      <dsp:spPr>
        <a:xfrm>
          <a:off x="3874288" y="1378798"/>
          <a:ext cx="170593" cy="1330629"/>
        </a:xfrm>
        <a:custGeom>
          <a:avLst/>
          <a:gdLst/>
          <a:ahLst/>
          <a:cxnLst/>
          <a:rect l="0" t="0" r="0" b="0"/>
          <a:pathLst>
            <a:path>
              <a:moveTo>
                <a:pt x="0" y="0"/>
              </a:moveTo>
              <a:lnTo>
                <a:pt x="0" y="1330629"/>
              </a:lnTo>
              <a:lnTo>
                <a:pt x="170593" y="1330629"/>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890F1B-7892-A84A-AB40-3C858F874EBE}">
      <dsp:nvSpPr>
        <dsp:cNvPr id="0" name=""/>
        <dsp:cNvSpPr/>
      </dsp:nvSpPr>
      <dsp:spPr>
        <a:xfrm>
          <a:off x="3874288" y="1378798"/>
          <a:ext cx="170593" cy="523153"/>
        </a:xfrm>
        <a:custGeom>
          <a:avLst/>
          <a:gdLst/>
          <a:ahLst/>
          <a:cxnLst/>
          <a:rect l="0" t="0" r="0" b="0"/>
          <a:pathLst>
            <a:path>
              <a:moveTo>
                <a:pt x="0" y="0"/>
              </a:moveTo>
              <a:lnTo>
                <a:pt x="0" y="523153"/>
              </a:lnTo>
              <a:lnTo>
                <a:pt x="170593" y="523153"/>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D5184B-97A4-F64D-863D-83AFB792320D}">
      <dsp:nvSpPr>
        <dsp:cNvPr id="0" name=""/>
        <dsp:cNvSpPr/>
      </dsp:nvSpPr>
      <dsp:spPr>
        <a:xfrm>
          <a:off x="2953082" y="571322"/>
          <a:ext cx="1376121" cy="238831"/>
        </a:xfrm>
        <a:custGeom>
          <a:avLst/>
          <a:gdLst/>
          <a:ahLst/>
          <a:cxnLst/>
          <a:rect l="0" t="0" r="0" b="0"/>
          <a:pathLst>
            <a:path>
              <a:moveTo>
                <a:pt x="0" y="0"/>
              </a:moveTo>
              <a:lnTo>
                <a:pt x="0" y="119415"/>
              </a:lnTo>
              <a:lnTo>
                <a:pt x="1376121" y="119415"/>
              </a:lnTo>
              <a:lnTo>
                <a:pt x="1376121" y="2388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77198A-9815-7A43-8307-0D47A66F660E}">
      <dsp:nvSpPr>
        <dsp:cNvPr id="0" name=""/>
        <dsp:cNvSpPr/>
      </dsp:nvSpPr>
      <dsp:spPr>
        <a:xfrm>
          <a:off x="2498166" y="1378798"/>
          <a:ext cx="170593" cy="2138106"/>
        </a:xfrm>
        <a:custGeom>
          <a:avLst/>
          <a:gdLst/>
          <a:ahLst/>
          <a:cxnLst/>
          <a:rect l="0" t="0" r="0" b="0"/>
          <a:pathLst>
            <a:path>
              <a:moveTo>
                <a:pt x="0" y="0"/>
              </a:moveTo>
              <a:lnTo>
                <a:pt x="0" y="2138106"/>
              </a:lnTo>
              <a:lnTo>
                <a:pt x="170593" y="2138106"/>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11A2D6-FA54-9D4D-9881-DFAF6E33925F}">
      <dsp:nvSpPr>
        <dsp:cNvPr id="0" name=""/>
        <dsp:cNvSpPr/>
      </dsp:nvSpPr>
      <dsp:spPr>
        <a:xfrm>
          <a:off x="2498166" y="1378798"/>
          <a:ext cx="170593" cy="1330629"/>
        </a:xfrm>
        <a:custGeom>
          <a:avLst/>
          <a:gdLst/>
          <a:ahLst/>
          <a:cxnLst/>
          <a:rect l="0" t="0" r="0" b="0"/>
          <a:pathLst>
            <a:path>
              <a:moveTo>
                <a:pt x="0" y="0"/>
              </a:moveTo>
              <a:lnTo>
                <a:pt x="0" y="1330629"/>
              </a:lnTo>
              <a:lnTo>
                <a:pt x="170593" y="1330629"/>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919CA0-0C1F-1C44-AA53-9373A2114A95}">
      <dsp:nvSpPr>
        <dsp:cNvPr id="0" name=""/>
        <dsp:cNvSpPr/>
      </dsp:nvSpPr>
      <dsp:spPr>
        <a:xfrm>
          <a:off x="2498166" y="1378798"/>
          <a:ext cx="170593" cy="523153"/>
        </a:xfrm>
        <a:custGeom>
          <a:avLst/>
          <a:gdLst/>
          <a:ahLst/>
          <a:cxnLst/>
          <a:rect l="0" t="0" r="0" b="0"/>
          <a:pathLst>
            <a:path>
              <a:moveTo>
                <a:pt x="0" y="0"/>
              </a:moveTo>
              <a:lnTo>
                <a:pt x="0" y="523153"/>
              </a:lnTo>
              <a:lnTo>
                <a:pt x="170593" y="523153"/>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F57996-1C85-8043-AEA9-66A33928706C}">
      <dsp:nvSpPr>
        <dsp:cNvPr id="0" name=""/>
        <dsp:cNvSpPr/>
      </dsp:nvSpPr>
      <dsp:spPr>
        <a:xfrm>
          <a:off x="2907362" y="571322"/>
          <a:ext cx="91440" cy="238831"/>
        </a:xfrm>
        <a:custGeom>
          <a:avLst/>
          <a:gdLst/>
          <a:ahLst/>
          <a:cxnLst/>
          <a:rect l="0" t="0" r="0" b="0"/>
          <a:pathLst>
            <a:path>
              <a:moveTo>
                <a:pt x="45720" y="0"/>
              </a:moveTo>
              <a:lnTo>
                <a:pt x="45720" y="2388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657082-BB2C-0F49-B264-69691EA9EE24}">
      <dsp:nvSpPr>
        <dsp:cNvPr id="0" name=""/>
        <dsp:cNvSpPr/>
      </dsp:nvSpPr>
      <dsp:spPr>
        <a:xfrm>
          <a:off x="1122044" y="1378798"/>
          <a:ext cx="170593" cy="1330629"/>
        </a:xfrm>
        <a:custGeom>
          <a:avLst/>
          <a:gdLst/>
          <a:ahLst/>
          <a:cxnLst/>
          <a:rect l="0" t="0" r="0" b="0"/>
          <a:pathLst>
            <a:path>
              <a:moveTo>
                <a:pt x="0" y="0"/>
              </a:moveTo>
              <a:lnTo>
                <a:pt x="0" y="1330629"/>
              </a:lnTo>
              <a:lnTo>
                <a:pt x="170593" y="1330629"/>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CA6C7A-27D9-024B-AAEF-335268BBB86C}">
      <dsp:nvSpPr>
        <dsp:cNvPr id="0" name=""/>
        <dsp:cNvSpPr/>
      </dsp:nvSpPr>
      <dsp:spPr>
        <a:xfrm>
          <a:off x="1122044" y="1378798"/>
          <a:ext cx="170593" cy="523153"/>
        </a:xfrm>
        <a:custGeom>
          <a:avLst/>
          <a:gdLst/>
          <a:ahLst/>
          <a:cxnLst/>
          <a:rect l="0" t="0" r="0" b="0"/>
          <a:pathLst>
            <a:path>
              <a:moveTo>
                <a:pt x="0" y="0"/>
              </a:moveTo>
              <a:lnTo>
                <a:pt x="0" y="523153"/>
              </a:lnTo>
              <a:lnTo>
                <a:pt x="170593" y="523153"/>
              </a:lnTo>
            </a:path>
          </a:pathLst>
        </a:cu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1B1CCB-6D5E-7845-A462-CFFED7797DDF}">
      <dsp:nvSpPr>
        <dsp:cNvPr id="0" name=""/>
        <dsp:cNvSpPr/>
      </dsp:nvSpPr>
      <dsp:spPr>
        <a:xfrm>
          <a:off x="1576961" y="571322"/>
          <a:ext cx="1376121" cy="238831"/>
        </a:xfrm>
        <a:custGeom>
          <a:avLst/>
          <a:gdLst/>
          <a:ahLst/>
          <a:cxnLst/>
          <a:rect l="0" t="0" r="0" b="0"/>
          <a:pathLst>
            <a:path>
              <a:moveTo>
                <a:pt x="1376121" y="0"/>
              </a:moveTo>
              <a:lnTo>
                <a:pt x="1376121" y="119415"/>
              </a:lnTo>
              <a:lnTo>
                <a:pt x="0" y="119415"/>
              </a:lnTo>
              <a:lnTo>
                <a:pt x="0" y="238831"/>
              </a:lnTo>
            </a:path>
          </a:pathLst>
        </a:custGeom>
        <a:noFill/>
        <a:ln w="1079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36DE84-FE45-6249-8AD5-3966529A58AA}">
      <dsp:nvSpPr>
        <dsp:cNvPr id="0" name=""/>
        <dsp:cNvSpPr/>
      </dsp:nvSpPr>
      <dsp:spPr>
        <a:xfrm>
          <a:off x="2384437" y="2676"/>
          <a:ext cx="1137290" cy="568645"/>
        </a:xfrm>
        <a:prstGeom prst="rect">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AWS account</a:t>
          </a:r>
        </a:p>
      </dsp:txBody>
      <dsp:txXfrm>
        <a:off x="2384437" y="2676"/>
        <a:ext cx="1137290" cy="568645"/>
      </dsp:txXfrm>
    </dsp:sp>
    <dsp:sp modelId="{958D5816-09BB-D04F-B4B4-6446FCF6AEC0}">
      <dsp:nvSpPr>
        <dsp:cNvPr id="0" name=""/>
        <dsp:cNvSpPr/>
      </dsp:nvSpPr>
      <dsp:spPr>
        <a:xfrm>
          <a:off x="1008315" y="810153"/>
          <a:ext cx="1137290" cy="568645"/>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IAM Group: Admins</a:t>
          </a:r>
        </a:p>
      </dsp:txBody>
      <dsp:txXfrm>
        <a:off x="1008315" y="810153"/>
        <a:ext cx="1137290" cy="568645"/>
      </dsp:txXfrm>
    </dsp:sp>
    <dsp:sp modelId="{26FA850F-F069-6647-89DF-DF05FD181E39}">
      <dsp:nvSpPr>
        <dsp:cNvPr id="0" name=""/>
        <dsp:cNvSpPr/>
      </dsp:nvSpPr>
      <dsp:spPr>
        <a:xfrm>
          <a:off x="1292638" y="1617629"/>
          <a:ext cx="1137290" cy="568645"/>
        </a:xfrm>
        <a:prstGeom prst="rect">
          <a:avLst/>
        </a:prstGeom>
        <a:solidFill>
          <a:schemeClr val="tx1">
            <a:lumMod val="65000"/>
            <a:lumOff val="3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Li</a:t>
          </a:r>
        </a:p>
      </dsp:txBody>
      <dsp:txXfrm>
        <a:off x="1292638" y="1617629"/>
        <a:ext cx="1137290" cy="568645"/>
      </dsp:txXfrm>
    </dsp:sp>
    <dsp:sp modelId="{3F8376F9-8B56-2B41-B2AE-B20D09346B3E}">
      <dsp:nvSpPr>
        <dsp:cNvPr id="0" name=""/>
        <dsp:cNvSpPr/>
      </dsp:nvSpPr>
      <dsp:spPr>
        <a:xfrm>
          <a:off x="1292638" y="2425105"/>
          <a:ext cx="1137290" cy="568645"/>
        </a:xfrm>
        <a:prstGeom prst="rect">
          <a:avLst/>
        </a:prstGeom>
        <a:solidFill>
          <a:schemeClr val="tx1">
            <a:lumMod val="65000"/>
            <a:lumOff val="3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Paulo</a:t>
          </a:r>
        </a:p>
      </dsp:txBody>
      <dsp:txXfrm>
        <a:off x="1292638" y="2425105"/>
        <a:ext cx="1137290" cy="568645"/>
      </dsp:txXfrm>
    </dsp:sp>
    <dsp:sp modelId="{C33BE84A-EA83-914A-A3FC-9645E3AD4F01}">
      <dsp:nvSpPr>
        <dsp:cNvPr id="0" name=""/>
        <dsp:cNvSpPr/>
      </dsp:nvSpPr>
      <dsp:spPr>
        <a:xfrm>
          <a:off x="2384437" y="810153"/>
          <a:ext cx="1137290" cy="568645"/>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IAM Group: Developers</a:t>
          </a:r>
        </a:p>
      </dsp:txBody>
      <dsp:txXfrm>
        <a:off x="2384437" y="810153"/>
        <a:ext cx="1137290" cy="568645"/>
      </dsp:txXfrm>
    </dsp:sp>
    <dsp:sp modelId="{B8585F61-E557-2044-B8E0-E9A99D7F0BB9}">
      <dsp:nvSpPr>
        <dsp:cNvPr id="0" name=""/>
        <dsp:cNvSpPr/>
      </dsp:nvSpPr>
      <dsp:spPr>
        <a:xfrm>
          <a:off x="2668760" y="1617629"/>
          <a:ext cx="1137290" cy="568645"/>
        </a:xfrm>
        <a:prstGeom prst="rect">
          <a:avLst/>
        </a:prstGeom>
        <a:solidFill>
          <a:schemeClr val="tx1">
            <a:lumMod val="65000"/>
            <a:lumOff val="3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Mateo</a:t>
          </a:r>
        </a:p>
      </dsp:txBody>
      <dsp:txXfrm>
        <a:off x="2668760" y="1617629"/>
        <a:ext cx="1137290" cy="568645"/>
      </dsp:txXfrm>
    </dsp:sp>
    <dsp:sp modelId="{D5EAB948-8205-FF4E-860F-95E4D9EFA5FE}">
      <dsp:nvSpPr>
        <dsp:cNvPr id="0" name=""/>
        <dsp:cNvSpPr/>
      </dsp:nvSpPr>
      <dsp:spPr>
        <a:xfrm>
          <a:off x="2668760" y="2425105"/>
          <a:ext cx="1137290" cy="568645"/>
        </a:xfrm>
        <a:prstGeom prst="rect">
          <a:avLst/>
        </a:prstGeom>
        <a:solidFill>
          <a:schemeClr val="tx1">
            <a:lumMod val="65000"/>
            <a:lumOff val="3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Shirley</a:t>
          </a:r>
        </a:p>
      </dsp:txBody>
      <dsp:txXfrm>
        <a:off x="2668760" y="2425105"/>
        <a:ext cx="1137290" cy="568645"/>
      </dsp:txXfrm>
    </dsp:sp>
    <dsp:sp modelId="{E64F6A6C-6101-2E45-A172-A237091B43AD}">
      <dsp:nvSpPr>
        <dsp:cNvPr id="0" name=""/>
        <dsp:cNvSpPr/>
      </dsp:nvSpPr>
      <dsp:spPr>
        <a:xfrm>
          <a:off x="2668760" y="3232581"/>
          <a:ext cx="1137290" cy="568645"/>
        </a:xfrm>
        <a:prstGeom prst="rect">
          <a:avLst/>
        </a:prstGeom>
        <a:solidFill>
          <a:schemeClr val="tx1">
            <a:lumMod val="65000"/>
            <a:lumOff val="3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Sofía</a:t>
          </a:r>
        </a:p>
      </dsp:txBody>
      <dsp:txXfrm>
        <a:off x="2668760" y="3232581"/>
        <a:ext cx="1137290" cy="568645"/>
      </dsp:txXfrm>
    </dsp:sp>
    <dsp:sp modelId="{3235FA91-7A27-9145-A1A4-16EE991E8EBD}">
      <dsp:nvSpPr>
        <dsp:cNvPr id="0" name=""/>
        <dsp:cNvSpPr/>
      </dsp:nvSpPr>
      <dsp:spPr>
        <a:xfrm>
          <a:off x="3760558" y="810153"/>
          <a:ext cx="1137290" cy="568645"/>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IAM Group: Test</a:t>
          </a:r>
        </a:p>
      </dsp:txBody>
      <dsp:txXfrm>
        <a:off x="3760558" y="810153"/>
        <a:ext cx="1137290" cy="568645"/>
      </dsp:txXfrm>
    </dsp:sp>
    <dsp:sp modelId="{762ABA6B-6F82-034A-9F3A-6BE6ED5FB172}">
      <dsp:nvSpPr>
        <dsp:cNvPr id="0" name=""/>
        <dsp:cNvSpPr/>
      </dsp:nvSpPr>
      <dsp:spPr>
        <a:xfrm>
          <a:off x="4044881" y="1617629"/>
          <a:ext cx="1137290" cy="568645"/>
        </a:xfrm>
        <a:prstGeom prst="rect">
          <a:avLst/>
        </a:prstGeom>
        <a:solidFill>
          <a:schemeClr val="tx1">
            <a:lumMod val="65000"/>
            <a:lumOff val="3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Ana</a:t>
          </a:r>
        </a:p>
      </dsp:txBody>
      <dsp:txXfrm>
        <a:off x="4044881" y="1617629"/>
        <a:ext cx="1137290" cy="568645"/>
      </dsp:txXfrm>
    </dsp:sp>
    <dsp:sp modelId="{3D797664-3F54-BC43-B332-93114D1E4B58}">
      <dsp:nvSpPr>
        <dsp:cNvPr id="0" name=""/>
        <dsp:cNvSpPr/>
      </dsp:nvSpPr>
      <dsp:spPr>
        <a:xfrm>
          <a:off x="4044881" y="2425105"/>
          <a:ext cx="1137290" cy="568645"/>
        </a:xfrm>
        <a:prstGeom prst="rect">
          <a:avLst/>
        </a:prstGeom>
        <a:solidFill>
          <a:schemeClr val="tx1">
            <a:lumMod val="65000"/>
            <a:lumOff val="3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Zhang</a:t>
          </a:r>
        </a:p>
      </dsp:txBody>
      <dsp:txXfrm>
        <a:off x="4044881" y="2425105"/>
        <a:ext cx="1137290" cy="568645"/>
      </dsp:txXfrm>
    </dsp:sp>
    <dsp:sp modelId="{49C1750D-70D3-C74E-B39B-AEA611956017}">
      <dsp:nvSpPr>
        <dsp:cNvPr id="0" name=""/>
        <dsp:cNvSpPr/>
      </dsp:nvSpPr>
      <dsp:spPr>
        <a:xfrm>
          <a:off x="4044881" y="3232581"/>
          <a:ext cx="1137290" cy="568645"/>
        </a:xfrm>
        <a:prstGeom prst="rect">
          <a:avLst/>
        </a:prstGeom>
        <a:solidFill>
          <a:schemeClr val="tx1">
            <a:lumMod val="65000"/>
            <a:lumOff val="3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Jane</a:t>
          </a:r>
        </a:p>
      </dsp:txBody>
      <dsp:txXfrm>
        <a:off x="4044881" y="3232581"/>
        <a:ext cx="1137290" cy="5686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2/13/2023</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2/13/2023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IAM/latest/UserGuide/reference_policies_element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IAM/latest/UserGuide/reference_policies_elements_resource.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1.awsstatic.com/whitepapers/architecture/AWS-Security-Pillar.pdf" TargetMode="External"/><Relationship Id="rId7" Type="http://schemas.openxmlformats.org/officeDocument/2006/relationships/hyperlink" Target="https://docs.aws.amazon.com/IAM/latest/UserGuide/id_roles_providers.html"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www.youtube.com/watch?v=vbjFjMNVEpc" TargetMode="External"/><Relationship Id="rId5" Type="http://schemas.openxmlformats.org/officeDocument/2006/relationships/hyperlink" Target="https://www.youtube.com/watch?v=YQsK4MtsELU" TargetMode="External"/><Relationship Id="rId4" Type="http://schemas.openxmlformats.org/officeDocument/2006/relationships/hyperlink" Target="https://aws.amazon.com/iam/faqs/"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Welcom</a:t>
            </a:r>
            <a:r>
              <a:rPr lang="en-US" sz="1100" baseline="0"/>
              <a:t>e to Module 8: Securing User and Application Access.</a:t>
            </a:r>
            <a:endParaRPr lang="en-US" sz="110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t>
            </a:r>
            <a:r>
              <a:rPr lang="en-US" sz="1100" kern="1200">
                <a:solidFill>
                  <a:schemeClr val="tx1"/>
                </a:solidFill>
                <a:effectLst/>
                <a:ea typeface="+mn-ea"/>
                <a:cs typeface="+mn-cs"/>
              </a:rPr>
              <a:t>IAM, permissions are defined in IAM policy documents. </a:t>
            </a:r>
            <a:r>
              <a:rPr lang="en-US"/>
              <a:t>P</a:t>
            </a:r>
            <a:r>
              <a:rPr lang="en-US" sz="1100" kern="1200">
                <a:solidFill>
                  <a:schemeClr val="tx1"/>
                </a:solidFill>
                <a:effectLst/>
                <a:ea typeface="+mn-ea"/>
                <a:cs typeface="+mn-cs"/>
              </a:rPr>
              <a:t>olicies enable you to fine-tune privileges that are granted to principals. Example principals are IAM users, IAM roles, or other AWS services. </a:t>
            </a:r>
          </a:p>
          <a:p>
            <a:endParaRPr lang="en-US" sz="1100" kern="1200">
              <a:solidFill>
                <a:schemeClr val="tx1"/>
              </a:solidFill>
              <a:effectLst/>
              <a:ea typeface="+mn-ea"/>
              <a:cs typeface="+mn-cs"/>
            </a:endParaRPr>
          </a:p>
          <a:p>
            <a:r>
              <a:rPr lang="en-US" sz="1100" kern="1200">
                <a:solidFill>
                  <a:schemeClr val="tx1"/>
                </a:solidFill>
                <a:effectLst/>
                <a:ea typeface="+mn-ea"/>
                <a:cs typeface="+mn-cs"/>
              </a:rPr>
              <a:t>When IAM</a:t>
            </a:r>
            <a:r>
              <a:rPr lang="en-US" sz="1100" kern="1200" baseline="0">
                <a:solidFill>
                  <a:schemeClr val="tx1"/>
                </a:solidFill>
                <a:effectLst/>
                <a:ea typeface="+mn-ea"/>
                <a:cs typeface="+mn-cs"/>
              </a:rPr>
              <a:t> deter</a:t>
            </a:r>
            <a:r>
              <a:rPr lang="en-US" sz="1100" kern="1200">
                <a:solidFill>
                  <a:schemeClr val="tx1"/>
                </a:solidFill>
                <a:effectLst/>
                <a:ea typeface="+mn-ea"/>
                <a:cs typeface="+mn-cs"/>
              </a:rPr>
              <a:t>mines whether a permission is allowed, IAM first checks for the existence of any applicable </a:t>
            </a:r>
            <a:r>
              <a:rPr lang="en-US" sz="1100" b="0" i="1" kern="1200">
                <a:solidFill>
                  <a:schemeClr val="tx1"/>
                </a:solidFill>
                <a:effectLst/>
                <a:ea typeface="+mn-ea"/>
                <a:cs typeface="+mn-cs"/>
              </a:rPr>
              <a:t>explicit denial policy</a:t>
            </a:r>
            <a:r>
              <a:rPr lang="en-US" sz="1100" kern="1200">
                <a:solidFill>
                  <a:schemeClr val="tx1"/>
                </a:solidFill>
                <a:effectLst/>
                <a:ea typeface="+mn-ea"/>
                <a:cs typeface="+mn-cs"/>
              </a:rPr>
              <a:t>. If no</a:t>
            </a:r>
            <a:r>
              <a:rPr lang="en-US" sz="1100" kern="1200" baseline="0">
                <a:solidFill>
                  <a:schemeClr val="tx1"/>
                </a:solidFill>
                <a:effectLst/>
                <a:ea typeface="+mn-ea"/>
                <a:cs typeface="+mn-cs"/>
              </a:rPr>
              <a:t> explicit denial </a:t>
            </a:r>
            <a:r>
              <a:rPr lang="en-US" sz="1100" kern="1200">
                <a:solidFill>
                  <a:schemeClr val="tx1"/>
                </a:solidFill>
                <a:effectLst/>
                <a:ea typeface="+mn-ea"/>
                <a:cs typeface="+mn-cs"/>
              </a:rPr>
              <a:t>exists, it then checks for any applicable </a:t>
            </a:r>
            <a:r>
              <a:rPr lang="en-US" sz="1100" b="0" i="1" kern="1200">
                <a:solidFill>
                  <a:schemeClr val="tx1"/>
                </a:solidFill>
                <a:effectLst/>
                <a:ea typeface="+mn-ea"/>
                <a:cs typeface="+mn-cs"/>
              </a:rPr>
              <a:t>explicit allow policy</a:t>
            </a:r>
            <a:r>
              <a:rPr lang="en-US" sz="1100" kern="1200">
                <a:solidFill>
                  <a:schemeClr val="tx1"/>
                </a:solidFill>
                <a:effectLst/>
                <a:ea typeface="+mn-ea"/>
                <a:cs typeface="+mn-cs"/>
              </a:rPr>
              <a:t>. If an explicit deny or an explicit allow policy does not exist, IAM reverts to the default and denies access. This process is referred to as an </a:t>
            </a:r>
            <a:r>
              <a:rPr lang="en-US" sz="1100" b="0" i="1" kern="1200">
                <a:solidFill>
                  <a:schemeClr val="tx1"/>
                </a:solidFill>
                <a:effectLst/>
                <a:ea typeface="+mn-ea"/>
                <a:cs typeface="+mn-cs"/>
              </a:rPr>
              <a:t>implicit deny</a:t>
            </a:r>
            <a:r>
              <a:rPr lang="en-US" sz="1100" kern="1200">
                <a:solidFill>
                  <a:schemeClr val="tx1"/>
                </a:solidFill>
                <a:effectLst/>
                <a:ea typeface="+mn-ea"/>
                <a:cs typeface="+mn-cs"/>
              </a:rPr>
              <a:t>. The user will be permitted to take the action only if the requested action is </a:t>
            </a:r>
            <a:r>
              <a:rPr lang="en-US" sz="1100" i="1" kern="1200">
                <a:solidFill>
                  <a:schemeClr val="tx1"/>
                </a:solidFill>
                <a:effectLst/>
                <a:ea typeface="+mn-ea"/>
                <a:cs typeface="+mn-cs"/>
              </a:rPr>
              <a:t>not </a:t>
            </a:r>
            <a:r>
              <a:rPr lang="en-US" sz="1100" kern="1200">
                <a:solidFill>
                  <a:schemeClr val="tx1"/>
                </a:solidFill>
                <a:effectLst/>
                <a:ea typeface="+mn-ea"/>
                <a:cs typeface="+mn-cs"/>
              </a:rPr>
              <a:t>explicitly denied and </a:t>
            </a:r>
            <a:r>
              <a:rPr lang="en-US" sz="1100" i="1" kern="1200">
                <a:solidFill>
                  <a:schemeClr val="tx1"/>
                </a:solidFill>
                <a:effectLst/>
                <a:ea typeface="+mn-ea"/>
                <a:cs typeface="+mn-cs"/>
              </a:rPr>
              <a:t>is</a:t>
            </a:r>
            <a:r>
              <a:rPr lang="en-US" sz="1100" kern="1200">
                <a:solidFill>
                  <a:schemeClr val="tx1"/>
                </a:solidFill>
                <a:effectLst/>
                <a:ea typeface="+mn-ea"/>
                <a:cs typeface="+mn-cs"/>
              </a:rPr>
              <a:t> explicitly allowed.</a:t>
            </a:r>
          </a:p>
          <a:p>
            <a:endParaRPr lang="en-US" sz="1100" kern="120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When you develop IAM policies, it can be difficult to determine whether access to a resource will be granted to an IAM entity. The </a:t>
            </a:r>
            <a:r>
              <a:rPr lang="en-US" sz="1100">
                <a:latin typeface="+mn-lt"/>
                <a:hlinkClick r:id="rId3"/>
              </a:rPr>
              <a:t>IAM Policy Simulator</a:t>
            </a:r>
            <a:r>
              <a:rPr lang="en-US" sz="1100"/>
              <a:t> is a useful tool for testing and troubleshooting IAM policies.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Calibri" panose="020F0502020204030204" pitchFamily="34" charset="0"/>
                <a:ea typeface="+mn-ea"/>
                <a:cs typeface="+mn-cs"/>
              </a:rPr>
              <a:t>Policies are stored as JavaScript Object Notation (JSON) documents. They are attached to principals as </a:t>
            </a:r>
            <a:r>
              <a:rPr lang="en-US" b="0" i="1" kern="1200">
                <a:solidFill>
                  <a:schemeClr val="tx1"/>
                </a:solidFill>
                <a:effectLst/>
                <a:latin typeface="Calibri" panose="020F0502020204030204" pitchFamily="34" charset="0"/>
                <a:ea typeface="+mn-ea"/>
                <a:cs typeface="+mn-cs"/>
              </a:rPr>
              <a:t>identity-based policies</a:t>
            </a:r>
            <a:r>
              <a:rPr lang="en-US" b="0" i="0" kern="1200">
                <a:solidFill>
                  <a:schemeClr val="tx1"/>
                </a:solidFill>
                <a:effectLst/>
                <a:latin typeface="Calibri" panose="020F0502020204030204" pitchFamily="34" charset="0"/>
                <a:ea typeface="+mn-ea"/>
                <a:cs typeface="+mn-cs"/>
              </a:rPr>
              <a:t>, or to resources as </a:t>
            </a:r>
            <a:r>
              <a:rPr lang="en-US" b="0" i="1" kern="1200">
                <a:solidFill>
                  <a:schemeClr val="tx1"/>
                </a:solidFill>
                <a:effectLst/>
                <a:latin typeface="Calibri" panose="020F0502020204030204" pitchFamily="34" charset="0"/>
                <a:ea typeface="+mn-ea"/>
                <a:cs typeface="+mn-cs"/>
              </a:rPr>
              <a:t>resource-based policies</a:t>
            </a:r>
            <a:r>
              <a:rPr lang="en-US" b="0" i="0" kern="1200">
                <a:solidFill>
                  <a:schemeClr val="tx1"/>
                </a:solidFill>
                <a:effectLst/>
                <a:latin typeface="Calibri" panose="020F050202020403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p:txBody>
      </p:sp>
    </p:spTree>
    <p:extLst>
      <p:ext uri="{BB962C8B-B14F-4D97-AF65-F5344CB8AC3E}">
        <p14:creationId xmlns:p14="http://schemas.microsoft.com/office/powerpoint/2010/main" val="3985046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i="1">
                <a:latin typeface="Calibri" panose="020F0502020204030204" pitchFamily="34" charset="0"/>
              </a:rPr>
              <a:t>Identity-based policies </a:t>
            </a:r>
            <a:r>
              <a:rPr lang="en-US">
                <a:latin typeface="Calibri" panose="020F0502020204030204" pitchFamily="34" charset="0"/>
              </a:rPr>
              <a:t>are permission policies that you can attach to a principal (or identity), such as an IAM user, role, or group. These policies </a:t>
            </a:r>
            <a:r>
              <a:rPr lang="en-US" i="1">
                <a:latin typeface="Calibri" panose="020F0502020204030204" pitchFamily="34" charset="0"/>
              </a:rPr>
              <a:t>control what actions that identity can perform, on which resources, and under what conditions</a:t>
            </a:r>
            <a:r>
              <a:rPr lang="en-US">
                <a:latin typeface="Calibri" panose="020F0502020204030204" pitchFamily="34" charset="0"/>
              </a:rPr>
              <a: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a:latin typeface="Calibri" panose="020F0502020204030204" pitchFamily="34" charset="0"/>
              </a:rPr>
              <a:t>Identity-based policies can be further categorized</a:t>
            </a:r>
            <a:r>
              <a:rPr lang="en-US" baseline="0">
                <a:latin typeface="Calibri" panose="020F0502020204030204" pitchFamily="34" charset="0"/>
              </a:rPr>
              <a:t> as AWS managed, customer managed, or inline. </a:t>
            </a:r>
            <a:r>
              <a:rPr lang="en-US" b="0" i="1">
                <a:latin typeface="Calibri" panose="020F0502020204030204" pitchFamily="34" charset="0"/>
              </a:rPr>
              <a:t>AWS managed policies</a:t>
            </a:r>
            <a:r>
              <a:rPr lang="en-US">
                <a:latin typeface="Calibri" panose="020F0502020204030204" pitchFamily="34" charset="0"/>
              </a:rPr>
              <a:t> are created and managed by AWS, and you can attach them to multiple users, groups, and roles in your AWS account. If you are new to using policies, we recommend that you start by using AWS managed policies. </a:t>
            </a:r>
            <a:r>
              <a:rPr lang="en-US" b="0" i="1">
                <a:latin typeface="Calibri" panose="020F0502020204030204" pitchFamily="34" charset="0"/>
              </a:rPr>
              <a:t>Customer managed policies</a:t>
            </a:r>
            <a:r>
              <a:rPr lang="en-US">
                <a:latin typeface="Calibri" panose="020F0502020204030204" pitchFamily="34" charset="0"/>
              </a:rPr>
              <a:t> are</a:t>
            </a:r>
            <a:r>
              <a:rPr lang="en-US" baseline="0">
                <a:latin typeface="Calibri" panose="020F0502020204030204" pitchFamily="34" charset="0"/>
              </a:rPr>
              <a:t> </a:t>
            </a:r>
            <a:r>
              <a:rPr lang="en-US">
                <a:latin typeface="Calibri" panose="020F0502020204030204" pitchFamily="34" charset="0"/>
              </a:rPr>
              <a:t>policies that you create and manage in your AWS account. Customer managed policies provide more precise control over your policies than AWS managed policies. You can create and edit an IAM policy in the visual editor or by creating the JSON policy document directly. </a:t>
            </a:r>
            <a:r>
              <a:rPr lang="en-US" b="0" i="1">
                <a:latin typeface="Calibri" panose="020F0502020204030204" pitchFamily="34" charset="0"/>
              </a:rPr>
              <a:t>Inline policies</a:t>
            </a:r>
            <a:r>
              <a:rPr lang="en-US">
                <a:latin typeface="Calibri" panose="020F0502020204030204" pitchFamily="34" charset="0"/>
              </a:rPr>
              <a:t> are</a:t>
            </a:r>
            <a:r>
              <a:rPr lang="en-US" baseline="0">
                <a:latin typeface="Calibri" panose="020F0502020204030204" pitchFamily="34" charset="0"/>
              </a:rPr>
              <a:t> p</a:t>
            </a:r>
            <a:r>
              <a:rPr lang="en-US">
                <a:latin typeface="Calibri" panose="020F0502020204030204" pitchFamily="34" charset="0"/>
              </a:rPr>
              <a:t>olicies that you create and manage, and that are embedded directly into a single user, group, or role.</a:t>
            </a:r>
          </a:p>
          <a:p>
            <a:endParaRPr lang="en-US"/>
          </a:p>
          <a:p>
            <a:r>
              <a:rPr lang="en-US" i="1" kern="1200">
                <a:solidFill>
                  <a:schemeClr val="tx1"/>
                </a:solidFill>
                <a:effectLst/>
                <a:latin typeface="Calibri" panose="020F0502020204030204" pitchFamily="34" charset="0"/>
                <a:ea typeface="+mn-ea"/>
                <a:cs typeface="+mn-cs"/>
              </a:rPr>
              <a:t>Resource-based policies </a:t>
            </a:r>
            <a:r>
              <a:rPr lang="en-US" b="0" i="0" kern="1200">
                <a:solidFill>
                  <a:schemeClr val="tx1"/>
                </a:solidFill>
                <a:effectLst/>
                <a:latin typeface="Calibri" panose="020F0502020204030204" pitchFamily="34" charset="0"/>
                <a:ea typeface="+mn-ea"/>
                <a:cs typeface="+mn-cs"/>
              </a:rPr>
              <a:t>are JSON policy documents that you attach to a resource, such as an Amazon Simple Storage Service (Amazon S3) bucket. These policies control </a:t>
            </a:r>
            <a:r>
              <a:rPr lang="en-US" b="0" i="1" kern="1200">
                <a:solidFill>
                  <a:schemeClr val="tx1"/>
                </a:solidFill>
                <a:effectLst/>
                <a:latin typeface="Calibri" panose="020F0502020204030204" pitchFamily="34" charset="0"/>
                <a:ea typeface="+mn-ea"/>
                <a:cs typeface="+mn-cs"/>
              </a:rPr>
              <a:t>which actions a specified principal can perform on that resource and under what conditions</a:t>
            </a:r>
            <a:r>
              <a:rPr lang="en-US" b="0" i="0" kern="1200">
                <a:solidFill>
                  <a:schemeClr val="tx1"/>
                </a:solidFill>
                <a:effectLst/>
                <a:latin typeface="Calibri" panose="020F0502020204030204" pitchFamily="34" charset="0"/>
                <a:ea typeface="+mn-ea"/>
                <a:cs typeface="+mn-cs"/>
              </a:rPr>
              <a:t>. Resource-based policies are inline policies, and there are no managed resource-based policies.</a:t>
            </a:r>
          </a:p>
        </p:txBody>
      </p:sp>
    </p:spTree>
    <p:extLst>
      <p:ext uri="{BB962C8B-B14F-4D97-AF65-F5344CB8AC3E}">
        <p14:creationId xmlns:p14="http://schemas.microsoft.com/office/powerpoint/2010/main" val="81708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IAM policies are stored in AWS as JSON documents. Identity-based policies are policy documents that you attach to a user or role. Resource-based policies are policy documents that you attach to a resource. A policy document includes one or more individual statements. Each statement includes information about a single permission. If a policy includes multiple statements, AWS applies a logical OR across the statements when it evaluates them.</a:t>
            </a:r>
          </a:p>
          <a:p>
            <a:pPr lvl="0"/>
            <a:endParaRPr lang="en-US" dirty="0"/>
          </a:p>
          <a:p>
            <a:pPr lvl="0"/>
            <a:r>
              <a:rPr lang="en-US" dirty="0"/>
              <a:t>The following are common elements found in an IAM policy document:</a:t>
            </a:r>
            <a:br>
              <a:rPr lang="en-US" dirty="0"/>
            </a:br>
            <a:endParaRPr lang="en-US" dirty="0">
              <a:hlinkClick r:id="rId3"/>
            </a:endParaRPr>
          </a:p>
          <a:p>
            <a:pPr marL="171450" indent="-171450">
              <a:buFont typeface="Arial" panose="020B0604020202020204" pitchFamily="34" charset="0"/>
              <a:buChar char="•"/>
            </a:pPr>
            <a:r>
              <a:rPr lang="en-US" b="1" dirty="0"/>
              <a:t>Version </a:t>
            </a:r>
            <a:r>
              <a:rPr lang="en-US" dirty="0"/>
              <a:t>– Specify the version of the policy language that you want to use. As a best practice, use the latest 2012-10-17 version.</a:t>
            </a:r>
          </a:p>
          <a:p>
            <a:pPr marL="171450" indent="-171450">
              <a:buFont typeface="Arial" panose="020B0604020202020204" pitchFamily="34" charset="0"/>
              <a:buChar char="•"/>
            </a:pPr>
            <a:r>
              <a:rPr lang="en-US" b="1" dirty="0"/>
              <a:t>Statement </a:t>
            </a:r>
            <a:r>
              <a:rPr lang="en-US" dirty="0"/>
              <a:t>– Use this main policy element as a container for the following elements. You can include more than one statement in a policy.</a:t>
            </a:r>
          </a:p>
          <a:p>
            <a:pPr marL="171450" indent="-171450">
              <a:buFont typeface="Arial" panose="020B0604020202020204" pitchFamily="34" charset="0"/>
              <a:buChar char="•"/>
            </a:pPr>
            <a:r>
              <a:rPr lang="en-US" b="1" dirty="0"/>
              <a:t>Effect </a:t>
            </a:r>
            <a:r>
              <a:rPr lang="en-US" dirty="0"/>
              <a:t>– Use Allow or Deny to indicate whether the policy allows or denies access.</a:t>
            </a:r>
          </a:p>
          <a:p>
            <a:pPr marL="171450" indent="-171450">
              <a:buFont typeface="Arial" panose="020B0604020202020204" pitchFamily="34" charset="0"/>
              <a:buChar char="•"/>
            </a:pPr>
            <a:r>
              <a:rPr lang="en-US" b="1" dirty="0"/>
              <a:t>Principal </a:t>
            </a:r>
            <a:r>
              <a:rPr lang="en-US" dirty="0"/>
              <a:t>– If you create a resource-based policy, you must indicate the account, user, role, or federated user that you would like to allow or deny access to. If you are creating an IAM permissions policy to attach to a user or role, you cannot include this element. The principal is implied as that user or role.</a:t>
            </a:r>
          </a:p>
          <a:p>
            <a:pPr marL="171450" indent="-171450">
              <a:buFont typeface="Arial" panose="020B0604020202020204" pitchFamily="34" charset="0"/>
              <a:buChar char="•"/>
            </a:pPr>
            <a:r>
              <a:rPr lang="en-US" b="1" dirty="0"/>
              <a:t>Action </a:t>
            </a:r>
            <a:r>
              <a:rPr lang="en-US" dirty="0"/>
              <a:t>– Include a list of actions that the policy allows or denies.</a:t>
            </a:r>
          </a:p>
          <a:p>
            <a:pPr marL="171450" indent="-171450">
              <a:buFont typeface="Arial" panose="020B0604020202020204" pitchFamily="34" charset="0"/>
              <a:buChar char="•"/>
            </a:pPr>
            <a:r>
              <a:rPr lang="en-US" b="1" dirty="0"/>
              <a:t>Resource </a:t>
            </a:r>
            <a:r>
              <a:rPr lang="en-US" dirty="0"/>
              <a:t>– If you create an IAM permissions policy, you must specify a list of resources to which the actions apply. If you create a resource-based policy, this element is optional.</a:t>
            </a:r>
          </a:p>
          <a:p>
            <a:pPr marL="171450" indent="-171450">
              <a:buFont typeface="Arial" panose="020B0604020202020204" pitchFamily="34" charset="0"/>
              <a:buChar char="•"/>
            </a:pPr>
            <a:r>
              <a:rPr lang="en-US" b="1" dirty="0"/>
              <a:t>Condition (Optional) </a:t>
            </a:r>
            <a:r>
              <a:rPr lang="en-US" dirty="0"/>
              <a:t>– Specify the circumstances where the policy grants permissions.</a:t>
            </a:r>
          </a:p>
          <a:p>
            <a:pPr marL="171450" indent="-171450">
              <a:buFont typeface="Arial" panose="020B0604020202020204" pitchFamily="34" charset="0"/>
              <a:buChar char="•"/>
            </a:pPr>
            <a:endParaRPr lang="en-US" dirty="0"/>
          </a:p>
        </p:txBody>
      </p:sp>
      <p:sp>
        <p:nvSpPr>
          <p:cNvPr id="5" name="Slide Image Placeholder 4">
            <a:extLst>
              <a:ext uri="{FF2B5EF4-FFF2-40B4-BE49-F238E27FC236}">
                <a16:creationId xmlns:a16="http://schemas.microsoft.com/office/drawing/2014/main" id="{3A331402-5ECA-CC50-7CD3-617F3A0C90F9}"/>
              </a:ext>
            </a:extLst>
          </p:cNvPr>
          <p:cNvSpPr>
            <a:spLocks noGrp="1" noRot="1" noChangeAspect="1"/>
          </p:cNvSpPr>
          <p:nvPr>
            <p:ph type="sldImg"/>
          </p:nvPr>
        </p:nvSpPr>
        <p:spPr/>
      </p:sp>
    </p:spTree>
    <p:extLst>
      <p:ext uri="{BB962C8B-B14F-4D97-AF65-F5344CB8AC3E}">
        <p14:creationId xmlns:p14="http://schemas.microsoft.com/office/powerpoint/2010/main" val="4078957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identity-based (IAM permissions) policies, you must specify a list of resources that the actions apply to. </a:t>
            </a:r>
            <a:r>
              <a:rPr lang="en-US" dirty="0">
                <a:solidFill>
                  <a:srgbClr val="16191F"/>
                </a:solidFill>
              </a:rPr>
              <a:t>The </a:t>
            </a:r>
            <a:r>
              <a:rPr lang="en-US" i="1" dirty="0"/>
              <a:t>Resource</a:t>
            </a:r>
            <a:r>
              <a:rPr lang="en-US" dirty="0">
                <a:solidFill>
                  <a:srgbClr val="16191F"/>
                </a:solidFill>
              </a:rPr>
              <a:t> element specifies the object or objects that the statement covers. Statements must include either a </a:t>
            </a:r>
            <a:r>
              <a:rPr lang="en-US" dirty="0"/>
              <a:t>Resource</a:t>
            </a:r>
            <a:r>
              <a:rPr lang="en-US" dirty="0">
                <a:solidFill>
                  <a:srgbClr val="16191F"/>
                </a:solidFill>
              </a:rPr>
              <a:t> or a </a:t>
            </a:r>
            <a:r>
              <a:rPr lang="en-US" dirty="0" err="1"/>
              <a:t>NotResource</a:t>
            </a:r>
            <a:r>
              <a:rPr lang="en-US" dirty="0">
                <a:solidFill>
                  <a:srgbClr val="16191F"/>
                </a:solidFill>
              </a:rPr>
              <a:t> element. </a:t>
            </a:r>
          </a:p>
          <a:p>
            <a:endParaRPr lang="en-US" dirty="0">
              <a:solidFill>
                <a:srgbClr val="16191F"/>
              </a:solidFill>
            </a:endParaRPr>
          </a:p>
          <a:p>
            <a:r>
              <a:rPr lang="en-US" dirty="0"/>
              <a:t>Most resources have a friendly name (for example, a user named </a:t>
            </a:r>
            <a:r>
              <a:rPr lang="en-US" i="1" dirty="0"/>
              <a:t>Bob</a:t>
            </a:r>
            <a:r>
              <a:rPr lang="en-US" dirty="0"/>
              <a:t> or a group named </a:t>
            </a:r>
            <a:r>
              <a:rPr lang="en-US" i="1" dirty="0"/>
              <a:t>Developers</a:t>
            </a:r>
            <a:r>
              <a:rPr lang="en-US" dirty="0"/>
              <a:t>). However, the permissions policy language requires you to specify the resource or resources using the following </a:t>
            </a:r>
            <a:r>
              <a:rPr lang="en-US" i="1" dirty="0"/>
              <a:t>Amazon Resource Name (</a:t>
            </a:r>
            <a:r>
              <a:rPr lang="en-US" i="1" dirty="0" err="1"/>
              <a:t>ARN</a:t>
            </a:r>
            <a:r>
              <a:rPr lang="en-US" i="1" dirty="0"/>
              <a:t>)</a:t>
            </a:r>
            <a:r>
              <a:rPr lang="en-US" dirty="0"/>
              <a:t> format.</a:t>
            </a:r>
          </a:p>
          <a:p>
            <a:endParaRPr lang="en-US" dirty="0">
              <a:solidFill>
                <a:srgbClr val="16191F"/>
              </a:solidFill>
            </a:endParaRPr>
          </a:p>
          <a:p>
            <a:r>
              <a:rPr lang="en-US" dirty="0"/>
              <a:t>Each service has its own set of resources. Although you always use an </a:t>
            </a:r>
            <a:r>
              <a:rPr lang="en-US" dirty="0" err="1"/>
              <a:t>ARN</a:t>
            </a:r>
            <a:r>
              <a:rPr lang="en-US" dirty="0"/>
              <a:t> to specify a resource, the details of the </a:t>
            </a:r>
            <a:r>
              <a:rPr lang="en-US" dirty="0" err="1"/>
              <a:t>ARN</a:t>
            </a:r>
            <a:r>
              <a:rPr lang="en-US" dirty="0"/>
              <a:t> for a resource depend on the service and the resource. For information about how to specify a resource, refer to the documentation for the service whose resources you are writing a statement for.</a:t>
            </a:r>
          </a:p>
          <a:p>
            <a:endParaRPr lang="en-US" dirty="0">
              <a:solidFill>
                <a:srgbClr val="16191F"/>
              </a:solidFill>
            </a:endParaRPr>
          </a:p>
          <a:p>
            <a:r>
              <a:rPr lang="en-US" dirty="0">
                <a:solidFill>
                  <a:srgbClr val="16191F"/>
                </a:solidFill>
              </a:rPr>
              <a:t>You can also use wildcards in IAM policy documents, such as in </a:t>
            </a:r>
            <a:r>
              <a:rPr lang="en-US" dirty="0" err="1">
                <a:solidFill>
                  <a:srgbClr val="16191F"/>
                </a:solidFill>
              </a:rPr>
              <a:t>ARNs</a:t>
            </a:r>
            <a:r>
              <a:rPr lang="en-US" dirty="0">
                <a:solidFill>
                  <a:srgbClr val="16191F"/>
                </a:solidFill>
              </a:rPr>
              <a:t> or in Actions. </a:t>
            </a:r>
            <a:r>
              <a:rPr lang="en-US" dirty="0"/>
              <a:t>You can use the wildcard character (*). An asterisk (*) represents any combination of zero or more characters. For example, an “</a:t>
            </a:r>
            <a:r>
              <a:rPr lang="en-US" i="1" dirty="0"/>
              <a:t>Action”</a:t>
            </a:r>
            <a:r>
              <a:rPr lang="en-US" dirty="0"/>
              <a:t> value of </a:t>
            </a:r>
            <a:r>
              <a:rPr lang="en-US" i="1" dirty="0"/>
              <a:t>"</a:t>
            </a:r>
            <a:r>
              <a:rPr lang="en-US" i="1" dirty="0" err="1"/>
              <a:t>s3</a:t>
            </a:r>
            <a:r>
              <a:rPr lang="en-US" i="1" dirty="0"/>
              <a:t>:*" </a:t>
            </a:r>
            <a:r>
              <a:rPr lang="en-US" dirty="0"/>
              <a:t>applies to all </a:t>
            </a:r>
            <a:r>
              <a:rPr lang="en-US" dirty="0" err="1"/>
              <a:t>S3</a:t>
            </a:r>
            <a:r>
              <a:rPr lang="en-US" dirty="0"/>
              <a:t> actions. You can also use wildcards (*) as part of the action name. For example, the ”</a:t>
            </a:r>
            <a:r>
              <a:rPr lang="en-US" i="1" dirty="0"/>
              <a:t>Action”</a:t>
            </a:r>
            <a:r>
              <a:rPr lang="en-US" dirty="0"/>
              <a:t> value of </a:t>
            </a:r>
            <a:r>
              <a:rPr lang="en-US" i="1" dirty="0"/>
              <a:t>"</a:t>
            </a:r>
            <a:r>
              <a:rPr lang="en-US" i="1" dirty="0" err="1"/>
              <a:t>iam</a:t>
            </a:r>
            <a:r>
              <a:rPr lang="en-US" i="1" dirty="0"/>
              <a:t>:*</a:t>
            </a:r>
            <a:r>
              <a:rPr lang="en-US" i="1" dirty="0" err="1"/>
              <a:t>AccessKey</a:t>
            </a:r>
            <a:r>
              <a:rPr lang="en-US" i="1" dirty="0"/>
              <a:t>*" </a:t>
            </a:r>
            <a:r>
              <a:rPr lang="en-US" dirty="0"/>
              <a:t>applies to all IAM actions that include the string </a:t>
            </a:r>
            <a:r>
              <a:rPr lang="en-US" i="1" dirty="0" err="1"/>
              <a:t>AccessKey</a:t>
            </a:r>
            <a:r>
              <a:rPr lang="en-US" dirty="0"/>
              <a:t>, including </a:t>
            </a:r>
            <a:r>
              <a:rPr lang="en-US" dirty="0" err="1"/>
              <a:t>CreateAccessKey</a:t>
            </a:r>
            <a:r>
              <a:rPr lang="en-US" dirty="0"/>
              <a:t>, </a:t>
            </a:r>
            <a:r>
              <a:rPr lang="en-US" dirty="0" err="1"/>
              <a:t>DeleteAccessKey</a:t>
            </a:r>
            <a:r>
              <a:rPr lang="en-US" dirty="0"/>
              <a:t>, </a:t>
            </a:r>
            <a:r>
              <a:rPr lang="en-US" dirty="0" err="1"/>
              <a:t>ListAccessKeys</a:t>
            </a:r>
            <a:r>
              <a:rPr lang="en-US" dirty="0"/>
              <a:t>, and </a:t>
            </a:r>
            <a:r>
              <a:rPr lang="en-US" dirty="0" err="1"/>
              <a:t>UpdateAccessKey</a:t>
            </a:r>
            <a:r>
              <a:rPr lang="en-US" dirty="0"/>
              <a:t>.</a:t>
            </a:r>
            <a:endParaRPr lang="en-US" dirty="0">
              <a:solidFill>
                <a:srgbClr val="16191F"/>
              </a:solidFill>
              <a:hlinkClick r:id="rId3"/>
            </a:endParaRPr>
          </a:p>
        </p:txBody>
      </p:sp>
    </p:spTree>
    <p:extLst>
      <p:ext uri="{BB962C8B-B14F-4D97-AF65-F5344CB8AC3E}">
        <p14:creationId xmlns:p14="http://schemas.microsoft.com/office/powerpoint/2010/main" val="465312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a:solidFill>
                  <a:schemeClr val="tx1"/>
                </a:solidFill>
                <a:effectLst/>
                <a:ea typeface="+mn-ea"/>
                <a:cs typeface="+mn-cs"/>
              </a:rPr>
              <a:t>As mentioned previously, IAM policy documents are written in JSON.</a:t>
            </a:r>
          </a:p>
          <a:p>
            <a:endParaRPr lang="en-US" sz="1100" kern="1200">
              <a:solidFill>
                <a:schemeClr val="tx1"/>
              </a:solidFill>
              <a:effectLst/>
              <a:ea typeface="+mn-ea"/>
              <a:cs typeface="+mn-cs"/>
            </a:endParaRPr>
          </a:p>
          <a:p>
            <a:r>
              <a:rPr lang="en-US" sz="1100" kern="1200">
                <a:solidFill>
                  <a:schemeClr val="tx1"/>
                </a:solidFill>
                <a:effectLst/>
                <a:ea typeface="+mn-ea"/>
                <a:cs typeface="+mn-cs"/>
              </a:rPr>
              <a:t>This example IAM policy grants user access only to the following resources:</a:t>
            </a:r>
          </a:p>
          <a:p>
            <a:pPr marL="171450" lvl="0" indent="-171450">
              <a:buFont typeface="Arial" panose="020B0604020202020204" pitchFamily="34" charset="0"/>
              <a:buChar char="•"/>
            </a:pPr>
            <a:r>
              <a:rPr lang="en-US" sz="1100" kern="1200">
                <a:solidFill>
                  <a:schemeClr val="tx1"/>
                </a:solidFill>
                <a:effectLst/>
                <a:ea typeface="+mn-ea"/>
                <a:cs typeface="+mn-cs"/>
              </a:rPr>
              <a:t>The Amazon DynamoDB table whose name is represented by </a:t>
            </a:r>
            <a:r>
              <a:rPr lang="en-US" sz="1100" i="1" kern="1200">
                <a:solidFill>
                  <a:schemeClr val="tx1"/>
                </a:solidFill>
                <a:effectLst/>
                <a:ea typeface="+mn-ea"/>
                <a:cs typeface="+mn-cs"/>
              </a:rPr>
              <a:t>table-name</a:t>
            </a:r>
            <a:r>
              <a:rPr lang="en-US" sz="1100" kern="1200">
                <a:solidFill>
                  <a:schemeClr val="tx1"/>
                </a:solidFill>
                <a:effectLst/>
                <a:ea typeface="+mn-ea"/>
                <a:cs typeface="+mn-cs"/>
              </a:rPr>
              <a:t>.</a:t>
            </a:r>
          </a:p>
          <a:p>
            <a:pPr marL="171450" lvl="0" indent="-171450">
              <a:buFont typeface="Arial" panose="020B0604020202020204" pitchFamily="34" charset="0"/>
              <a:buChar char="•"/>
            </a:pPr>
            <a:r>
              <a:rPr lang="en-US" sz="1100" kern="1200">
                <a:solidFill>
                  <a:schemeClr val="tx1"/>
                </a:solidFill>
                <a:effectLst/>
                <a:ea typeface="+mn-ea"/>
                <a:cs typeface="+mn-cs"/>
              </a:rPr>
              <a:t>The AWS account's S3 bucket, whose name is represented by </a:t>
            </a:r>
            <a:r>
              <a:rPr lang="en-US" sz="1100" i="1" kern="1200">
                <a:solidFill>
                  <a:schemeClr val="tx1"/>
                </a:solidFill>
                <a:effectLst/>
                <a:ea typeface="+mn-ea"/>
                <a:cs typeface="+mn-cs"/>
              </a:rPr>
              <a:t>bucket-name</a:t>
            </a:r>
            <a:r>
              <a:rPr lang="en-US" sz="1100" kern="1200">
                <a:solidFill>
                  <a:schemeClr val="tx1"/>
                </a:solidFill>
                <a:effectLst/>
                <a:ea typeface="+mn-ea"/>
                <a:cs typeface="+mn-cs"/>
              </a:rPr>
              <a:t> and all the objects that it contains.</a:t>
            </a:r>
          </a:p>
          <a:p>
            <a:pPr marL="0" lvl="0" indent="0">
              <a:buFont typeface="Arial" panose="020B0604020202020204" pitchFamily="34" charset="0"/>
              <a:buNone/>
            </a:pPr>
            <a:endParaRPr lang="en-US" sz="1100" kern="1200">
              <a:solidFill>
                <a:schemeClr val="tx1"/>
              </a:solidFill>
              <a:effectLst/>
              <a:ea typeface="+mn-ea"/>
              <a:cs typeface="+mn-cs"/>
            </a:endParaRPr>
          </a:p>
          <a:p>
            <a:r>
              <a:rPr lang="en-US" sz="1100" kern="1200">
                <a:solidFill>
                  <a:schemeClr val="tx1"/>
                </a:solidFill>
                <a:effectLst/>
                <a:ea typeface="+mn-ea"/>
                <a:cs typeface="+mn-cs"/>
              </a:rPr>
              <a:t>The IAM policy also includes an explicit deny ("</a:t>
            </a:r>
            <a:r>
              <a:rPr lang="en-US" sz="1100" kern="1200" err="1">
                <a:solidFill>
                  <a:schemeClr val="tx1"/>
                </a:solidFill>
                <a:effectLst/>
                <a:ea typeface="+mn-ea"/>
                <a:cs typeface="+mn-cs"/>
              </a:rPr>
              <a:t>Effect":"Deny</a:t>
            </a:r>
            <a:r>
              <a:rPr lang="en-US" sz="1100" kern="1200">
                <a:solidFill>
                  <a:schemeClr val="tx1"/>
                </a:solidFill>
                <a:effectLst/>
                <a:ea typeface="+mn-ea"/>
                <a:cs typeface="+mn-cs"/>
              </a:rPr>
              <a:t>") element. The </a:t>
            </a:r>
            <a:r>
              <a:rPr lang="en-US" sz="1100" b="0" i="1" kern="1200" err="1">
                <a:solidFill>
                  <a:schemeClr val="tx1"/>
                </a:solidFill>
                <a:effectLst/>
                <a:ea typeface="+mn-ea"/>
                <a:cs typeface="+mn-cs"/>
              </a:rPr>
              <a:t>NotResource</a:t>
            </a:r>
            <a:r>
              <a:rPr lang="en-US" sz="1100" kern="1200">
                <a:solidFill>
                  <a:schemeClr val="tx1"/>
                </a:solidFill>
                <a:effectLst/>
                <a:ea typeface="+mn-ea"/>
                <a:cs typeface="+mn-cs"/>
              </a:rPr>
              <a:t> element helps to ensure that users cannot use any other DynamoDB or S3 actions or resources, except the actions and resources that are specified in the policy. This is the case even if permissions have been granted in another policy. An explicit deny statement takes precedence over an allow statement.</a:t>
            </a:r>
          </a:p>
        </p:txBody>
      </p:sp>
    </p:spTree>
    <p:extLst>
      <p:ext uri="{BB962C8B-B14F-4D97-AF65-F5344CB8AC3E}">
        <p14:creationId xmlns:p14="http://schemas.microsoft.com/office/powerpoint/2010/main" val="435656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In this educator-led activity, you will be presented with example IAM policies. For each policy, you will be asked questions about whether the policy allows or denies particular actions. The educator will lead you in a discussion of each question and reveal the correct answers one at a time.</a:t>
            </a:r>
          </a:p>
        </p:txBody>
      </p:sp>
      <p:sp>
        <p:nvSpPr>
          <p:cNvPr id="5" name="Slide Image Placeholder 4">
            <a:extLst>
              <a:ext uri="{FF2B5EF4-FFF2-40B4-BE49-F238E27FC236}">
                <a16:creationId xmlns:a16="http://schemas.microsoft.com/office/drawing/2014/main" id="{E6649D19-4344-1F2E-D371-A4F7E6BC9FD4}"/>
              </a:ext>
            </a:extLst>
          </p:cNvPr>
          <p:cNvSpPr>
            <a:spLocks noGrp="1" noRot="1" noChangeAspect="1"/>
          </p:cNvSpPr>
          <p:nvPr>
            <p:ph type="sldImg"/>
          </p:nvPr>
        </p:nvSpPr>
        <p:spPr/>
      </p:sp>
    </p:spTree>
    <p:extLst>
      <p:ext uri="{BB962C8B-B14F-4D97-AF65-F5344CB8AC3E}">
        <p14:creationId xmlns:p14="http://schemas.microsoft.com/office/powerpoint/2010/main" val="280773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Look at the example IAM policy document. The educator will now ask you a series of questions to assess whether you understand what actions this policy will allow and deny.</a:t>
            </a:r>
          </a:p>
        </p:txBody>
      </p:sp>
      <p:sp>
        <p:nvSpPr>
          <p:cNvPr id="5" name="Slide Image Placeholder 4">
            <a:extLst>
              <a:ext uri="{FF2B5EF4-FFF2-40B4-BE49-F238E27FC236}">
                <a16:creationId xmlns:a16="http://schemas.microsoft.com/office/drawing/2014/main" id="{E9CDC71D-EC7A-207F-216C-E8E28BBFCA21}"/>
              </a:ext>
            </a:extLst>
          </p:cNvPr>
          <p:cNvSpPr>
            <a:spLocks noGrp="1" noRot="1" noChangeAspect="1"/>
          </p:cNvSpPr>
          <p:nvPr>
            <p:ph type="sldImg"/>
          </p:nvPr>
        </p:nvSpPr>
        <p:spPr/>
      </p:sp>
    </p:spTree>
    <p:extLst>
      <p:ext uri="{BB962C8B-B14F-4D97-AF65-F5344CB8AC3E}">
        <p14:creationId xmlns:p14="http://schemas.microsoft.com/office/powerpoint/2010/main" val="639987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answers are revealed.</a:t>
            </a:r>
          </a:p>
        </p:txBody>
      </p:sp>
      <p:sp>
        <p:nvSpPr>
          <p:cNvPr id="5" name="Slide Image Placeholder 4">
            <a:extLst>
              <a:ext uri="{FF2B5EF4-FFF2-40B4-BE49-F238E27FC236}">
                <a16:creationId xmlns:a16="http://schemas.microsoft.com/office/drawing/2014/main" id="{E9CDC71D-EC7A-207F-216C-E8E28BBFCA21}"/>
              </a:ext>
            </a:extLst>
          </p:cNvPr>
          <p:cNvSpPr>
            <a:spLocks noGrp="1" noRot="1" noChangeAspect="1"/>
          </p:cNvSpPr>
          <p:nvPr>
            <p:ph type="sldImg"/>
          </p:nvPr>
        </p:nvSpPr>
        <p:spPr/>
      </p:sp>
    </p:spTree>
    <p:extLst>
      <p:ext uri="{BB962C8B-B14F-4D97-AF65-F5344CB8AC3E}">
        <p14:creationId xmlns:p14="http://schemas.microsoft.com/office/powerpoint/2010/main" val="2370267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Analyze the second IAM policy file example. The first part shows Effect: Allow and Action ec2:TerminateInstance for resource. The second part shows effect Deny for action ec2:TerminateInstances with condition </a:t>
            </a:r>
            <a:r>
              <a:rPr lang="en-US" dirty="0" err="1"/>
              <a:t>NotIpAddress</a:t>
            </a:r>
            <a:r>
              <a:rPr lang="en-US" dirty="0"/>
              <a:t> </a:t>
            </a:r>
            <a:r>
              <a:rPr lang="en-US" dirty="0" err="1"/>
              <a:t>aws:SourceIp</a:t>
            </a:r>
            <a:r>
              <a:rPr lang="en-US" dirty="0"/>
              <a:t> 192.0.2.0/24 and 203.0.113.0/24 for resource. The educator will again ask you a series of questions to assess whether you understand what actions this policy will allow and deny.</a:t>
            </a:r>
          </a:p>
        </p:txBody>
      </p:sp>
      <p:sp>
        <p:nvSpPr>
          <p:cNvPr id="5" name="Slide Image Placeholder 4">
            <a:extLst>
              <a:ext uri="{FF2B5EF4-FFF2-40B4-BE49-F238E27FC236}">
                <a16:creationId xmlns:a16="http://schemas.microsoft.com/office/drawing/2014/main" id="{7916C373-6631-A4B2-0EFC-616AD9498585}"/>
              </a:ext>
            </a:extLst>
          </p:cNvPr>
          <p:cNvSpPr>
            <a:spLocks noGrp="1" noRot="1" noChangeAspect="1"/>
          </p:cNvSpPr>
          <p:nvPr>
            <p:ph type="sldImg"/>
          </p:nvPr>
        </p:nvSpPr>
        <p:spPr/>
      </p:sp>
    </p:spTree>
    <p:extLst>
      <p:ext uri="{BB962C8B-B14F-4D97-AF65-F5344CB8AC3E}">
        <p14:creationId xmlns:p14="http://schemas.microsoft.com/office/powerpoint/2010/main" val="1581925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answers are revealed.</a:t>
            </a:r>
          </a:p>
          <a:p>
            <a:endParaRPr lang="en-US" dirty="0"/>
          </a:p>
          <a:p>
            <a:r>
              <a:rPr lang="en-AU" b="1" dirty="0">
                <a:effectLst/>
                <a:ea typeface="Calibri" panose="020F0502020204030204" pitchFamily="34" charset="0"/>
              </a:rPr>
              <a:t>For accessibility:</a:t>
            </a:r>
            <a:r>
              <a:rPr lang="en-AU" dirty="0">
                <a:effectLst/>
                <a:ea typeface="Calibri" panose="020F0502020204030204" pitchFamily="34" charset="0"/>
              </a:rPr>
              <a:t> Example policy document in JSON format. Shows a statement section with two parts. Part one shows </a:t>
            </a:r>
            <a:r>
              <a:rPr lang="en-AU" dirty="0" err="1">
                <a:effectLst/>
                <a:ea typeface="Calibri" panose="020F0502020204030204" pitchFamily="34" charset="0"/>
              </a:rPr>
              <a:t>Effect:Allow</a:t>
            </a:r>
            <a:r>
              <a:rPr lang="en-AU" dirty="0">
                <a:effectLst/>
                <a:ea typeface="Calibri" panose="020F0502020204030204" pitchFamily="34" charset="0"/>
              </a:rPr>
              <a:t> and Action </a:t>
            </a:r>
            <a:r>
              <a:rPr lang="en-AU" dirty="0" err="1">
                <a:effectLst/>
                <a:ea typeface="Calibri" panose="020F0502020204030204" pitchFamily="34" charset="0"/>
              </a:rPr>
              <a:t>EC2:TerminateInstance</a:t>
            </a:r>
            <a:r>
              <a:rPr lang="en-AU" dirty="0">
                <a:effectLst/>
                <a:ea typeface="Calibri" panose="020F0502020204030204" pitchFamily="34" charset="0"/>
              </a:rPr>
              <a:t> for resource *. Part 2 shows effect Deny for action </a:t>
            </a:r>
            <a:r>
              <a:rPr lang="en-AU" dirty="0" err="1">
                <a:effectLst/>
                <a:ea typeface="Calibri" panose="020F0502020204030204" pitchFamily="34" charset="0"/>
              </a:rPr>
              <a:t>EC2:TerminateInstances</a:t>
            </a:r>
            <a:r>
              <a:rPr lang="en-AU" dirty="0">
                <a:effectLst/>
                <a:ea typeface="Calibri" panose="020F0502020204030204" pitchFamily="34" charset="0"/>
              </a:rPr>
              <a:t> with condition </a:t>
            </a:r>
            <a:r>
              <a:rPr lang="en-AU" dirty="0" err="1">
                <a:effectLst/>
                <a:ea typeface="Calibri" panose="020F0502020204030204" pitchFamily="34" charset="0"/>
              </a:rPr>
              <a:t>NotIpAddress</a:t>
            </a:r>
            <a:r>
              <a:rPr lang="en-AU" dirty="0">
                <a:effectLst/>
                <a:ea typeface="Calibri" panose="020F0502020204030204" pitchFamily="34" charset="0"/>
              </a:rPr>
              <a:t> </a:t>
            </a:r>
            <a:r>
              <a:rPr lang="en-AU" dirty="0" err="1">
                <a:effectLst/>
                <a:ea typeface="Calibri" panose="020F0502020204030204" pitchFamily="34" charset="0"/>
              </a:rPr>
              <a:t>aws:SourceIp</a:t>
            </a:r>
            <a:r>
              <a:rPr lang="en-AU" dirty="0">
                <a:effectLst/>
                <a:ea typeface="Calibri" panose="020F0502020204030204" pitchFamily="34" charset="0"/>
              </a:rPr>
              <a:t> 192.0.2.0/24 and 203.0.113.0/24 for resource *. </a:t>
            </a:r>
            <a:r>
              <a:rPr lang="en-AU" b="1" dirty="0">
                <a:effectLst/>
                <a:ea typeface="Calibri" panose="020F0502020204030204" pitchFamily="34" charset="0"/>
              </a:rPr>
              <a:t>End of accessibility description.</a:t>
            </a:r>
            <a:endParaRPr lang="en-US" dirty="0"/>
          </a:p>
          <a:p>
            <a:endParaRPr lang="en-US" dirty="0"/>
          </a:p>
          <a:p>
            <a:endParaRPr lang="en-US" dirty="0"/>
          </a:p>
        </p:txBody>
      </p:sp>
      <p:sp>
        <p:nvSpPr>
          <p:cNvPr id="5" name="Slide Image Placeholder 4">
            <a:extLst>
              <a:ext uri="{FF2B5EF4-FFF2-40B4-BE49-F238E27FC236}">
                <a16:creationId xmlns:a16="http://schemas.microsoft.com/office/drawing/2014/main" id="{7916C373-6631-A4B2-0EFC-616AD9498585}"/>
              </a:ext>
            </a:extLst>
          </p:cNvPr>
          <p:cNvSpPr>
            <a:spLocks noGrp="1" noRot="1" noChangeAspect="1"/>
          </p:cNvSpPr>
          <p:nvPr>
            <p:ph type="sldImg"/>
          </p:nvPr>
        </p:nvSpPr>
        <p:spPr/>
      </p:sp>
    </p:spTree>
    <p:extLst>
      <p:ext uri="{BB962C8B-B14F-4D97-AF65-F5344CB8AC3E}">
        <p14:creationId xmlns:p14="http://schemas.microsoft.com/office/powerpoint/2010/main" val="3481573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contains the following sections:</a:t>
            </a: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Account users and IAM</a:t>
            </a:r>
          </a:p>
          <a:p>
            <a:pPr marL="228600" indent="-228600">
              <a:buFont typeface="+mj-lt"/>
              <a:buAutoNum type="arabicPeriod"/>
            </a:pPr>
            <a:r>
              <a:rPr lang="en-US" sz="1100" kern="1200" dirty="0">
                <a:solidFill>
                  <a:schemeClr val="tx1"/>
                </a:solidFill>
                <a:effectLst/>
                <a:latin typeface="+mn-lt"/>
                <a:ea typeface="+mn-ea"/>
                <a:cs typeface="+mn-cs"/>
              </a:rPr>
              <a:t>Organizing users</a:t>
            </a:r>
          </a:p>
          <a:p>
            <a:pPr marL="228600" indent="-228600">
              <a:buFont typeface="+mj-lt"/>
              <a:buAutoNum type="arabicPeriod"/>
            </a:pPr>
            <a:r>
              <a:rPr lang="en-US" sz="1100" kern="1200" dirty="0">
                <a:solidFill>
                  <a:schemeClr val="tx1"/>
                </a:solidFill>
                <a:effectLst/>
                <a:latin typeface="+mn-lt"/>
                <a:ea typeface="+mn-ea"/>
                <a:cs typeface="+mn-cs"/>
              </a:rPr>
              <a:t>Federating users</a:t>
            </a:r>
          </a:p>
          <a:p>
            <a:pPr marL="228600" indent="-228600">
              <a:buFont typeface="+mj-lt"/>
              <a:buAutoNum type="arabicPeriod"/>
            </a:pPr>
            <a:r>
              <a:rPr lang="en-US" sz="1100" kern="1200" dirty="0">
                <a:solidFill>
                  <a:schemeClr val="tx1"/>
                </a:solidFill>
                <a:effectLst/>
                <a:latin typeface="+mn-lt"/>
                <a:ea typeface="+mn-ea"/>
                <a:cs typeface="+mn-cs"/>
              </a:rPr>
              <a:t>Multiple accounts</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module also includes: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a:t>
            </a:r>
            <a:r>
              <a:rPr lang="en-US" sz="1100" b="0" i="0" kern="1200" dirty="0">
                <a:solidFill>
                  <a:schemeClr val="tx1"/>
                </a:solidFill>
                <a:effectLst/>
                <a:latin typeface="+mn-lt"/>
                <a:ea typeface="+mn-ea"/>
                <a:cs typeface="+mn-cs"/>
              </a:rPr>
              <a:t>demonstration</a:t>
            </a:r>
            <a:r>
              <a:rPr lang="en-US" sz="1100" i="0" kern="1200" dirty="0">
                <a:solidFill>
                  <a:schemeClr val="tx1"/>
                </a:solidFill>
                <a:effectLst/>
                <a:latin typeface="+mn-lt"/>
                <a:ea typeface="+mn-ea"/>
                <a:cs typeface="+mn-cs"/>
              </a:rPr>
              <a:t> that </a:t>
            </a:r>
            <a:r>
              <a:rPr lang="en-US" sz="1100" kern="1200" dirty="0">
                <a:solidFill>
                  <a:schemeClr val="tx1"/>
                </a:solidFill>
                <a:effectLst/>
                <a:latin typeface="+mn-lt"/>
                <a:ea typeface="+mn-ea"/>
                <a:cs typeface="+mn-cs"/>
              </a:rPr>
              <a:t>will show you a commonly used feature. An IAM role that </a:t>
            </a:r>
            <a:r>
              <a:rPr lang="en-US" dirty="0"/>
              <a:t>g</a:t>
            </a:r>
            <a:r>
              <a:rPr lang="en-US" sz="1100" kern="1200" dirty="0">
                <a:solidFill>
                  <a:schemeClr val="tx1"/>
                </a:solidFill>
                <a:effectLst/>
                <a:latin typeface="+mn-lt"/>
                <a:ea typeface="+mn-ea"/>
                <a:cs typeface="+mn-cs"/>
              </a:rPr>
              <a:t>rants access to other services from Amazon Web Services (AWS) is attached to an Amazon Elastic Compute Cloud (Amazon </a:t>
            </a:r>
            <a:r>
              <a:rPr lang="en-US" sz="1100" kern="1200" dirty="0" err="1">
                <a:solidFill>
                  <a:schemeClr val="tx1"/>
                </a:solidFill>
                <a:effectLst/>
                <a:latin typeface="+mn-lt"/>
                <a:ea typeface="+mn-ea"/>
                <a:cs typeface="+mn-cs"/>
              </a:rPr>
              <a:t>EC2</a:t>
            </a:r>
            <a:r>
              <a:rPr lang="en-US" sz="1100" kern="1200" dirty="0">
                <a:solidFill>
                  <a:schemeClr val="tx1"/>
                </a:solidFill>
                <a:effectLst/>
                <a:latin typeface="+mn-lt"/>
                <a:ea typeface="+mn-ea"/>
                <a:cs typeface="+mn-cs"/>
              </a:rPr>
              <a:t>) instance</a:t>
            </a:r>
          </a:p>
          <a:p>
            <a:pPr marL="171450" indent="-171450">
              <a:buFont typeface="Arial" panose="020B0604020202020204" pitchFamily="34" charset="0"/>
              <a:buChar char="•"/>
            </a:pPr>
            <a:r>
              <a:rPr lang="en-US" dirty="0"/>
              <a:t>An </a:t>
            </a:r>
            <a:r>
              <a:rPr lang="en-US" b="0" i="0" dirty="0"/>
              <a:t>activity</a:t>
            </a:r>
            <a:r>
              <a:rPr lang="en-US" dirty="0"/>
              <a:t> that challenges you to analyze AWS Identity and Access Management (IAM) policy documents to determine which actions the policies allow or deny</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a:t>
            </a:r>
            <a:r>
              <a:rPr lang="en-US" sz="1100" b="0" i="0" kern="1200" dirty="0">
                <a:solidFill>
                  <a:schemeClr val="tx1"/>
                </a:solidFill>
                <a:effectLst/>
                <a:latin typeface="+mn-lt"/>
                <a:ea typeface="+mn-ea"/>
                <a:cs typeface="+mn-cs"/>
              </a:rPr>
              <a:t>challenge lab</a:t>
            </a:r>
            <a:r>
              <a:rPr lang="en-US" sz="1100" b="1" i="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where you use IAM to configure users, groups, and access policies that are appropriate for the café use case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Observe the third and last IAM policy document example. The educator will again ask you a series of questions to assess whether you understand what actions this policy will allow and deny.</a:t>
            </a:r>
          </a:p>
          <a:p>
            <a:endParaRPr lang="en-US" dirty="0"/>
          </a:p>
        </p:txBody>
      </p:sp>
      <p:sp>
        <p:nvSpPr>
          <p:cNvPr id="5" name="Slide Image Placeholder 4">
            <a:extLst>
              <a:ext uri="{FF2B5EF4-FFF2-40B4-BE49-F238E27FC236}">
                <a16:creationId xmlns:a16="http://schemas.microsoft.com/office/drawing/2014/main" id="{B27A38BA-8084-CC1A-9D9C-83BF560CF28F}"/>
              </a:ext>
            </a:extLst>
          </p:cNvPr>
          <p:cNvSpPr>
            <a:spLocks noGrp="1" noRot="1" noChangeAspect="1"/>
          </p:cNvSpPr>
          <p:nvPr>
            <p:ph type="sldImg"/>
          </p:nvPr>
        </p:nvSpPr>
        <p:spPr/>
      </p:sp>
    </p:spTree>
    <p:extLst>
      <p:ext uri="{BB962C8B-B14F-4D97-AF65-F5344CB8AC3E}">
        <p14:creationId xmlns:p14="http://schemas.microsoft.com/office/powerpoint/2010/main" val="3244479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answers are revealed.</a:t>
            </a:r>
          </a:p>
        </p:txBody>
      </p:sp>
      <p:sp>
        <p:nvSpPr>
          <p:cNvPr id="5" name="Slide Image Placeholder 4">
            <a:extLst>
              <a:ext uri="{FF2B5EF4-FFF2-40B4-BE49-F238E27FC236}">
                <a16:creationId xmlns:a16="http://schemas.microsoft.com/office/drawing/2014/main" id="{B27A38BA-8084-CC1A-9D9C-83BF560CF28F}"/>
              </a:ext>
            </a:extLst>
          </p:cNvPr>
          <p:cNvSpPr>
            <a:spLocks noGrp="1" noRot="1" noChangeAspect="1"/>
          </p:cNvSpPr>
          <p:nvPr>
            <p:ph type="sldImg"/>
          </p:nvPr>
        </p:nvSpPr>
        <p:spPr/>
      </p:sp>
    </p:spTree>
    <p:extLst>
      <p:ext uri="{BB962C8B-B14F-4D97-AF65-F5344CB8AC3E}">
        <p14:creationId xmlns:p14="http://schemas.microsoft.com/office/powerpoint/2010/main" val="2911020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AWS CloudTrail is a service that enables governance, compliance, and auditing of your AWS account. With CloudTrail, you can continuously monitor and retain account activity that is related to actions across your AWS infrastructure. It provides an event history of account activity, including actions taken through the AWS Management Console, AWS SDKs, and command line tools. This event history simplifies security analysis, resource change tracking, and troubleshooting. </a:t>
            </a:r>
          </a:p>
          <a:p>
            <a:endParaRPr lang="en-US"/>
          </a:p>
          <a:p>
            <a:r>
              <a:rPr lang="en-US"/>
              <a:t>You can discover and troubleshoot security and operational issues by capturing a comprehensive history of changes that occurred in your AWS account within a specified period of time. You can identify which users and accounts called AWS, the source IP address that the calls were made from, and when the calls occurred. CloudTrail enables you to track and automatically respond to account activity that threatens the security of your AWS resources. </a:t>
            </a:r>
          </a:p>
          <a:p>
            <a:endParaRPr lang="en-US"/>
          </a:p>
          <a:p>
            <a:r>
              <a:rPr lang="en-US"/>
              <a:t>With Amazon EventBridge (formerly known as Amazon CloudWatch Events) integration, you can define workflows that run when it detects events that can result in security vulnerabilities. For example, you can create a workflow to add a specific policy to an S3 bucket when CloudTrail logs an API call that makes that bucket public.</a:t>
            </a:r>
          </a:p>
          <a:p>
            <a:endParaRPr lang="en-US"/>
          </a:p>
          <a:p>
            <a:r>
              <a:rPr lang="en-US"/>
              <a:t>CloudTrail records important information about each action, including who made the request, the services used, the actions performed, parameters for the actions, and the response elements that were returned by the AWS service. The service also helps organizations meet the compliance and auditing requirements that they must adhere to.</a:t>
            </a:r>
          </a:p>
        </p:txBody>
      </p:sp>
      <p:sp>
        <p:nvSpPr>
          <p:cNvPr id="5" name="Slide Image Placeholder 4">
            <a:extLst>
              <a:ext uri="{FF2B5EF4-FFF2-40B4-BE49-F238E27FC236}">
                <a16:creationId xmlns:a16="http://schemas.microsoft.com/office/drawing/2014/main" id="{E3AE8E8E-CD62-F097-D983-5DA71F57B001}"/>
              </a:ext>
            </a:extLst>
          </p:cNvPr>
          <p:cNvSpPr>
            <a:spLocks noGrp="1" noRot="1" noChangeAspect="1"/>
          </p:cNvSpPr>
          <p:nvPr>
            <p:ph type="sldImg"/>
          </p:nvPr>
        </p:nvSpPr>
        <p:spPr/>
      </p:sp>
    </p:spTree>
    <p:extLst>
      <p:ext uri="{BB962C8B-B14F-4D97-AF65-F5344CB8AC3E}">
        <p14:creationId xmlns:p14="http://schemas.microsoft.com/office/powerpoint/2010/main" val="3856317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Avoid using the account root user for common tasks. Instead, create and use IAM user credentials. </a:t>
            </a:r>
          </a:p>
          <a:p>
            <a:pPr marL="171450" indent="-171450">
              <a:buFont typeface="Arial" panose="020B0604020202020204" pitchFamily="34" charset="0"/>
              <a:buChar char="•"/>
            </a:pPr>
            <a:r>
              <a:rPr lang="en-US" dirty="0"/>
              <a:t>Permissions for accessing AWS account resources are defined in one or more IAM policy documents.</a:t>
            </a:r>
          </a:p>
          <a:p>
            <a:pPr marL="628650" lvl="1" indent="-171450">
              <a:buFont typeface="Arial" panose="020B0604020202020204" pitchFamily="34" charset="0"/>
              <a:buChar char="•"/>
            </a:pPr>
            <a:r>
              <a:rPr lang="en-US" dirty="0"/>
              <a:t>Attach IAM policies to IAM users, groups, or roles.</a:t>
            </a:r>
          </a:p>
          <a:p>
            <a:pPr marL="171450" indent="-171450">
              <a:buFont typeface="Arial" panose="020B0604020202020204" pitchFamily="34" charset="0"/>
              <a:buChar char="•"/>
            </a:pPr>
            <a:r>
              <a:rPr lang="en-US" dirty="0"/>
              <a:t>When IAM determines permissions, an explicit Deny will always override any Allow statement.</a:t>
            </a:r>
          </a:p>
          <a:p>
            <a:pPr marL="171450" indent="-171450">
              <a:buFont typeface="Arial" panose="020B0604020202020204" pitchFamily="34" charset="0"/>
              <a:buChar char="•"/>
            </a:pPr>
            <a:r>
              <a:rPr lang="en-US" dirty="0"/>
              <a:t>It is a best practice to follow the principle of least privilege when you grant access.</a:t>
            </a:r>
          </a:p>
        </p:txBody>
      </p:sp>
    </p:spTree>
    <p:extLst>
      <p:ext uri="{BB962C8B-B14F-4D97-AF65-F5344CB8AC3E}">
        <p14:creationId xmlns:p14="http://schemas.microsoft.com/office/powerpoint/2010/main" val="307757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Introducing Section 3: Organizing users.</a:t>
            </a:r>
          </a:p>
        </p:txBody>
      </p:sp>
    </p:spTree>
    <p:extLst>
      <p:ext uri="{BB962C8B-B14F-4D97-AF65-F5344CB8AC3E}">
        <p14:creationId xmlns:p14="http://schemas.microsoft.com/office/powerpoint/2010/main" val="3615084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a:solidFill>
                  <a:schemeClr val="tx1"/>
                </a:solidFill>
                <a:effectLst/>
                <a:ea typeface="+mn-ea"/>
                <a:cs typeface="+mn-cs"/>
              </a:rPr>
              <a:t>An IAM group is a collection of IAM users. Groups are a convenience that makes it easier to manage permissions for a collection of users, instead of managing permissions for each individual user.</a:t>
            </a:r>
          </a:p>
          <a:p>
            <a:endParaRPr lang="en-US" b="0" i="0" kern="1200">
              <a:solidFill>
                <a:schemeClr val="tx1"/>
              </a:solidFill>
              <a:effectLst/>
              <a:ea typeface="+mn-ea"/>
              <a:cs typeface="+mn-cs"/>
            </a:endParaRPr>
          </a:p>
          <a:p>
            <a:r>
              <a:rPr lang="en-US" b="0" i="0" kern="1200">
                <a:solidFill>
                  <a:schemeClr val="tx1"/>
                </a:solidFill>
                <a:effectLst/>
                <a:ea typeface="+mn-ea"/>
                <a:cs typeface="+mn-cs"/>
              </a:rPr>
              <a:t>Manage group membership as a simple list:</a:t>
            </a:r>
          </a:p>
          <a:p>
            <a:pPr marL="171450" indent="-171450">
              <a:buFont typeface="Arial" panose="020B0604020202020204" pitchFamily="34" charset="0"/>
              <a:buChar char="•"/>
            </a:pPr>
            <a:r>
              <a:rPr lang="en-US" b="0" i="0" kern="1200">
                <a:solidFill>
                  <a:schemeClr val="tx1"/>
                </a:solidFill>
                <a:effectLst/>
                <a:ea typeface="+mn-ea"/>
                <a:cs typeface="+mn-cs"/>
              </a:rPr>
              <a:t>Add users to a group or remove them from a group.</a:t>
            </a:r>
          </a:p>
          <a:p>
            <a:pPr marL="171450" indent="-171450">
              <a:buFont typeface="Arial" panose="020B0604020202020204" pitchFamily="34" charset="0"/>
              <a:buChar char="•"/>
            </a:pPr>
            <a:r>
              <a:rPr lang="en-US" b="0" i="0" kern="1200">
                <a:solidFill>
                  <a:schemeClr val="tx1"/>
                </a:solidFill>
                <a:effectLst/>
                <a:ea typeface="+mn-ea"/>
                <a:cs typeface="+mn-cs"/>
              </a:rPr>
              <a:t>A user can belong to multiple groups.</a:t>
            </a:r>
          </a:p>
          <a:p>
            <a:pPr marL="171450" indent="-171450">
              <a:buFont typeface="Arial" panose="020B0604020202020204" pitchFamily="34" charset="0"/>
              <a:buChar char="•"/>
            </a:pPr>
            <a:r>
              <a:rPr lang="en-US" b="0" i="0" kern="1200">
                <a:solidFill>
                  <a:schemeClr val="tx1"/>
                </a:solidFill>
                <a:effectLst/>
                <a:ea typeface="+mn-ea"/>
                <a:cs typeface="+mn-cs"/>
              </a:rPr>
              <a:t>Groups cannot belong to other groups.</a:t>
            </a:r>
          </a:p>
          <a:p>
            <a:pPr marL="171450" indent="-171450">
              <a:buFont typeface="Arial" panose="020B0604020202020204" pitchFamily="34" charset="0"/>
              <a:buChar char="•"/>
            </a:pPr>
            <a:r>
              <a:rPr lang="en-US" b="0" i="0" kern="1200">
                <a:solidFill>
                  <a:schemeClr val="tx1"/>
                </a:solidFill>
                <a:effectLst/>
                <a:ea typeface="+mn-ea"/>
                <a:cs typeface="+mn-cs"/>
              </a:rPr>
              <a:t>Groups can be granted permissions by using access control policies. </a:t>
            </a:r>
          </a:p>
          <a:p>
            <a:pPr marL="171450" indent="-171450">
              <a:buFont typeface="Arial" panose="020B0604020202020204" pitchFamily="34" charset="0"/>
              <a:buChar char="•"/>
            </a:pPr>
            <a:r>
              <a:rPr lang="en-US" b="0" i="0" kern="1200">
                <a:solidFill>
                  <a:schemeClr val="tx1"/>
                </a:solidFill>
                <a:effectLst/>
                <a:ea typeface="+mn-ea"/>
                <a:cs typeface="+mn-cs"/>
              </a:rPr>
              <a:t>Groups do not have security credentials and cannot access web services directly. They exist solely to make it easier to manage user permissions. </a:t>
            </a:r>
          </a:p>
          <a:p>
            <a:endParaRPr lang="en-US"/>
          </a:p>
        </p:txBody>
      </p:sp>
    </p:spTree>
    <p:extLst>
      <p:ext uri="{BB962C8B-B14F-4D97-AF65-F5344CB8AC3E}">
        <p14:creationId xmlns:p14="http://schemas.microsoft.com/office/powerpoint/2010/main" val="3527558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Typically, you will want to create groups that reflect job functions. For example, you could create one group for administrators, another group for developers, and yet another group for the team that performs testing functions.</a:t>
            </a:r>
          </a:p>
          <a:p>
            <a:endParaRPr lang="en-US"/>
          </a:p>
          <a:p>
            <a:r>
              <a:rPr lang="en-US"/>
              <a:t>Then, you attach one or more policy files to each group and add users to the groups. Users have the access rights that are assigned to the group or groups that they are in, because of their group membership.</a:t>
            </a:r>
          </a:p>
          <a:p>
            <a:endParaRPr lang="en-US"/>
          </a:p>
          <a:p>
            <a:r>
              <a:rPr lang="en-US"/>
              <a:t>If a new developer is hired, you can add them to the existing developer group. They will get the same access that the other developers already have.</a:t>
            </a:r>
          </a:p>
          <a:p>
            <a:endParaRPr lang="en-US"/>
          </a:p>
          <a:p>
            <a:r>
              <a:rPr lang="en-US"/>
              <a:t>If a person, such as Ana (shown in the example) takes on a new role in the organization, you can remove her from the </a:t>
            </a:r>
            <a:r>
              <a:rPr lang="en-US" i="1"/>
              <a:t>Test</a:t>
            </a:r>
            <a:r>
              <a:rPr lang="en-US"/>
              <a:t> group and add her to the </a:t>
            </a:r>
            <a:r>
              <a:rPr lang="en-US" i="1"/>
              <a:t>Developers</a:t>
            </a:r>
            <a:r>
              <a:rPr lang="en-US"/>
              <a:t> group. Or, if Ana will perform both functions, you can leave her in the </a:t>
            </a:r>
            <a:r>
              <a:rPr lang="en-US" i="1"/>
              <a:t>Test</a:t>
            </a:r>
            <a:r>
              <a:rPr lang="en-US"/>
              <a:t> group and add her to the </a:t>
            </a:r>
            <a:r>
              <a:rPr lang="en-US" i="1"/>
              <a:t>Developers</a:t>
            </a:r>
            <a:r>
              <a:rPr lang="en-US"/>
              <a:t> group.</a:t>
            </a:r>
          </a:p>
          <a:p>
            <a:endParaRPr lang="en-US"/>
          </a:p>
          <a:p>
            <a:r>
              <a:rPr lang="en-US"/>
              <a:t>If you discover that developers need access to some additional resource in the account, you can update or add a policy to the </a:t>
            </a:r>
            <a:r>
              <a:rPr lang="en-US" i="1"/>
              <a:t>Developers</a:t>
            </a:r>
            <a:r>
              <a:rPr lang="en-US"/>
              <a:t> group. All members of the group will gain that additional level of access. Groups make it easier to maintain consistent access rights across teams.</a:t>
            </a:r>
          </a:p>
        </p:txBody>
      </p:sp>
    </p:spTree>
    <p:extLst>
      <p:ext uri="{BB962C8B-B14F-4D97-AF65-F5344CB8AC3E}">
        <p14:creationId xmlns:p14="http://schemas.microsoft.com/office/powerpoint/2010/main" val="3723598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demonstrates how IAM permissions might be configured on an S3 bucket.</a:t>
            </a:r>
          </a:p>
          <a:p>
            <a:endParaRPr lang="en-US"/>
          </a:p>
          <a:p>
            <a:r>
              <a:rPr lang="en-US"/>
              <a:t>The </a:t>
            </a:r>
            <a:r>
              <a:rPr lang="en-US" i="1" err="1"/>
              <a:t>awsexamplebucket</a:t>
            </a:r>
            <a:r>
              <a:rPr lang="en-US" i="1"/>
              <a:t> </a:t>
            </a:r>
            <a:r>
              <a:rPr lang="en-US"/>
              <a:t>has two main directories. The </a:t>
            </a:r>
            <a:r>
              <a:rPr lang="en-US" i="1">
                <a:latin typeface="Lucida Console" panose="020B0609040504020204" pitchFamily="49" charset="0"/>
              </a:rPr>
              <a:t>home</a:t>
            </a:r>
            <a:r>
              <a:rPr lang="en-US"/>
              <a:t> directory has subdirectories for each user, where they can store individual work. The </a:t>
            </a:r>
            <a:r>
              <a:rPr lang="en-US" i="1">
                <a:latin typeface="Lucida Console" panose="020B0609040504020204" pitchFamily="49" charset="0"/>
              </a:rPr>
              <a:t>share</a:t>
            </a:r>
            <a:r>
              <a:rPr lang="en-US"/>
              <a:t> directory has subdirectories where different teams can store content.</a:t>
            </a:r>
          </a:p>
          <a:p>
            <a:endParaRPr lang="en-US"/>
          </a:p>
          <a:p>
            <a:r>
              <a:rPr lang="en-US"/>
              <a:t>If a new team member, </a:t>
            </a:r>
            <a:r>
              <a:rPr lang="en-US" b="0" i="1" err="1"/>
              <a:t>zhang</a:t>
            </a:r>
            <a:r>
              <a:rPr lang="en-US"/>
              <a:t>, joins the organization as a developer, you can take three actions to grant them the proper access.</a:t>
            </a:r>
          </a:p>
          <a:p>
            <a:endParaRPr lang="en-US"/>
          </a:p>
          <a:p>
            <a:r>
              <a:rPr lang="en-US"/>
              <a:t>First, add </a:t>
            </a:r>
            <a:r>
              <a:rPr lang="en-US" i="1" err="1"/>
              <a:t>zhang</a:t>
            </a:r>
            <a:r>
              <a:rPr lang="en-US"/>
              <a:t> to the IAM group for developers. Notice that this group has an IAM policy attached to it that grants access to </a:t>
            </a:r>
            <a:r>
              <a:rPr lang="en-US" i="1">
                <a:latin typeface="Lucida Console" panose="020B0609040504020204" pitchFamily="49" charset="0"/>
              </a:rPr>
              <a:t>/</a:t>
            </a:r>
            <a:r>
              <a:rPr lang="en-US" i="1" err="1">
                <a:latin typeface="Lucida Console" panose="020B0609040504020204" pitchFamily="49" charset="0"/>
              </a:rPr>
              <a:t>awsexamplebucket</a:t>
            </a:r>
            <a:r>
              <a:rPr lang="en-US" i="1">
                <a:latin typeface="Lucida Console" panose="020B0609040504020204" pitchFamily="49" charset="0"/>
              </a:rPr>
              <a:t>/share/developers</a:t>
            </a:r>
            <a:r>
              <a:rPr lang="en-US"/>
              <a:t>.  </a:t>
            </a:r>
          </a:p>
          <a:p>
            <a:endParaRPr lang="en-US"/>
          </a:p>
          <a:p>
            <a:r>
              <a:rPr lang="en-US"/>
              <a:t>Next, create the </a:t>
            </a:r>
            <a:r>
              <a:rPr lang="en-US" i="1">
                <a:latin typeface="Lucida Console" panose="020B0609040504020204" pitchFamily="49" charset="0"/>
              </a:rPr>
              <a:t>/</a:t>
            </a:r>
            <a:r>
              <a:rPr lang="en-US" i="1" err="1">
                <a:latin typeface="Lucida Console" panose="020B0609040504020204" pitchFamily="49" charset="0"/>
              </a:rPr>
              <a:t>awsexamplebucket</a:t>
            </a:r>
            <a:r>
              <a:rPr lang="en-US" i="1">
                <a:latin typeface="Lucida Console" panose="020B0609040504020204" pitchFamily="49" charset="0"/>
              </a:rPr>
              <a:t>/home/</a:t>
            </a:r>
            <a:r>
              <a:rPr lang="en-US" i="1" err="1">
                <a:latin typeface="Lucida Console" panose="020B0609040504020204" pitchFamily="49" charset="0"/>
              </a:rPr>
              <a:t>zhang</a:t>
            </a:r>
            <a:r>
              <a:rPr lang="en-US"/>
              <a:t> directory in Amazon S3.</a:t>
            </a:r>
          </a:p>
          <a:p>
            <a:endParaRPr lang="en-US"/>
          </a:p>
          <a:p>
            <a:r>
              <a:rPr lang="en-US"/>
              <a:t>Finally, attach an IAM policy that grants access to the </a:t>
            </a:r>
            <a:r>
              <a:rPr lang="en-US" i="1">
                <a:latin typeface="Lucida Console" panose="020B0609040504020204" pitchFamily="49" charset="0"/>
              </a:rPr>
              <a:t>/</a:t>
            </a:r>
            <a:r>
              <a:rPr lang="en-US" i="1" err="1">
                <a:latin typeface="Lucida Console" panose="020B0609040504020204" pitchFamily="49" charset="0"/>
              </a:rPr>
              <a:t>awsexamplebucket</a:t>
            </a:r>
            <a:r>
              <a:rPr lang="en-US" i="1">
                <a:latin typeface="Lucida Console" panose="020B0609040504020204" pitchFamily="49" charset="0"/>
              </a:rPr>
              <a:t>/home/</a:t>
            </a:r>
            <a:r>
              <a:rPr lang="en-US" i="1" err="1">
                <a:latin typeface="Lucida Console" panose="020B0609040504020204" pitchFamily="49" charset="0"/>
              </a:rPr>
              <a:t>zhang</a:t>
            </a:r>
            <a:r>
              <a:rPr lang="en-US" i="1"/>
              <a:t> </a:t>
            </a:r>
            <a:r>
              <a:rPr lang="en-US"/>
              <a:t>directory directly to the </a:t>
            </a:r>
            <a:r>
              <a:rPr lang="en-US" i="1" err="1"/>
              <a:t>zhang</a:t>
            </a:r>
            <a:r>
              <a:rPr lang="en-US"/>
              <a:t> IAM user. Zhang's access will include both the rights that were granted from the group and also the rights that were directly attached to the IAM user principal.</a:t>
            </a:r>
          </a:p>
        </p:txBody>
      </p:sp>
    </p:spTree>
    <p:extLst>
      <p:ext uri="{BB962C8B-B14F-4D97-AF65-F5344CB8AC3E}">
        <p14:creationId xmlns:p14="http://schemas.microsoft.com/office/powerpoint/2010/main" val="3135715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Introducing Section 4: Federating users.</a:t>
            </a:r>
          </a:p>
        </p:txBody>
      </p:sp>
    </p:spTree>
    <p:extLst>
      <p:ext uri="{BB962C8B-B14F-4D97-AF65-F5344CB8AC3E}">
        <p14:creationId xmlns:p14="http://schemas.microsoft.com/office/powerpoint/2010/main" val="2173790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An IAM role enables you to define a set of permissions to access the resources that a user or service needs. However, the permissions are not attached to an IAM user or group. Instead, the permissions are attached to a role, and the role is assumed by the user or the service. </a:t>
            </a:r>
          </a:p>
          <a:p>
            <a:endParaRPr lang="en-US"/>
          </a:p>
          <a:p>
            <a:r>
              <a:rPr lang="en-US"/>
              <a:t>When a user assumes a role, the user's prior permissions are temporarily forgotten. AWS returns temporary security credentials that the user or application can then use to make programmatic requests to AWS.</a:t>
            </a:r>
          </a:p>
          <a:p>
            <a:endParaRPr lang="en-US"/>
          </a:p>
          <a:p>
            <a:r>
              <a:rPr lang="en-US"/>
              <a:t>By using IAM roles, you don’t need to share long-term security credentials for each entity that requires access to a resource, such as creating an IAM user.</a:t>
            </a:r>
          </a:p>
          <a:p>
            <a:endParaRPr lang="en-US"/>
          </a:p>
          <a:p>
            <a:r>
              <a:rPr lang="en-US"/>
              <a:t>For a service like Amazon EC2, applications or AWS services can programmatically assume a role at runtime.</a:t>
            </a:r>
          </a:p>
          <a:p>
            <a:endParaRPr lang="en-US"/>
          </a:p>
          <a:p>
            <a:r>
              <a:rPr lang="en-US"/>
              <a:t>The principal that assumes the role could also be an IAM user, group, or role from another AWS account, including accounts that are not owned by you. </a:t>
            </a:r>
          </a:p>
          <a:p>
            <a:endParaRPr lang="en-US"/>
          </a:p>
          <a:p>
            <a:r>
              <a:rPr lang="en-US"/>
              <a:t>By creating a role for external account access, you don’t need to manage user names and passwords for third parties. If you no longer want someone or some system to have access, you can modify or delete the role. Thus, you don’t need to create and manage accounts for people outside of your organization.</a:t>
            </a:r>
          </a:p>
        </p:txBody>
      </p:sp>
      <p:sp>
        <p:nvSpPr>
          <p:cNvPr id="5" name="Slide Image Placeholder 4">
            <a:extLst>
              <a:ext uri="{FF2B5EF4-FFF2-40B4-BE49-F238E27FC236}">
                <a16:creationId xmlns:a16="http://schemas.microsoft.com/office/drawing/2014/main" id="{4B555290-34CD-EA98-0499-9B6A8811E9FF}"/>
              </a:ext>
            </a:extLst>
          </p:cNvPr>
          <p:cNvSpPr>
            <a:spLocks noGrp="1" noRot="1" noChangeAspect="1"/>
          </p:cNvSpPr>
          <p:nvPr>
            <p:ph type="sldImg"/>
          </p:nvPr>
        </p:nvSpPr>
        <p:spPr/>
      </p:sp>
    </p:spTree>
    <p:extLst>
      <p:ext uri="{BB962C8B-B14F-4D97-AF65-F5344CB8AC3E}">
        <p14:creationId xmlns:p14="http://schemas.microsoft.com/office/powerpoint/2010/main" val="385924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pPr marL="171450" indent="-171450">
              <a:buFont typeface="Arial" panose="020B0604020202020204" pitchFamily="34" charset="0"/>
              <a:buChar char="•"/>
            </a:pPr>
            <a:r>
              <a:rPr lang="en-US" sz="1100" dirty="0"/>
              <a:t>Explain the purpose of AWS Identity and Access Management (IAM) users, groups, and roles</a:t>
            </a:r>
          </a:p>
          <a:p>
            <a:pPr marL="171450" indent="-171450">
              <a:buFont typeface="Arial" panose="020B0604020202020204" pitchFamily="34" charset="0"/>
              <a:buChar char="•"/>
            </a:pPr>
            <a:r>
              <a:rPr lang="en-US" sz="1100" dirty="0"/>
              <a:t>Describe how to allow user federation within an architecture to increase security</a:t>
            </a:r>
          </a:p>
          <a:p>
            <a:pPr marL="171450" indent="-171450">
              <a:buFont typeface="Arial" panose="020B0604020202020204" pitchFamily="34" charset="0"/>
              <a:buChar char="•"/>
            </a:pPr>
            <a:r>
              <a:rPr lang="en-US" sz="1100" dirty="0"/>
              <a:t>Recognize how AWS Organizations service control policies (SCPs) increase security within an architecture</a:t>
            </a:r>
          </a:p>
          <a:p>
            <a:pPr marL="171450" indent="-171450">
              <a:buFont typeface="Arial" panose="020B0604020202020204" pitchFamily="34" charset="0"/>
              <a:buChar char="•"/>
            </a:pPr>
            <a:r>
              <a:rPr lang="en-US" sz="1100" dirty="0"/>
              <a:t>Describe how to manage multiple AWS accounts</a:t>
            </a:r>
          </a:p>
          <a:p>
            <a:pPr marL="171450" indent="-171450">
              <a:buFont typeface="Arial" panose="020B0604020202020204" pitchFamily="34" charset="0"/>
              <a:buChar char="•"/>
            </a:pPr>
            <a:r>
              <a:rPr lang="en-US" sz="1100" dirty="0"/>
              <a:t>Configure IAM users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Now, the educator might choose to demonstrate how to attach an IAM role to an EC2 instance. This role grants AWS resource access to an application.</a:t>
            </a:r>
          </a:p>
        </p:txBody>
      </p:sp>
    </p:spTree>
    <p:extLst>
      <p:ext uri="{BB962C8B-B14F-4D97-AF65-F5344CB8AC3E}">
        <p14:creationId xmlns:p14="http://schemas.microsoft.com/office/powerpoint/2010/main" val="3101434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This diagram illustrates the educator-led demonstration. </a:t>
            </a:r>
            <a:endParaRPr lang="en-US" dirty="0"/>
          </a:p>
          <a:p>
            <a:pPr marL="171450" indent="-171450">
              <a:buFont typeface="Arial" panose="020B0604020202020204" pitchFamily="34" charset="0"/>
              <a:buChar char="•"/>
            </a:pPr>
            <a:r>
              <a:rPr lang="en-US" dirty="0"/>
              <a:t>A</a:t>
            </a:r>
            <a:r>
              <a:rPr lang="en-US" sz="1100" b="0" i="0" kern="1200" dirty="0">
                <a:solidFill>
                  <a:schemeClr val="tx1"/>
                </a:solidFill>
                <a:effectLst/>
                <a:latin typeface="+mn-lt"/>
                <a:ea typeface="+mn-ea"/>
                <a:cs typeface="+mn-cs"/>
              </a:rPr>
              <a:t>n application runs on an </a:t>
            </a:r>
            <a:r>
              <a:rPr lang="en-US" sz="1100" b="0" i="0" kern="1200" dirty="0" err="1">
                <a:solidFill>
                  <a:schemeClr val="tx1"/>
                </a:solidFill>
                <a:effectLst/>
                <a:latin typeface="+mn-lt"/>
                <a:ea typeface="+mn-ea"/>
                <a:cs typeface="+mn-cs"/>
              </a:rPr>
              <a:t>EC2</a:t>
            </a:r>
            <a:r>
              <a:rPr lang="en-US" sz="1100" b="0" i="0" kern="1200" dirty="0">
                <a:solidFill>
                  <a:schemeClr val="tx1"/>
                </a:solidFill>
                <a:effectLst/>
                <a:latin typeface="+mn-lt"/>
                <a:ea typeface="+mn-ea"/>
                <a:cs typeface="+mn-cs"/>
              </a:rPr>
              <a:t> instance, and that application needs access to the </a:t>
            </a:r>
            <a:r>
              <a:rPr lang="en-US" sz="1100" b="0" i="0" kern="1200" dirty="0" err="1">
                <a:solidFill>
                  <a:schemeClr val="tx1"/>
                </a:solidFill>
                <a:effectLst/>
                <a:latin typeface="+mn-lt"/>
                <a:ea typeface="+mn-ea"/>
                <a:cs typeface="+mn-cs"/>
              </a:rPr>
              <a:t>S3</a:t>
            </a:r>
            <a:r>
              <a:rPr lang="en-US" sz="1100" b="0" i="0" kern="1200" dirty="0">
                <a:solidFill>
                  <a:schemeClr val="tx1"/>
                </a:solidFill>
                <a:effectLst/>
                <a:latin typeface="+mn-lt"/>
                <a:ea typeface="+mn-ea"/>
                <a:cs typeface="+mn-cs"/>
              </a:rPr>
              <a:t> bucket. </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An administrator creates an </a:t>
            </a:r>
            <a:r>
              <a:rPr lang="en-US" sz="1100" b="0" i="1" kern="1200" dirty="0">
                <a:solidFill>
                  <a:schemeClr val="tx1"/>
                </a:solidFill>
                <a:effectLst/>
                <a:latin typeface="+mn-lt"/>
                <a:ea typeface="+mn-ea"/>
                <a:cs typeface="+mn-cs"/>
              </a:rPr>
              <a:t>IAM role</a:t>
            </a:r>
            <a:r>
              <a:rPr lang="en-US" sz="11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Then, they create an </a:t>
            </a:r>
            <a:r>
              <a:rPr lang="en-US" sz="1100" b="0" i="1" kern="1200" dirty="0">
                <a:solidFill>
                  <a:schemeClr val="tx1"/>
                </a:solidFill>
                <a:effectLst/>
                <a:latin typeface="+mn-lt"/>
                <a:ea typeface="+mn-ea"/>
                <a:cs typeface="+mn-cs"/>
              </a:rPr>
              <a:t>IAM policy </a:t>
            </a:r>
            <a:r>
              <a:rPr lang="en-US" sz="1100" b="0" i="0" kern="1200" dirty="0">
                <a:solidFill>
                  <a:schemeClr val="tx1"/>
                </a:solidFill>
                <a:effectLst/>
                <a:latin typeface="+mn-lt"/>
                <a:ea typeface="+mn-ea"/>
                <a:cs typeface="+mn-cs"/>
              </a:rPr>
              <a:t>that </a:t>
            </a:r>
            <a:r>
              <a:rPr lang="en-US" dirty="0"/>
              <a:t>grants read-only access to the specified </a:t>
            </a:r>
            <a:r>
              <a:rPr lang="en-US" dirty="0" err="1"/>
              <a:t>S3</a:t>
            </a:r>
            <a:r>
              <a:rPr lang="en-US" dirty="0"/>
              <a:t> bucket. The policy also includes a trust policy that allows the </a:t>
            </a:r>
            <a:r>
              <a:rPr lang="en-US" dirty="0" err="1"/>
              <a:t>EC2</a:t>
            </a:r>
            <a:r>
              <a:rPr lang="en-US" dirty="0"/>
              <a:t> instance to assume the role and retrieve the temporary credentials. </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Next, they</a:t>
            </a:r>
            <a:r>
              <a:rPr lang="en-US" dirty="0"/>
              <a:t> </a:t>
            </a:r>
            <a:r>
              <a:rPr lang="en-US" sz="1100" b="0" i="0" kern="1200" dirty="0">
                <a:solidFill>
                  <a:schemeClr val="tx1"/>
                </a:solidFill>
                <a:effectLst/>
                <a:latin typeface="+mn-lt"/>
                <a:ea typeface="+mn-ea"/>
                <a:cs typeface="+mn-cs"/>
              </a:rPr>
              <a:t>attach the IAM policy to </a:t>
            </a:r>
            <a:r>
              <a:rPr lang="en-US" dirty="0"/>
              <a:t>the role.</a:t>
            </a:r>
            <a:endParaRPr lang="en-US" sz="1100" b="0" i="0" kern="1200" dirty="0">
              <a:solidFill>
                <a:schemeClr val="tx1"/>
              </a:solidFill>
              <a:effectLst/>
              <a:latin typeface="+mn-lt"/>
              <a:ea typeface="+mn-ea"/>
              <a:cs typeface="+mn-cs"/>
            </a:endParaRPr>
          </a:p>
          <a:p>
            <a:endParaRPr lang="en-US" dirty="0"/>
          </a:p>
          <a:p>
            <a:r>
              <a:rPr lang="en-US" sz="1100" b="0" i="0" kern="1200" dirty="0">
                <a:solidFill>
                  <a:schemeClr val="tx1"/>
                </a:solidFill>
                <a:effectLst/>
                <a:latin typeface="+mn-lt"/>
                <a:ea typeface="+mn-ea"/>
                <a:cs typeface="+mn-cs"/>
              </a:rPr>
              <a:t>When the application runs on the instance, it can assume the role and use the role's temporary credentials to access the bucket. </a:t>
            </a:r>
          </a:p>
          <a:p>
            <a:endParaRPr lang="en-US" dirty="0"/>
          </a:p>
          <a:p>
            <a:r>
              <a:rPr lang="en-US" sz="1100" b="0" i="0" kern="1200" dirty="0">
                <a:solidFill>
                  <a:schemeClr val="tx1"/>
                </a:solidFill>
                <a:effectLst/>
                <a:latin typeface="+mn-lt"/>
                <a:ea typeface="+mn-ea"/>
                <a:cs typeface="+mn-cs"/>
              </a:rPr>
              <a:t>With this architecture, the administrator does not need to </a:t>
            </a:r>
            <a:r>
              <a:rPr lang="en-US" dirty="0"/>
              <a:t>directly </a:t>
            </a:r>
            <a:r>
              <a:rPr lang="en-US" sz="1100" b="0" i="0" kern="1200" dirty="0">
                <a:solidFill>
                  <a:schemeClr val="tx1"/>
                </a:solidFill>
                <a:effectLst/>
                <a:latin typeface="+mn-lt"/>
                <a:ea typeface="+mn-ea"/>
                <a:cs typeface="+mn-cs"/>
              </a:rPr>
              <a:t>grant the application developer permission to access the bucket, and the developer never needs to share or manage credentials. </a:t>
            </a:r>
          </a:p>
        </p:txBody>
      </p:sp>
    </p:spTree>
    <p:extLst>
      <p:ext uri="{BB962C8B-B14F-4D97-AF65-F5344CB8AC3E}">
        <p14:creationId xmlns:p14="http://schemas.microsoft.com/office/powerpoint/2010/main" val="1508898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AWS Security Token Service </a:t>
            </a:r>
            <a:r>
              <a:rPr lang="en-US" i="0"/>
              <a:t>is also known as </a:t>
            </a:r>
            <a:r>
              <a:rPr lang="en-US" i="1"/>
              <a:t>AWS STS. </a:t>
            </a:r>
            <a:r>
              <a:rPr lang="en-US" i="0"/>
              <a:t>It i</a:t>
            </a:r>
            <a:r>
              <a:rPr lang="en-US"/>
              <a:t>s a web service that enables an IAM user, federated user, or application to assume an IAM role that they want. </a:t>
            </a:r>
          </a:p>
          <a:p>
            <a:endParaRPr lang="en-US"/>
          </a:p>
          <a:p>
            <a:r>
              <a:rPr lang="en-US"/>
              <a:t>When </a:t>
            </a:r>
            <a:r>
              <a:rPr lang="en-US">
                <a:latin typeface="Calibri" panose="020F0502020204030204" pitchFamily="34" charset="0"/>
              </a:rPr>
              <a:t>the AssumeRole operation of the AWS STS API is successfully invoked, the web service returns the temporary, limited-privilege credentials that were requested by the IAM user or the user that was authenticated through federation. </a:t>
            </a:r>
            <a:r>
              <a:rPr lang="en-US" kern="1200">
                <a:solidFill>
                  <a:schemeClr val="tx1"/>
                </a:solidFill>
                <a:effectLst/>
                <a:latin typeface="Calibri" panose="020F0502020204030204" pitchFamily="34" charset="0"/>
                <a:ea typeface="+mn-ea"/>
                <a:cs typeface="+mn-cs"/>
              </a:rPr>
              <a:t>Typically, the AssumeRole operation is used for cross-account access or for federation.</a:t>
            </a:r>
            <a:endParaRPr lang="en-US">
              <a:latin typeface="Calibri" panose="020F0502020204030204" pitchFamily="34" charset="0"/>
            </a:endParaRPr>
          </a:p>
          <a:p>
            <a:endParaRPr lang="en-US" kern="1200">
              <a:solidFill>
                <a:schemeClr val="tx1"/>
              </a:solidFill>
              <a:effectLst/>
              <a:latin typeface="Calibri" panose="020F0502020204030204" pitchFamily="34" charset="0"/>
              <a:ea typeface="+mn-ea"/>
              <a:cs typeface="+mn-cs"/>
            </a:endParaRPr>
          </a:p>
          <a:p>
            <a:r>
              <a:rPr lang="en-US">
                <a:latin typeface="Calibri" panose="020F0502020204030204" pitchFamily="34" charset="0"/>
              </a:rPr>
              <a:t>The example policy allows an IAM user to assume any role that is defined in AWS account number 123456789012, as long as the role name starts with </a:t>
            </a:r>
            <a:r>
              <a:rPr lang="en-US" i="1">
                <a:latin typeface="Calibri" panose="020F0502020204030204" pitchFamily="34" charset="0"/>
              </a:rPr>
              <a:t>Test</a:t>
            </a:r>
            <a:r>
              <a:rPr lang="en-US">
                <a:latin typeface="Calibri" panose="020F0502020204030204" pitchFamily="34" charset="0"/>
              </a:rPr>
              <a:t>. </a:t>
            </a:r>
            <a:endParaRPr lang="en-US" kern="120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2077815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will now consider two different approaches to access control: role-based access control (RBAC) and attribute-based access control (ABAC). You will first learn about RBAC.</a:t>
            </a:r>
          </a:p>
          <a:p>
            <a:endParaRPr lang="en-US"/>
          </a:p>
          <a:p>
            <a:r>
              <a:rPr lang="en-US"/>
              <a:t>RBAC has been used historically on-premises and in the cloud. With this model, you grant users explicit access to a set of permissions. Say that you have database administrators, network administrators, and developers. If you have one or more network administrators who are also developers, you would not create a new policy to grant those permissions. Instead, you add those users to both roles. </a:t>
            </a:r>
          </a:p>
          <a:p>
            <a:endParaRPr lang="en-US"/>
          </a:p>
          <a:p>
            <a:r>
              <a:rPr lang="en-US"/>
              <a:t>This approach is familiar and has many advantages. However, the person who maintains the permissions in this model might find that they must constantly update the permissions files to add access to certain roles each time a new resource is created. For example, they must update a policy with an ARN each time someone creates a new resource and wants to allow users access to it.</a:t>
            </a:r>
          </a:p>
        </p:txBody>
      </p:sp>
    </p:spTree>
    <p:extLst>
      <p:ext uri="{BB962C8B-B14F-4D97-AF65-F5344CB8AC3E}">
        <p14:creationId xmlns:p14="http://schemas.microsoft.com/office/powerpoint/2010/main" val="3136907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mn-lt"/>
                <a:ea typeface="+mn-ea"/>
                <a:cs typeface="+mn-cs"/>
              </a:rPr>
              <a:t>Before you consider the second approach to permissions controls, you should understand the tagging feature in AWS</a:t>
            </a:r>
            <a:r>
              <a:rPr lang="en-US"/>
              <a:t>.</a:t>
            </a:r>
          </a:p>
          <a:p>
            <a:endParaRPr lang="en-US" sz="1100" b="0" i="0" u="none" strike="noStrike" kern="1200">
              <a:solidFill>
                <a:schemeClr val="tx1"/>
              </a:solidFill>
              <a:effectLst/>
              <a:latin typeface="+mn-lt"/>
              <a:ea typeface="+mn-ea"/>
              <a:cs typeface="+mn-cs"/>
            </a:endParaRPr>
          </a:p>
          <a:p>
            <a:r>
              <a:rPr lang="en-US"/>
              <a:t>AWS enables customers to assign metadata to their AWS resources and identities in the form of </a:t>
            </a:r>
            <a:r>
              <a:rPr lang="en-US" i="1"/>
              <a:t>tags</a:t>
            </a:r>
            <a:r>
              <a:rPr lang="en-US"/>
              <a:t>. Each tag is a simple label that consists of a customer-defined key and an optional value. Tags can make it easier to manage, search for, and filter resources. </a:t>
            </a:r>
          </a:p>
          <a:p>
            <a:endParaRPr lang="en-US" sz="1100" b="0" i="0" u="none" strike="noStrike" kern="1200">
              <a:solidFill>
                <a:schemeClr val="tx1"/>
              </a:solidFill>
              <a:effectLst/>
              <a:latin typeface="+mn-lt"/>
              <a:ea typeface="+mn-ea"/>
              <a:cs typeface="+mn-cs"/>
            </a:endParaRPr>
          </a:p>
          <a:p>
            <a:r>
              <a:rPr lang="en-US"/>
              <a:t>Tags have many practical uses. For example, you can create </a:t>
            </a:r>
            <a:r>
              <a:rPr lang="en-US" i="1"/>
              <a:t>technical tags</a:t>
            </a:r>
            <a:r>
              <a:rPr lang="en-US"/>
              <a:t> to identify that a resource is a web server, part of a specific project, part of a specific environment (test, development, or production), among others. You can also create </a:t>
            </a:r>
            <a:r>
              <a:rPr lang="en-US" i="1"/>
              <a:t>business tags</a:t>
            </a:r>
            <a:r>
              <a:rPr lang="en-US"/>
              <a:t> to identify the department or cost center that should be billed for this resource or the project that this resource is a part of. Finally, you can also set </a:t>
            </a:r>
            <a:r>
              <a:rPr lang="en-US" i="1"/>
              <a:t>security tags</a:t>
            </a:r>
            <a:r>
              <a:rPr lang="en-US"/>
              <a:t>, such as an identifier for the specific data-confidentiality level that a resource supports.</a:t>
            </a:r>
            <a:endParaRPr lang="en-US" sz="1100" b="0" i="0" u="none" strike="noStrike" kern="1200">
              <a:solidFill>
                <a:schemeClr val="tx1"/>
              </a:solidFill>
              <a:effectLst/>
              <a:latin typeface="+mn-lt"/>
              <a:ea typeface="+mn-ea"/>
              <a:cs typeface="+mn-cs"/>
            </a:endParaRPr>
          </a:p>
          <a:p>
            <a:endParaRPr lang="en-US"/>
          </a:p>
          <a:p>
            <a:r>
              <a:rPr lang="en-US"/>
              <a:t>You can create up to </a:t>
            </a:r>
            <a:r>
              <a:rPr lang="en-US" sz="1100" b="0" i="0" u="none" strike="noStrike" kern="1200">
                <a:solidFill>
                  <a:schemeClr val="tx1"/>
                </a:solidFill>
                <a:effectLst/>
                <a:latin typeface="+mn-lt"/>
                <a:ea typeface="+mn-ea"/>
                <a:cs typeface="+mn-cs"/>
              </a:rPr>
              <a:t>tags per resource.</a:t>
            </a:r>
            <a:r>
              <a:rPr lang="en-US"/>
              <a:t> </a:t>
            </a:r>
            <a:r>
              <a:rPr lang="en-US" sz="1100" b="0" i="0" u="none" strike="noStrike" kern="1200">
                <a:solidFill>
                  <a:schemeClr val="tx1"/>
                </a:solidFill>
                <a:effectLst/>
                <a:latin typeface="+mn-lt"/>
                <a:ea typeface="+mn-ea"/>
                <a:cs typeface="+mn-cs"/>
              </a:rPr>
              <a:t>For each resource, each tag key must be unique, and each tag key can have only one value. </a:t>
            </a:r>
            <a:r>
              <a:rPr lang="en-US" sz="1100" b="0" i="0" kern="1200">
                <a:solidFill>
                  <a:schemeClr val="tx1"/>
                </a:solidFill>
                <a:effectLst/>
                <a:latin typeface="+mn-lt"/>
                <a:ea typeface="+mn-ea"/>
                <a:cs typeface="+mn-cs"/>
              </a:rPr>
              <a:t>Tag keys and values are case-sensitive.</a:t>
            </a:r>
          </a:p>
          <a:p>
            <a:endParaRPr lang="en-US"/>
          </a:p>
          <a:p>
            <a:r>
              <a:rPr lang="en-US"/>
              <a:t>You can also add tags to IAM users and IAM roles. Tags are an important part of the second access-control method that you will learn about next.</a:t>
            </a:r>
          </a:p>
        </p:txBody>
      </p:sp>
    </p:spTree>
    <p:extLst>
      <p:ext uri="{BB962C8B-B14F-4D97-AF65-F5344CB8AC3E}">
        <p14:creationId xmlns:p14="http://schemas.microsoft.com/office/powerpoint/2010/main" val="2501853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Now that you know about the tagging feature, you will learn about the second approach to access control: attribute-based access control (ABAC).</a:t>
            </a:r>
          </a:p>
          <a:p>
            <a:endParaRPr lang="en-US"/>
          </a:p>
          <a:p>
            <a:r>
              <a:rPr lang="en-US"/>
              <a:t>ABAC enables you to use attributes to create general permissions rules that scale with your organization.</a:t>
            </a:r>
          </a:p>
          <a:p>
            <a:endParaRPr lang="en-US"/>
          </a:p>
          <a:p>
            <a:r>
              <a:rPr lang="en-US"/>
              <a:t>In this model, IAM users have attributes that you created and applied, such as one or more tags.</a:t>
            </a:r>
          </a:p>
          <a:p>
            <a:endParaRPr lang="en-US"/>
          </a:p>
          <a:p>
            <a:r>
              <a:rPr lang="en-US"/>
              <a:t>Resources also have attributes, like matching tags, that you also applied to the resources. </a:t>
            </a:r>
          </a:p>
          <a:p>
            <a:endParaRPr lang="en-US"/>
          </a:p>
          <a:p>
            <a:r>
              <a:rPr lang="en-US"/>
              <a:t>With the RBAC approach, writing permissions is relatively straightforward. The policy checks to see if an attribute that is applied to the IAM user is also applied to the resource that they want to access. When you create new IAM users and new account resources, you apply the correct tags to the users and to the resources.</a:t>
            </a:r>
          </a:p>
          <a:p>
            <a:endParaRPr lang="en-US"/>
          </a:p>
          <a:p>
            <a:r>
              <a:rPr lang="en-US"/>
              <a:t>With the ABAC approach, you can grant developers access to their project resources, but you do not need to specify resources in the policy file. </a:t>
            </a:r>
          </a:p>
          <a:p>
            <a:endParaRPr lang="en-US"/>
          </a:p>
          <a:p>
            <a:r>
              <a:rPr lang="en-US"/>
              <a:t>You can imagine how scalable the ABAC approach to access management can be. You do not need to modify your permissions settings. Permissions apply automatically when resources or users are created with the correct tags.</a:t>
            </a:r>
          </a:p>
        </p:txBody>
      </p:sp>
      <p:sp>
        <p:nvSpPr>
          <p:cNvPr id="5" name="Slide Image Placeholder 4">
            <a:extLst>
              <a:ext uri="{FF2B5EF4-FFF2-40B4-BE49-F238E27FC236}">
                <a16:creationId xmlns:a16="http://schemas.microsoft.com/office/drawing/2014/main" id="{A7494DB1-7082-7017-0742-160EEED4F80D}"/>
              </a:ext>
            </a:extLst>
          </p:cNvPr>
          <p:cNvSpPr>
            <a:spLocks noGrp="1" noRot="1" noChangeAspect="1"/>
          </p:cNvSpPr>
          <p:nvPr>
            <p:ph type="sldImg"/>
          </p:nvPr>
        </p:nvSpPr>
        <p:spPr/>
      </p:sp>
    </p:spTree>
    <p:extLst>
      <p:ext uri="{BB962C8B-B14F-4D97-AF65-F5344CB8AC3E}">
        <p14:creationId xmlns:p14="http://schemas.microsoft.com/office/powerpoint/2010/main" val="2190859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apply ABAC to your organization, the first step is to create identities, such as IAM users or IAM roles. These identities must have the attributes that will be used for access control purposes. For example, you can apply the </a:t>
            </a:r>
            <a:r>
              <a:rPr lang="en-US" i="1"/>
              <a:t>Team = Developers</a:t>
            </a:r>
            <a:r>
              <a:rPr lang="en-US"/>
              <a:t> and </a:t>
            </a:r>
            <a:r>
              <a:rPr lang="en-US" i="1"/>
              <a:t>Project = Unicorn </a:t>
            </a:r>
            <a:r>
              <a:rPr lang="en-US"/>
              <a:t>tags to the </a:t>
            </a:r>
            <a:r>
              <a:rPr lang="en-US" i="1"/>
              <a:t>Maria</a:t>
            </a:r>
            <a:r>
              <a:rPr lang="en-US"/>
              <a:t> user. </a:t>
            </a:r>
          </a:p>
          <a:p>
            <a:endParaRPr lang="en-US"/>
          </a:p>
          <a:p>
            <a:r>
              <a:rPr lang="en-US"/>
              <a:t>Next, require attributes for new resources. You should create policies that enforce rule. For example, you could require that a </a:t>
            </a:r>
            <a:r>
              <a:rPr lang="en-US" i="1"/>
              <a:t>Project</a:t>
            </a:r>
            <a:r>
              <a:rPr lang="en-US"/>
              <a:t> attribute and a </a:t>
            </a:r>
            <a:r>
              <a:rPr lang="en-US" i="1"/>
              <a:t>Team</a:t>
            </a:r>
            <a:r>
              <a:rPr lang="en-US"/>
              <a:t> attribute are applied to any resource when it is created. </a:t>
            </a:r>
          </a:p>
          <a:p>
            <a:endParaRPr lang="en-US"/>
          </a:p>
          <a:p>
            <a:r>
              <a:rPr lang="en-US"/>
              <a:t>Third, configure access permissions based on the attributes. For example, say that an IAM user has the </a:t>
            </a:r>
            <a:r>
              <a:rPr lang="en-US" i="1"/>
              <a:t>Project = Unicorn </a:t>
            </a:r>
            <a:r>
              <a:rPr lang="en-US"/>
              <a:t>and </a:t>
            </a:r>
            <a:r>
              <a:rPr lang="en-US" i="1"/>
              <a:t>Team = Developers </a:t>
            </a:r>
            <a:r>
              <a:rPr lang="en-US"/>
              <a:t>tags. If that user tries to access a resource that has matching values for the same two tags, then the policy will allow the access. Otherwise, the policy will deny access.</a:t>
            </a:r>
          </a:p>
          <a:p>
            <a:endParaRPr lang="en-US"/>
          </a:p>
          <a:p>
            <a:r>
              <a:rPr lang="en-US"/>
              <a:t>Fourth, test your configuration. For example, you could try to create an Amazon Aurora database instance without the required tags. The attempt should fail. Try creating the database instance again with the required tags. This time, you should be able to create the resource successfully. Finally, you could try to access the database instance as the </a:t>
            </a:r>
            <a:r>
              <a:rPr lang="en-US" i="1"/>
              <a:t>Maria</a:t>
            </a:r>
            <a:r>
              <a:rPr lang="en-US"/>
              <a:t> user. Your access should succeed. However, your access should be denied if you try to access the database instance as a different user who does not have the matching tags. </a:t>
            </a:r>
          </a:p>
        </p:txBody>
      </p:sp>
    </p:spTree>
    <p:extLst>
      <p:ext uri="{BB962C8B-B14F-4D97-AF65-F5344CB8AC3E}">
        <p14:creationId xmlns:p14="http://schemas.microsoft.com/office/powerpoint/2010/main" val="3335810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panose="020F0502020204030204" pitchFamily="34" charset="0"/>
              </a:rPr>
              <a:t>You will now learn about a new topic: externally authenticated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endParaRPr>
          </a:p>
          <a:p>
            <a:pPr lvl="0"/>
            <a:r>
              <a:rPr lang="en-US">
                <a:latin typeface="Calibri" panose="020F0502020204030204" pitchFamily="34" charset="0"/>
              </a:rPr>
              <a:t>IAM supports identity federation for delegated access to the AWS Management Console or AWS APIs. With identity federation, external identities are granted secure access to resources in your AWS account </a:t>
            </a:r>
            <a:r>
              <a:rPr lang="en-US" i="1">
                <a:latin typeface="Calibri" panose="020F0502020204030204" pitchFamily="34" charset="0"/>
              </a:rPr>
              <a:t>without</a:t>
            </a:r>
            <a:r>
              <a:rPr lang="en-US">
                <a:latin typeface="Calibri" panose="020F0502020204030204" pitchFamily="34" charset="0"/>
              </a:rPr>
              <a:t> needing to create IAM users. </a:t>
            </a:r>
          </a:p>
          <a:p>
            <a:pPr lvl="0"/>
            <a:endParaRPr lang="en-US">
              <a:latin typeface="Calibri" panose="020F0502020204030204" pitchFamily="34" charset="0"/>
            </a:endParaRPr>
          </a:p>
          <a:p>
            <a:r>
              <a:rPr lang="en-US">
                <a:latin typeface="Calibri" panose="020F0502020204030204" pitchFamily="34" charset="0"/>
              </a:rPr>
              <a:t>The graphic shows the four primary steps that occur when you use an </a:t>
            </a:r>
            <a:r>
              <a:rPr lang="en-US" i="1">
                <a:latin typeface="Calibri" panose="020F0502020204030204" pitchFamily="34" charset="0"/>
              </a:rPr>
              <a:t>identity provider (IdP) </a:t>
            </a:r>
            <a:r>
              <a:rPr lang="en-US">
                <a:latin typeface="Calibri" panose="020F0502020204030204" pitchFamily="34" charset="0"/>
              </a:rPr>
              <a:t>to create temporary credentials for a user or application.</a:t>
            </a:r>
          </a:p>
          <a:p>
            <a:pPr lvl="0"/>
            <a:endParaRPr lang="en-US">
              <a:latin typeface="Calibri" panose="020F0502020204030204" pitchFamily="34" charset="0"/>
            </a:endParaRPr>
          </a:p>
          <a:p>
            <a:pPr lvl="0"/>
            <a:r>
              <a:rPr lang="en-US">
                <a:latin typeface="Calibri" panose="020F0502020204030204" pitchFamily="34" charset="0"/>
              </a:rPr>
              <a:t>Identity federation can be accomplished in one of three ways. The first way is to use a corporate IdP (such as Microsoft Active Directory) or a custom identity broker application. Each option uses AWS STS. The second approach is to create an integration that uses Security Assertion Markup Language (SAML). The third approach is to use a web identity provider, such as Amazon Cognito. The next few slides discuss each of these three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endParaRPr>
          </a:p>
        </p:txBody>
      </p:sp>
    </p:spTree>
    <p:extLst>
      <p:ext uri="{BB962C8B-B14F-4D97-AF65-F5344CB8AC3E}">
        <p14:creationId xmlns:p14="http://schemas.microsoft.com/office/powerpoint/2010/main" val="3613492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panose="020F0502020204030204" pitchFamily="34" charset="0"/>
              </a:rPr>
              <a:t>You will now learn how to accomplish identity federation by using an identity broker.</a:t>
            </a:r>
          </a:p>
          <a:p>
            <a:endParaRPr lang="en-US">
              <a:latin typeface="Calibri" panose="020F0502020204030204" pitchFamily="34" charset="0"/>
            </a:endParaRPr>
          </a:p>
          <a:p>
            <a:r>
              <a:rPr lang="en-US">
                <a:latin typeface="Calibri" panose="020F0502020204030204" pitchFamily="34" charset="0"/>
              </a:rPr>
              <a:t>The process includes these steps:</a:t>
            </a:r>
          </a:p>
          <a:p>
            <a:pPr marL="228600" indent="-228600">
              <a:buFont typeface="+mj-lt"/>
              <a:buAutoNum type="arabicPeriod"/>
            </a:pPr>
            <a:r>
              <a:rPr lang="en-US">
                <a:latin typeface="Calibri" panose="020F0502020204030204" pitchFamily="34" charset="0"/>
              </a:rPr>
              <a:t>A user accesses an application. The user enters their user ID and password, and submits them</a:t>
            </a:r>
          </a:p>
          <a:p>
            <a:pPr marL="228600" indent="-228600">
              <a:buFont typeface="+mj-lt"/>
              <a:buAutoNum type="arabicPeriod"/>
            </a:pPr>
            <a:r>
              <a:rPr lang="en-US">
                <a:latin typeface="Calibri" panose="020F0502020204030204" pitchFamily="34" charset="0"/>
              </a:rPr>
              <a:t>The identity broker receives the authentication request. It then communicates with the corporate identity store, which might be Microsoft Active Directory or a </a:t>
            </a:r>
            <a:r>
              <a:rPr lang="en-US"/>
              <a:t>Lightweight Directory Access Protocol (LDAP)</a:t>
            </a:r>
            <a:r>
              <a:rPr lang="en-US">
                <a:latin typeface="Calibri" panose="020F0502020204030204" pitchFamily="34" charset="0"/>
              </a:rPr>
              <a:t> server.</a:t>
            </a:r>
          </a:p>
          <a:p>
            <a:pPr marL="228600" indent="-228600">
              <a:buFont typeface="+mj-lt"/>
              <a:buAutoNum type="arabicPeriod"/>
            </a:pPr>
            <a:r>
              <a:rPr lang="en-US">
                <a:latin typeface="Calibri" panose="020F0502020204030204" pitchFamily="34" charset="0"/>
              </a:rPr>
              <a:t>If the authentication request is successful, the identity broker makes a request to AWS STS. The request is to retrieve temporary AWS security credentials for the user application.</a:t>
            </a:r>
          </a:p>
          <a:p>
            <a:pPr marL="228600" indent="-228600">
              <a:buFont typeface="+mj-lt"/>
              <a:buAutoNum type="arabicPeriod"/>
            </a:pPr>
            <a:r>
              <a:rPr lang="en-US">
                <a:latin typeface="Calibri" panose="020F0502020204030204" pitchFamily="34" charset="0"/>
              </a:rPr>
              <a:t>The user application receives the temporary AWS security credentials and redirects the user to the AWS Management Console. The user did not need to sign directly in to AWS with a different set of credentials. This process is an example of a single-sign on (SSO) implementation. The user application could also use these same temporary AWS security credentials to access AWS services if the IAM policy document allows it.</a:t>
            </a:r>
          </a:p>
        </p:txBody>
      </p:sp>
    </p:spTree>
    <p:extLst>
      <p:ext uri="{BB962C8B-B14F-4D97-AF65-F5344CB8AC3E}">
        <p14:creationId xmlns:p14="http://schemas.microsoft.com/office/powerpoint/2010/main" val="1874303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ea typeface="+mn-ea"/>
                <a:cs typeface="+mn-cs"/>
              </a:rPr>
              <a:t>You will now learn about the second option for accomplishing identity federation. This approach uses the </a:t>
            </a:r>
            <a:r>
              <a:rPr lang="en-US" b="0" i="1" kern="1200" dirty="0">
                <a:solidFill>
                  <a:schemeClr val="tx1"/>
                </a:solidFill>
                <a:effectLst/>
                <a:ea typeface="+mn-ea"/>
                <a:cs typeface="+mn-cs"/>
              </a:rPr>
              <a:t>SAML </a:t>
            </a:r>
            <a:r>
              <a:rPr lang="en-US" b="0" i="0" kern="1200" dirty="0">
                <a:solidFill>
                  <a:schemeClr val="tx1"/>
                </a:solidFill>
                <a:effectLst/>
                <a:ea typeface="+mn-ea"/>
                <a:cs typeface="+mn-cs"/>
              </a:rPr>
              <a:t>open standard for exchanging authentication and authorization data between IdPs and service providers.</a:t>
            </a:r>
          </a:p>
          <a:p>
            <a:endParaRPr lang="en-US" dirty="0"/>
          </a:p>
          <a:p>
            <a:r>
              <a:rPr lang="en-US" dirty="0">
                <a:latin typeface="Calibri" panose="020F0502020204030204" pitchFamily="34" charset="0"/>
              </a:rPr>
              <a:t>The process involves these steps:</a:t>
            </a:r>
            <a:endParaRPr lang="en-US" kern="1200" dirty="0">
              <a:solidFill>
                <a:schemeClr val="tx1"/>
              </a:solidFill>
              <a:effectLst/>
              <a:ea typeface="+mn-ea"/>
              <a:cs typeface="+mn-cs"/>
            </a:endParaRPr>
          </a:p>
          <a:p>
            <a:pPr marL="228600" indent="-228600">
              <a:buFont typeface="+mj-lt"/>
              <a:buAutoNum type="arabicPeriod"/>
            </a:pPr>
            <a:r>
              <a:rPr lang="en-US" dirty="0"/>
              <a:t>A user in your organization navigates to an internal portal in your network. The portal also functions as the IdP that handles the SAML trust between your organization and AWS.</a:t>
            </a:r>
          </a:p>
          <a:p>
            <a:pPr marL="228600" indent="-228600">
              <a:buFont typeface="+mj-lt"/>
              <a:buAutoNum type="arabicPeriod"/>
            </a:pPr>
            <a:r>
              <a:rPr lang="en-US" dirty="0"/>
              <a:t>The IdP authenticates the user’s identity against the identity store, which might be an LDAP server </a:t>
            </a:r>
            <a:r>
              <a:rPr lang="en-US" dirty="0">
                <a:latin typeface="Calibri" panose="020F0502020204030204" pitchFamily="34" charset="0"/>
              </a:rPr>
              <a:t>or Microsoft Active Directory.</a:t>
            </a:r>
            <a:endParaRPr lang="en-US" dirty="0"/>
          </a:p>
          <a:p>
            <a:pPr marL="228600" indent="-228600">
              <a:buFont typeface="+mj-lt"/>
              <a:buAutoNum type="arabicPeriod"/>
            </a:pPr>
            <a:r>
              <a:rPr lang="en-US" dirty="0"/>
              <a:t>The portal</a:t>
            </a:r>
            <a:r>
              <a:rPr lang="en-US" baseline="0" dirty="0"/>
              <a:t> r</a:t>
            </a:r>
            <a:r>
              <a:rPr lang="en-US" dirty="0"/>
              <a:t>eceives the authentication response as a </a:t>
            </a:r>
            <a:r>
              <a:rPr lang="en-US" i="1" dirty="0"/>
              <a:t>SAML assertion</a:t>
            </a:r>
            <a:r>
              <a:rPr lang="en-US" dirty="0"/>
              <a:t> from the IdP.</a:t>
            </a:r>
          </a:p>
          <a:p>
            <a:pPr marL="228600" indent="-228600">
              <a:buFont typeface="+mj-lt"/>
              <a:buAutoNum type="arabicPeriod"/>
            </a:pPr>
            <a:r>
              <a:rPr lang="en-US" dirty="0"/>
              <a:t>The client posts the SAML assertion to the AWS sign-in endpoint for SAML. The endpoint communicates with AWS STS, and it invokes the </a:t>
            </a:r>
            <a:r>
              <a:rPr lang="en-US" dirty="0" err="1"/>
              <a:t>AssumeRoleWithSAML</a:t>
            </a:r>
            <a:r>
              <a:rPr lang="en-US" dirty="0"/>
              <a:t> operation to request temporary security credentials and construct a sign-in URL.</a:t>
            </a:r>
          </a:p>
          <a:p>
            <a:pPr marL="228600" indent="-228600">
              <a:buFont typeface="+mj-lt"/>
              <a:buAutoNum type="arabicPeriod"/>
            </a:pPr>
            <a:r>
              <a:rPr lang="en-US" dirty="0"/>
              <a:t>The client receives the</a:t>
            </a:r>
            <a:r>
              <a:rPr lang="en-US" dirty="0">
                <a:latin typeface="Calibri" panose="020F0502020204030204" pitchFamily="34" charset="0"/>
              </a:rPr>
              <a:t> temporary AWS security credentials. T</a:t>
            </a:r>
            <a:r>
              <a:rPr lang="en-US" dirty="0"/>
              <a:t>he client</a:t>
            </a:r>
            <a:r>
              <a:rPr lang="en-US" baseline="0" dirty="0"/>
              <a:t> is r</a:t>
            </a:r>
            <a:r>
              <a:rPr lang="en-US" dirty="0"/>
              <a:t>edirected to the AWS Management Console and is authenticated with the temporary AWS security credentials.</a:t>
            </a:r>
          </a:p>
          <a:p>
            <a:endParaRPr lang="en-US" kern="1200" dirty="0">
              <a:solidFill>
                <a:schemeClr val="tx1"/>
              </a:solidFill>
              <a:effectLst/>
              <a:ea typeface="+mn-ea"/>
              <a:cs typeface="+mn-cs"/>
            </a:endParaRPr>
          </a:p>
          <a:p>
            <a:endParaRPr lang="en-US" kern="1200" dirty="0">
              <a:solidFill>
                <a:schemeClr val="tx1"/>
              </a:solidFill>
              <a:effectLst/>
              <a:ea typeface="+mn-ea"/>
              <a:cs typeface="+mn-cs"/>
            </a:endParaRPr>
          </a:p>
          <a:p>
            <a:endParaRPr lang="en-US" dirty="0"/>
          </a:p>
          <a:p>
            <a:endParaRPr lang="en-US" dirty="0"/>
          </a:p>
        </p:txBody>
      </p:sp>
    </p:spTree>
    <p:extLst>
      <p:ext uri="{BB962C8B-B14F-4D97-AF65-F5344CB8AC3E}">
        <p14:creationId xmlns:p14="http://schemas.microsoft.com/office/powerpoint/2010/main" val="322280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a:solidFill>
                  <a:schemeClr val="tx1"/>
                </a:solidFill>
                <a:effectLst/>
                <a:latin typeface="Calibri" panose="020F0502020204030204" pitchFamily="34" charset="0"/>
                <a:ea typeface="+mn-ea"/>
                <a:cs typeface="+mn-cs"/>
              </a:rPr>
              <a:t>The third and final identity federation option is using Amazon Cognito. </a:t>
            </a:r>
            <a:r>
              <a:rPr lang="en-US" i="1" kern="1200">
                <a:solidFill>
                  <a:schemeClr val="tx1"/>
                </a:solidFill>
                <a:effectLst/>
                <a:latin typeface="Calibri" panose="020F0502020204030204" pitchFamily="34" charset="0"/>
                <a:ea typeface="+mn-ea"/>
                <a:cs typeface="+mn-cs"/>
              </a:rPr>
              <a:t>Amazon Cognito</a:t>
            </a:r>
            <a:r>
              <a:rPr lang="en-US" kern="1200">
                <a:solidFill>
                  <a:schemeClr val="tx1"/>
                </a:solidFill>
                <a:effectLst/>
                <a:latin typeface="Calibri" panose="020F0502020204030204" pitchFamily="34" charset="0"/>
                <a:ea typeface="+mn-ea"/>
                <a:cs typeface="+mn-cs"/>
              </a:rPr>
              <a:t> is a fully managed service that provides authentication, authorization, and user management for web and mobile applications. Users can sign in directly with a user name and password or through a third party, such as Facebook, Amazon, or Google.</a:t>
            </a:r>
          </a:p>
          <a:p>
            <a:endParaRPr lang="en-US" kern="1200">
              <a:solidFill>
                <a:schemeClr val="tx1"/>
              </a:solidFill>
              <a:effectLst/>
              <a:latin typeface="Calibri" panose="020F0502020204030204" pitchFamily="34" charset="0"/>
              <a:ea typeface="+mn-ea"/>
              <a:cs typeface="+mn-cs"/>
            </a:endParaRPr>
          </a:p>
          <a:p>
            <a:r>
              <a:rPr lang="en-US" kern="1200">
                <a:solidFill>
                  <a:schemeClr val="tx1"/>
                </a:solidFill>
                <a:effectLst/>
                <a:latin typeface="Calibri" panose="020F0502020204030204" pitchFamily="34" charset="0"/>
                <a:ea typeface="+mn-ea"/>
                <a:cs typeface="+mn-cs"/>
              </a:rPr>
              <a:t>The two main components of Amazon Cognito are </a:t>
            </a:r>
            <a:r>
              <a:rPr lang="en-US" i="1" kern="1200">
                <a:solidFill>
                  <a:schemeClr val="tx1"/>
                </a:solidFill>
                <a:effectLst/>
                <a:latin typeface="Calibri" panose="020F0502020204030204" pitchFamily="34" charset="0"/>
                <a:ea typeface="+mn-ea"/>
                <a:cs typeface="+mn-cs"/>
              </a:rPr>
              <a:t>user pools </a:t>
            </a:r>
            <a:r>
              <a:rPr lang="en-US" kern="1200">
                <a:solidFill>
                  <a:schemeClr val="tx1"/>
                </a:solidFill>
                <a:effectLst/>
                <a:latin typeface="Calibri" panose="020F0502020204030204" pitchFamily="34" charset="0"/>
                <a:ea typeface="+mn-ea"/>
                <a:cs typeface="+mn-cs"/>
              </a:rPr>
              <a:t>and </a:t>
            </a:r>
            <a:r>
              <a:rPr lang="en-US" i="1" kern="1200">
                <a:solidFill>
                  <a:schemeClr val="tx1"/>
                </a:solidFill>
                <a:effectLst/>
                <a:latin typeface="Calibri" panose="020F0502020204030204" pitchFamily="34" charset="0"/>
                <a:ea typeface="+mn-ea"/>
                <a:cs typeface="+mn-cs"/>
              </a:rPr>
              <a:t>identity pools. </a:t>
            </a:r>
            <a:endParaRPr lang="en-US" kern="1200">
              <a:solidFill>
                <a:schemeClr val="tx1"/>
              </a:solidFill>
              <a:effectLst/>
              <a:latin typeface="Calibri" panose="020F0502020204030204" pitchFamily="34" charset="0"/>
              <a:ea typeface="+mn-ea"/>
              <a:cs typeface="+mn-cs"/>
            </a:endParaRPr>
          </a:p>
          <a:p>
            <a:endParaRPr lang="en-US" kern="1200">
              <a:solidFill>
                <a:schemeClr val="tx1"/>
              </a:solidFill>
              <a:effectLst/>
              <a:latin typeface="Calibri" panose="020F0502020204030204" pitchFamily="34" charset="0"/>
              <a:ea typeface="+mn-ea"/>
              <a:cs typeface="+mn-cs"/>
            </a:endParaRPr>
          </a:p>
          <a:p>
            <a:r>
              <a:rPr lang="en-US" b="0" i="0" kern="1200">
                <a:solidFill>
                  <a:schemeClr val="tx1"/>
                </a:solidFill>
                <a:effectLst/>
                <a:latin typeface="Calibri" panose="020F0502020204030204" pitchFamily="34" charset="0"/>
                <a:ea typeface="+mn-ea"/>
                <a:cs typeface="+mn-cs"/>
              </a:rPr>
              <a:t>A </a:t>
            </a:r>
            <a:r>
              <a:rPr lang="en-US" b="0" i="1" kern="1200">
                <a:solidFill>
                  <a:schemeClr val="tx1"/>
                </a:solidFill>
                <a:effectLst/>
                <a:latin typeface="Calibri" panose="020F0502020204030204" pitchFamily="34" charset="0"/>
                <a:ea typeface="+mn-ea"/>
                <a:cs typeface="+mn-cs"/>
              </a:rPr>
              <a:t>user pool </a:t>
            </a:r>
            <a:r>
              <a:rPr lang="en-US" b="0" i="0" kern="1200">
                <a:solidFill>
                  <a:schemeClr val="tx1"/>
                </a:solidFill>
                <a:effectLst/>
                <a:latin typeface="Calibri" panose="020F0502020204030204" pitchFamily="34" charset="0"/>
                <a:ea typeface="+mn-ea"/>
                <a:cs typeface="+mn-cs"/>
              </a:rPr>
              <a:t>is a user directory in Amazon Cognito. With a user pool, users can sign in to a web or mobile application through Amazon Cognito. They can also federate through a third-party IdP. All members of the user pool have a directory profile that can be accessed through an SDK.</a:t>
            </a:r>
          </a:p>
          <a:p>
            <a:endParaRPr lang="en-US">
              <a:latin typeface="Calibri" panose="020F0502020204030204" pitchFamily="34" charset="0"/>
            </a:endParaRPr>
          </a:p>
          <a:p>
            <a:r>
              <a:rPr lang="en-US" i="1">
                <a:latin typeface="Calibri" panose="020F0502020204030204" pitchFamily="34" charset="0"/>
              </a:rPr>
              <a:t>I</a:t>
            </a:r>
            <a:r>
              <a:rPr lang="en-US" b="0" i="1" kern="1200">
                <a:solidFill>
                  <a:schemeClr val="tx1"/>
                </a:solidFill>
                <a:effectLst/>
                <a:latin typeface="Calibri" panose="020F0502020204030204" pitchFamily="34" charset="0"/>
                <a:ea typeface="+mn-ea"/>
                <a:cs typeface="+mn-cs"/>
              </a:rPr>
              <a:t>dentity pools</a:t>
            </a:r>
            <a:r>
              <a:rPr lang="en-US" b="0" i="0" kern="1200">
                <a:solidFill>
                  <a:schemeClr val="tx1"/>
                </a:solidFill>
                <a:effectLst/>
                <a:latin typeface="Calibri" panose="020F0502020204030204" pitchFamily="34" charset="0"/>
                <a:ea typeface="+mn-ea"/>
                <a:cs typeface="+mn-cs"/>
              </a:rPr>
              <a:t> enable the creation of unique identities and permissions assignment for users. With an identity pool, users can obtain temporary AWS credentials to access AWS services or resources. Identity pools can communicate with</a:t>
            </a:r>
            <a:r>
              <a:rPr lang="en-US">
                <a:latin typeface="Calibri" panose="020F0502020204030204" pitchFamily="34" charset="0"/>
              </a:rPr>
              <a:t> </a:t>
            </a:r>
            <a:r>
              <a:rPr lang="en-US" b="0" i="0" kern="1200">
                <a:solidFill>
                  <a:schemeClr val="tx1"/>
                </a:solidFill>
                <a:effectLst/>
                <a:latin typeface="Calibri" panose="020F0502020204030204" pitchFamily="34" charset="0"/>
                <a:ea typeface="+mn-ea"/>
                <a:cs typeface="+mn-cs"/>
              </a:rPr>
              <a:t>Amazon Cognito user pools’ social sign-in with Facebook, Google, and Login with Amazon; and OpenID Connect (OIDC) providers.</a:t>
            </a:r>
          </a:p>
        </p:txBody>
      </p:sp>
    </p:spTree>
    <p:extLst>
      <p:ext uri="{BB962C8B-B14F-4D97-AF65-F5344CB8AC3E}">
        <p14:creationId xmlns:p14="http://schemas.microsoft.com/office/powerpoint/2010/main" val="583047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mn-ea"/>
                <a:cs typeface="+mn-cs"/>
              </a:rPr>
              <a:t>In this scenario, the goal is to authenticate a user using Amazon Cognito, and then grant that user access to another AWS service.</a:t>
            </a:r>
          </a:p>
          <a:p>
            <a:pPr marL="171450" indent="-171450">
              <a:buFont typeface="Arial" panose="020B0604020202020204" pitchFamily="34" charset="0"/>
              <a:buChar char="•"/>
            </a:pPr>
            <a:r>
              <a:rPr lang="en-US" b="0" i="0" kern="1200" dirty="0">
                <a:solidFill>
                  <a:schemeClr val="tx1"/>
                </a:solidFill>
                <a:effectLst/>
                <a:latin typeface="Calibri" panose="020F0502020204030204" pitchFamily="34" charset="0"/>
                <a:ea typeface="+mn-ea"/>
                <a:cs typeface="+mn-cs"/>
              </a:rPr>
              <a:t>In the first step, the app user signs in through an Amazon Cognito user pool and, after successfully authenticating, receives user pool tokens.</a:t>
            </a:r>
          </a:p>
          <a:p>
            <a:pPr marL="171450" indent="-171450">
              <a:buFont typeface="Arial" panose="020B0604020202020204" pitchFamily="34" charset="0"/>
              <a:buChar char="•"/>
            </a:pPr>
            <a:r>
              <a:rPr lang="en-US" b="0" i="0" kern="1200" dirty="0">
                <a:solidFill>
                  <a:schemeClr val="tx1"/>
                </a:solidFill>
                <a:effectLst/>
                <a:latin typeface="Calibri" panose="020F0502020204030204" pitchFamily="34" charset="0"/>
                <a:ea typeface="+mn-ea"/>
                <a:cs typeface="+mn-cs"/>
              </a:rPr>
              <a:t>Next, the app exchanges the user pool tokens for AWS credentials through an Amazon Cognito identity pool.</a:t>
            </a:r>
          </a:p>
          <a:p>
            <a:pPr marL="171450" indent="-171450">
              <a:buFont typeface="Arial" panose="020B0604020202020204" pitchFamily="34" charset="0"/>
              <a:buChar char="•"/>
            </a:pPr>
            <a:r>
              <a:rPr lang="en-US" b="0" i="0" kern="1200" dirty="0">
                <a:solidFill>
                  <a:schemeClr val="tx1"/>
                </a:solidFill>
                <a:effectLst/>
                <a:latin typeface="Calibri" panose="020F0502020204030204" pitchFamily="34" charset="0"/>
                <a:ea typeface="+mn-ea"/>
                <a:cs typeface="+mn-cs"/>
              </a:rPr>
              <a:t>Finally, the app user uses those AWS credentials to access other AWS services.</a:t>
            </a:r>
          </a:p>
          <a:p>
            <a:endParaRPr lang="en-US" kern="1200" dirty="0">
              <a:solidFill>
                <a:schemeClr val="tx1"/>
              </a:solidFill>
              <a:effectLst/>
              <a:latin typeface="Calibri" panose="020F0502020204030204" pitchFamily="34" charset="0"/>
              <a:ea typeface="+mn-ea"/>
              <a:cs typeface="+mn-cs"/>
            </a:endParaRPr>
          </a:p>
          <a:p>
            <a:endParaRPr lang="en-US" dirty="0"/>
          </a:p>
        </p:txBody>
      </p:sp>
    </p:spTree>
    <p:extLst>
      <p:ext uri="{BB962C8B-B14F-4D97-AF65-F5344CB8AC3E}">
        <p14:creationId xmlns:p14="http://schemas.microsoft.com/office/powerpoint/2010/main" val="4185520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IAM Roles provide temporary security credentials assumable by a person, application, or service.</a:t>
            </a:r>
          </a:p>
          <a:p>
            <a:pPr marL="171450" indent="-171450">
              <a:buFont typeface="Arial" panose="020B0604020202020204" pitchFamily="34" charset="0"/>
              <a:buChar char="•"/>
            </a:pPr>
            <a:r>
              <a:rPr lang="en-US" dirty="0"/>
              <a:t>The AWS Security Token Service (STS) allows you to request temporary AWS credentials.</a:t>
            </a:r>
          </a:p>
          <a:p>
            <a:pPr marL="171450" indent="-171450">
              <a:buFont typeface="Arial" panose="020B0604020202020204" pitchFamily="34" charset="0"/>
              <a:buChar char="•"/>
            </a:pPr>
            <a:r>
              <a:rPr lang="en-US" dirty="0"/>
              <a:t>With identify federation, user authentication occurs external to the AWS account.</a:t>
            </a:r>
          </a:p>
          <a:p>
            <a:pPr marL="628650" lvl="1" indent="-171450">
              <a:buFont typeface="Arial" panose="020B0604020202020204" pitchFamily="34" charset="0"/>
              <a:buChar char="•"/>
            </a:pPr>
            <a:r>
              <a:rPr lang="en-US" dirty="0"/>
              <a:t>Accomplished using STS, SAML, or Amazon Cognito. </a:t>
            </a:r>
          </a:p>
        </p:txBody>
      </p:sp>
    </p:spTree>
    <p:extLst>
      <p:ext uri="{BB962C8B-B14F-4D97-AF65-F5344CB8AC3E}">
        <p14:creationId xmlns:p14="http://schemas.microsoft.com/office/powerpoint/2010/main" val="448186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Introducing Section 5: Multiple accounts.</a:t>
            </a:r>
          </a:p>
        </p:txBody>
      </p:sp>
    </p:spTree>
    <p:extLst>
      <p:ext uri="{BB962C8B-B14F-4D97-AF65-F5344CB8AC3E}">
        <p14:creationId xmlns:p14="http://schemas.microsoft.com/office/powerpoint/2010/main" val="3601286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When you use AWS to support the different teams and departments in an organization, you can choose between two general architectural patterns to isolate and separate the resources that each team uses.</a:t>
            </a:r>
          </a:p>
          <a:p>
            <a:pPr lvl="0"/>
            <a:endParaRPr lang="en-US" dirty="0"/>
          </a:p>
          <a:p>
            <a:pPr lvl="0"/>
            <a:r>
              <a:rPr lang="en-US" dirty="0"/>
              <a:t>The first pattern is to define multiple virtual private clouds (</a:t>
            </a:r>
            <a:r>
              <a:rPr lang="en-US" dirty="0" err="1"/>
              <a:t>VPCs</a:t>
            </a:r>
            <a:r>
              <a:rPr lang="en-US" dirty="0"/>
              <a:t>) in a single AWS account. If you prefer centralized information security management with minimum overhead, you could choose to use a single AWS account.</a:t>
            </a:r>
          </a:p>
          <a:p>
            <a:pPr lvl="0"/>
            <a:endParaRPr lang="en-US" dirty="0"/>
          </a:p>
          <a:p>
            <a:pPr lvl="0"/>
            <a:r>
              <a:rPr lang="en-US" dirty="0"/>
              <a:t>The second pattern is to create multiple AWS accounts and define a </a:t>
            </a:r>
            <a:r>
              <a:rPr lang="en-US" dirty="0" err="1"/>
              <a:t>VPC</a:t>
            </a:r>
            <a:r>
              <a:rPr lang="en-US" dirty="0"/>
              <a:t> in each account. In practice, large and small organizations tend to create multiple accounts for their organizations. For example, they might create individual accounts for various business units. They could also create separate accounts for their development, test, and production resources.</a:t>
            </a:r>
          </a:p>
          <a:p>
            <a:endParaRPr lang="en-US" dirty="0"/>
          </a:p>
          <a:p>
            <a:r>
              <a:rPr lang="en-US" dirty="0"/>
              <a:t>When customers use separate AWS accounts (usually with consolidated billing) for development and production resources, it enables them to cleanly separate different types of resources. It can also provide some security benefits. </a:t>
            </a:r>
          </a:p>
          <a:p>
            <a:endParaRPr lang="en-US" dirty="0"/>
          </a:p>
          <a:p>
            <a:r>
              <a:rPr lang="en-US" dirty="0"/>
              <a:t>Alternatively, if your business maintains separate environments for production, development, and testing, you could configure three AWS accounts and have one account for each environment. Also, if you have multiple autonomous departments, you could also create separate AWS accounts for each autonomous part of the organization.</a:t>
            </a:r>
          </a:p>
          <a:p>
            <a:endParaRPr lang="en-US" dirty="0"/>
          </a:p>
          <a:p>
            <a:r>
              <a:rPr lang="en-US" dirty="0"/>
              <a:t>When you use multiple accounts, a more efficient strategy is to create a single AWS account for common project resources. Common resources might include Domain Name System (DNS) services, Microsoft Active Directory, and content management systems (CMSs). You could also separate accounts for the autonomous projects or departments. This strategy enables you to assign permissions and policies under each department or project account, and grant access to resources across accounts. </a:t>
            </a:r>
          </a:p>
        </p:txBody>
      </p:sp>
      <p:sp>
        <p:nvSpPr>
          <p:cNvPr id="5" name="Slide Image Placeholder 4">
            <a:extLst>
              <a:ext uri="{FF2B5EF4-FFF2-40B4-BE49-F238E27FC236}">
                <a16:creationId xmlns:a16="http://schemas.microsoft.com/office/drawing/2014/main" id="{52EEB08F-7738-4138-C650-4204D4BE079C}"/>
              </a:ext>
            </a:extLst>
          </p:cNvPr>
          <p:cNvSpPr>
            <a:spLocks noGrp="1" noRot="1" noChangeAspect="1"/>
          </p:cNvSpPr>
          <p:nvPr>
            <p:ph type="sldImg"/>
          </p:nvPr>
        </p:nvSpPr>
        <p:spPr/>
      </p:sp>
    </p:spTree>
    <p:extLst>
      <p:ext uri="{BB962C8B-B14F-4D97-AF65-F5344CB8AC3E}">
        <p14:creationId xmlns:p14="http://schemas.microsoft.com/office/powerpoint/2010/main" val="4189207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a:latin typeface="Calibri" panose="020F0502020204030204" pitchFamily="34" charset="0"/>
              </a:rPr>
              <a:t>Although most organizations choose to use multiple AWS accounts, that choice comes with some challenges.</a:t>
            </a:r>
          </a:p>
          <a:p>
            <a:pPr>
              <a:spcAft>
                <a:spcPts val="600"/>
              </a:spcAft>
            </a:pPr>
            <a:r>
              <a:rPr lang="en-US">
                <a:latin typeface="Calibri" panose="020F0502020204030204" pitchFamily="34" charset="0"/>
              </a:rPr>
              <a:t>First, you must determine how to effectively manage security across all your accounts. If you replicate the IAM policies that you defined across all accounts to ensure consistency, it could involve custom automation, manual effort, or both.</a:t>
            </a:r>
          </a:p>
          <a:p>
            <a:pPr>
              <a:spcAft>
                <a:spcPts val="600"/>
              </a:spcAft>
            </a:pPr>
            <a:r>
              <a:rPr lang="en-US">
                <a:latin typeface="Calibri" panose="020F0502020204030204" pitchFamily="34" charset="0"/>
              </a:rPr>
              <a:t>Also, you might be constantly asked to create more accounts. It takes time to manually create these accounts. It also might be difficult to track all the accounts and the purpose of each account.</a:t>
            </a:r>
          </a:p>
          <a:p>
            <a:pPr>
              <a:spcAft>
                <a:spcPts val="600"/>
              </a:spcAft>
            </a:pPr>
            <a:r>
              <a:rPr lang="en-US">
                <a:latin typeface="Calibri" panose="020F0502020204030204" pitchFamily="34" charset="0"/>
              </a:rPr>
              <a:t>It can also be a challenge to determine which cost center in the organization should be billed for which resources in which accounts. And finally, you might also want to achieve the centralized governance that is needed to ensure consistency.</a:t>
            </a:r>
            <a:endParaRPr lang="en-US" kern="1200">
              <a:solidFill>
                <a:schemeClr val="tx1"/>
              </a:solidFill>
              <a:effectLst/>
              <a:latin typeface="Calibri" panose="020F0502020204030204" pitchFamily="34" charset="0"/>
              <a:ea typeface="+mn-ea"/>
              <a:cs typeface="+mn-cs"/>
            </a:endParaRPr>
          </a:p>
          <a:p>
            <a:endParaRPr lang="en-US"/>
          </a:p>
        </p:txBody>
      </p:sp>
    </p:spTree>
    <p:extLst>
      <p:ext uri="{BB962C8B-B14F-4D97-AF65-F5344CB8AC3E}">
        <p14:creationId xmlns:p14="http://schemas.microsoft.com/office/powerpoint/2010/main" val="3176249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AWS offers a service that is designed to address these management challenges.</a:t>
            </a:r>
          </a:p>
          <a:p>
            <a:pPr lvl="0"/>
            <a:endParaRPr lang="en-US"/>
          </a:p>
          <a:p>
            <a:pPr lvl="0"/>
            <a:r>
              <a:rPr lang="en-US"/>
              <a:t>AWS Organizations is a managed service for account management. An organization is an entity that you create to consolidate, centrally view, and manage all your AWS accounts. You determine the functionality of an organization through the feature set that you enable.</a:t>
            </a:r>
            <a:br>
              <a:rPr lang="en-US"/>
            </a:br>
            <a:endParaRPr lang="en-US"/>
          </a:p>
          <a:p>
            <a:r>
              <a:rPr lang="en-US"/>
              <a:t>Organizations helps you manage policies for multiple AWS accounts. You can use the service to create groups of accounts. You can then attach policies to a group so that the correct policies are applied across the accounts. </a:t>
            </a:r>
          </a:p>
          <a:p>
            <a:endParaRPr lang="en-US"/>
          </a:p>
          <a:p>
            <a:r>
              <a:rPr lang="en-US"/>
              <a:t>You can create groups of AWS accounts, and then apply different policies to each group.</a:t>
            </a:r>
          </a:p>
          <a:p>
            <a:pPr lvl="0"/>
            <a:endParaRPr lang="en-US"/>
          </a:p>
          <a:p>
            <a:pPr lvl="0"/>
            <a:r>
              <a:rPr lang="en-US"/>
              <a:t>The Organizations APIs can create new accounts programmatically and add them to a group. The policies that are attached to the group are automatically applied to the new account. </a:t>
            </a:r>
            <a:br>
              <a:rPr lang="en-US"/>
            </a:br>
            <a:endParaRPr lang="en-US"/>
          </a:p>
          <a:p>
            <a:pPr lvl="0"/>
            <a:r>
              <a:rPr lang="en-US"/>
              <a:t>You can also set up a single payment method for all the AWS accounts in your organization through consolidated billing. With consolidated billing, you can see a combined view of charges that are incurred by all your accounts.</a:t>
            </a:r>
          </a:p>
          <a:p>
            <a:pPr lvl="0"/>
            <a:endParaRPr lang="en-US"/>
          </a:p>
          <a:p>
            <a:pPr lvl="0"/>
            <a:r>
              <a:rPr lang="en-US"/>
              <a:t>Finally, you can manage the use of AWS services at the API level. For example, you can apply a policy to a group of accounts that will only allow IAM users in those accounts to read data from S3 buckets. </a:t>
            </a:r>
          </a:p>
          <a:p>
            <a:pPr lvl="0"/>
            <a:endParaRPr lang="en-US"/>
          </a:p>
          <a:p>
            <a:pPr lvl="0"/>
            <a:endParaRPr lang="en-US"/>
          </a:p>
          <a:p>
            <a:pPr lvl="0"/>
            <a:endParaRPr lang="en-US"/>
          </a:p>
          <a:p>
            <a:endParaRPr lang="en-US"/>
          </a:p>
        </p:txBody>
      </p:sp>
      <p:sp>
        <p:nvSpPr>
          <p:cNvPr id="5" name="Slide Image Placeholder 4">
            <a:extLst>
              <a:ext uri="{FF2B5EF4-FFF2-40B4-BE49-F238E27FC236}">
                <a16:creationId xmlns:a16="http://schemas.microsoft.com/office/drawing/2014/main" id="{01A38838-BCC4-6895-610F-46413CA49C44}"/>
              </a:ext>
            </a:extLst>
          </p:cNvPr>
          <p:cNvSpPr>
            <a:spLocks noGrp="1" noRot="1" noChangeAspect="1"/>
          </p:cNvSpPr>
          <p:nvPr>
            <p:ph type="sldImg"/>
          </p:nvPr>
        </p:nvSpPr>
        <p:spPr/>
      </p:sp>
    </p:spTree>
    <p:extLst>
      <p:ext uri="{BB962C8B-B14F-4D97-AF65-F5344CB8AC3E}">
        <p14:creationId xmlns:p14="http://schemas.microsoft.com/office/powerpoint/2010/main" val="340657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rPr>
              <a:t>Here is an example AWS organization. It is defined inside a regular AWS account that is referred to on the slide as </a:t>
            </a:r>
            <a:r>
              <a:rPr lang="en-US" dirty="0">
                <a:latin typeface="Calibri" panose="020F0502020204030204" pitchFamily="34" charset="0"/>
              </a:rPr>
              <a:t>the</a:t>
            </a:r>
            <a:r>
              <a:rPr lang="en-US" b="0" i="0" kern="1200" dirty="0">
                <a:solidFill>
                  <a:schemeClr val="tx1"/>
                </a:solidFill>
                <a:effectLst/>
                <a:latin typeface="Calibri" panose="020F0502020204030204" pitchFamily="34" charset="0"/>
              </a:rPr>
              <a:t> </a:t>
            </a:r>
            <a:r>
              <a:rPr lang="en-US" b="0" i="1" kern="1200" dirty="0">
                <a:solidFill>
                  <a:schemeClr val="tx1"/>
                </a:solidFill>
                <a:effectLst/>
                <a:latin typeface="Calibri" panose="020F0502020204030204" pitchFamily="34" charset="0"/>
              </a:rPr>
              <a:t>primary account</a:t>
            </a:r>
            <a:r>
              <a:rPr lang="en-US" b="0" i="0" kern="1200" dirty="0">
                <a:solidFill>
                  <a:schemeClr val="tx1"/>
                </a:solidFill>
                <a:effectLst/>
                <a:latin typeface="Calibri" panose="020F0502020204030204" pitchFamily="34" charset="0"/>
              </a:rPr>
              <a:t> because the AWS organization is defined in it.</a:t>
            </a:r>
          </a:p>
          <a:p>
            <a:endParaRPr lang="en-US" b="0" i="0" kern="1200" dirty="0">
              <a:solidFill>
                <a:schemeClr val="tx1"/>
              </a:solidFill>
              <a:effectLst/>
              <a:latin typeface="Calibri" panose="020F0502020204030204" pitchFamily="34" charset="0"/>
            </a:endParaRPr>
          </a:p>
          <a:p>
            <a:r>
              <a:rPr lang="en-US" b="0" i="0" kern="1200" dirty="0">
                <a:solidFill>
                  <a:schemeClr val="tx1"/>
                </a:solidFill>
                <a:effectLst/>
                <a:latin typeface="Calibri" panose="020F0502020204030204" pitchFamily="34" charset="0"/>
              </a:rPr>
              <a:t>When you create an </a:t>
            </a:r>
            <a:r>
              <a:rPr lang="en-US" b="0" i="1" kern="1200" dirty="0">
                <a:solidFill>
                  <a:schemeClr val="tx1"/>
                </a:solidFill>
                <a:effectLst/>
                <a:latin typeface="Calibri" panose="020F0502020204030204" pitchFamily="34" charset="0"/>
              </a:rPr>
              <a:t>organization</a:t>
            </a:r>
            <a:r>
              <a:rPr lang="en-US" b="0" i="0" kern="1200" dirty="0">
                <a:solidFill>
                  <a:schemeClr val="tx1"/>
                </a:solidFill>
                <a:effectLst/>
                <a:latin typeface="Calibri" panose="020F0502020204030204" pitchFamily="34" charset="0"/>
              </a:rPr>
              <a:t> in the primary account, the organization</a:t>
            </a:r>
            <a:r>
              <a:rPr lang="en-US" dirty="0">
                <a:latin typeface="Calibri" panose="020F0502020204030204" pitchFamily="34" charset="0"/>
              </a:rPr>
              <a:t> </a:t>
            </a:r>
            <a:r>
              <a:rPr lang="en-US" b="0" i="0" kern="1200" dirty="0">
                <a:solidFill>
                  <a:schemeClr val="tx1"/>
                </a:solidFill>
                <a:effectLst/>
                <a:latin typeface="Calibri" panose="020F0502020204030204" pitchFamily="34" charset="0"/>
              </a:rPr>
              <a:t>automatically creates a parent container that is called </a:t>
            </a:r>
            <a:r>
              <a:rPr lang="en-US" b="0" i="1" kern="1200" dirty="0">
                <a:solidFill>
                  <a:schemeClr val="tx1"/>
                </a:solidFill>
                <a:effectLst/>
                <a:latin typeface="Calibri" panose="020F0502020204030204" pitchFamily="34" charset="0"/>
              </a:rPr>
              <a:t>root</a:t>
            </a:r>
            <a:r>
              <a:rPr lang="en-US" b="0" i="0" kern="1200" dirty="0">
                <a:solidFill>
                  <a:schemeClr val="tx1"/>
                </a:solidFill>
                <a:effectLst/>
                <a:latin typeface="Calibri" panose="020F0502020204030204" pitchFamily="34" charset="0"/>
              </a:rPr>
              <a:t>. Under each root in the organization, you can then define </a:t>
            </a:r>
            <a:r>
              <a:rPr lang="en-US" b="0" i="1" kern="1200" dirty="0">
                <a:solidFill>
                  <a:schemeClr val="tx1"/>
                </a:solidFill>
                <a:effectLst/>
                <a:latin typeface="Calibri" panose="020F0502020204030204" pitchFamily="34" charset="0"/>
              </a:rPr>
              <a:t>organizational units, </a:t>
            </a:r>
            <a:r>
              <a:rPr lang="en-US" b="0" i="0" kern="1200" dirty="0">
                <a:solidFill>
                  <a:schemeClr val="tx1"/>
                </a:solidFill>
                <a:effectLst/>
                <a:latin typeface="Calibri" panose="020F0502020204030204" pitchFamily="34" charset="0"/>
              </a:rPr>
              <a:t>which are also known as </a:t>
            </a:r>
            <a:r>
              <a:rPr lang="en-US" b="0" i="1" kern="1200" dirty="0" err="1">
                <a:solidFill>
                  <a:schemeClr val="tx1"/>
                </a:solidFill>
                <a:effectLst/>
                <a:latin typeface="Calibri" panose="020F0502020204030204" pitchFamily="34" charset="0"/>
              </a:rPr>
              <a:t>OUs</a:t>
            </a:r>
            <a:r>
              <a:rPr lang="en-US" b="0" i="0" kern="1200" dirty="0">
                <a:solidFill>
                  <a:schemeClr val="tx1"/>
                </a:solidFill>
                <a:effectLst/>
                <a:latin typeface="Calibri" panose="020F0502020204030204" pitchFamily="34" charset="0"/>
              </a:rPr>
              <a:t>. Each </a:t>
            </a:r>
            <a:r>
              <a:rPr lang="en-US" b="0" i="0" kern="1200" dirty="0" err="1">
                <a:solidFill>
                  <a:schemeClr val="tx1"/>
                </a:solidFill>
                <a:effectLst/>
                <a:latin typeface="Calibri" panose="020F0502020204030204" pitchFamily="34" charset="0"/>
              </a:rPr>
              <a:t>OU</a:t>
            </a:r>
            <a:r>
              <a:rPr lang="en-US" b="0" i="0" kern="1200" dirty="0">
                <a:solidFill>
                  <a:schemeClr val="tx1"/>
                </a:solidFill>
                <a:effectLst/>
                <a:latin typeface="Calibri" panose="020F0502020204030204" pitchFamily="34" charset="0"/>
              </a:rPr>
              <a:t> is a container for </a:t>
            </a:r>
            <a:r>
              <a:rPr lang="en-US" b="0" i="1" kern="1200" dirty="0">
                <a:solidFill>
                  <a:schemeClr val="tx1"/>
                </a:solidFill>
                <a:effectLst/>
                <a:latin typeface="Calibri" panose="020F0502020204030204" pitchFamily="34" charset="0"/>
              </a:rPr>
              <a:t>member accounts</a:t>
            </a:r>
            <a:r>
              <a:rPr lang="en-US" b="0" i="0" kern="1200" dirty="0">
                <a:solidFill>
                  <a:schemeClr val="tx1"/>
                </a:solidFill>
                <a:effectLst/>
                <a:latin typeface="Calibri" panose="020F0502020204030204" pitchFamily="34" charset="0"/>
              </a:rPr>
              <a:t>. An </a:t>
            </a:r>
            <a:r>
              <a:rPr lang="en-US" b="0" i="0" kern="1200" dirty="0" err="1">
                <a:solidFill>
                  <a:schemeClr val="tx1"/>
                </a:solidFill>
                <a:effectLst/>
                <a:latin typeface="Calibri" panose="020F0502020204030204" pitchFamily="34" charset="0"/>
              </a:rPr>
              <a:t>OU</a:t>
            </a:r>
            <a:r>
              <a:rPr lang="en-US" b="0" i="0" kern="1200" dirty="0">
                <a:solidFill>
                  <a:schemeClr val="tx1"/>
                </a:solidFill>
                <a:effectLst/>
                <a:latin typeface="Calibri" panose="020F0502020204030204" pitchFamily="34" charset="0"/>
              </a:rPr>
              <a:t> can also contain other </a:t>
            </a:r>
            <a:r>
              <a:rPr lang="en-US" b="0" i="0" kern="1200" dirty="0" err="1">
                <a:solidFill>
                  <a:schemeClr val="tx1"/>
                </a:solidFill>
                <a:effectLst/>
                <a:latin typeface="Calibri" panose="020F0502020204030204" pitchFamily="34" charset="0"/>
              </a:rPr>
              <a:t>OUs</a:t>
            </a:r>
            <a:r>
              <a:rPr lang="en-US" b="0" i="0" kern="1200" dirty="0">
                <a:solidFill>
                  <a:schemeClr val="tx1"/>
                </a:solidFill>
                <a:effectLst/>
                <a:latin typeface="Calibri" panose="020F0502020204030204" pitchFamily="34" charset="0"/>
              </a:rPr>
              <a:t>, and those </a:t>
            </a:r>
            <a:r>
              <a:rPr lang="en-US" b="0" i="0" kern="1200" dirty="0" err="1">
                <a:solidFill>
                  <a:schemeClr val="tx1"/>
                </a:solidFill>
                <a:effectLst/>
                <a:latin typeface="Calibri" panose="020F0502020204030204" pitchFamily="34" charset="0"/>
              </a:rPr>
              <a:t>OUs</a:t>
            </a:r>
            <a:r>
              <a:rPr lang="en-US" b="0" i="0" kern="1200" dirty="0">
                <a:solidFill>
                  <a:schemeClr val="tx1"/>
                </a:solidFill>
                <a:effectLst/>
                <a:latin typeface="Calibri" panose="020F0502020204030204" pitchFamily="34" charset="0"/>
              </a:rPr>
              <a:t> can contain more accounts. This feature enables you to create a tree-like hierarchy. You can think of the root and </a:t>
            </a:r>
            <a:r>
              <a:rPr lang="en-US" b="0" i="0" kern="1200" dirty="0" err="1">
                <a:solidFill>
                  <a:schemeClr val="tx1"/>
                </a:solidFill>
                <a:effectLst/>
                <a:latin typeface="Calibri" panose="020F0502020204030204" pitchFamily="34" charset="0"/>
              </a:rPr>
              <a:t>OUs</a:t>
            </a:r>
            <a:r>
              <a:rPr lang="en-US" b="0" i="0" kern="1200" dirty="0">
                <a:solidFill>
                  <a:schemeClr val="tx1"/>
                </a:solidFill>
                <a:effectLst/>
                <a:latin typeface="Calibri" panose="020F0502020204030204" pitchFamily="34" charset="0"/>
              </a:rPr>
              <a:t> as branches that reach out and end in accounts, which are like the leaves of the tree.</a:t>
            </a:r>
          </a:p>
          <a:p>
            <a:endParaRPr lang="en-US" b="0" i="0" kern="1200" dirty="0">
              <a:solidFill>
                <a:schemeClr val="tx1"/>
              </a:solidFill>
              <a:effectLst/>
              <a:latin typeface="Calibri" panose="020F0502020204030204" pitchFamily="34" charset="0"/>
            </a:endParaRPr>
          </a:p>
          <a:p>
            <a:r>
              <a:rPr lang="en-US" b="0" i="0" kern="1200" dirty="0">
                <a:solidFill>
                  <a:schemeClr val="tx1"/>
                </a:solidFill>
                <a:effectLst/>
                <a:latin typeface="Calibri" panose="020F0502020204030204" pitchFamily="34" charset="0"/>
              </a:rPr>
              <a:t>To </a:t>
            </a:r>
            <a:r>
              <a:rPr lang="en-US" dirty="0">
                <a:latin typeface="Calibri" panose="020F0502020204030204" pitchFamily="34" charset="0"/>
              </a:rPr>
              <a:t>configure </a:t>
            </a:r>
            <a:r>
              <a:rPr lang="en-US" b="0" i="0" kern="1200" dirty="0">
                <a:solidFill>
                  <a:schemeClr val="tx1"/>
                </a:solidFill>
                <a:effectLst/>
                <a:latin typeface="Calibri" panose="020F0502020204030204" pitchFamily="34" charset="0"/>
              </a:rPr>
              <a:t>access controls across accounts, you then define </a:t>
            </a:r>
            <a:r>
              <a:rPr lang="en-US" b="0" i="1" kern="1200" dirty="0">
                <a:solidFill>
                  <a:schemeClr val="tx1"/>
                </a:solidFill>
                <a:effectLst/>
                <a:latin typeface="Calibri" panose="020F0502020204030204" pitchFamily="34" charset="0"/>
              </a:rPr>
              <a:t>service control policies (SCPs)</a:t>
            </a:r>
            <a:r>
              <a:rPr lang="en-US" b="0" i="0" kern="1200" dirty="0">
                <a:solidFill>
                  <a:schemeClr val="tx1"/>
                </a:solidFill>
                <a:effectLst/>
                <a:latin typeface="Calibri" panose="020F0502020204030204" pitchFamily="34" charset="0"/>
              </a:rPr>
              <a:t>. Attach each policy to the appropriate place in the hierarchy of </a:t>
            </a:r>
            <a:r>
              <a:rPr lang="en-US" b="0" i="0" kern="1200" dirty="0" err="1">
                <a:solidFill>
                  <a:schemeClr val="tx1"/>
                </a:solidFill>
                <a:effectLst/>
                <a:latin typeface="Calibri" panose="020F0502020204030204" pitchFamily="34" charset="0"/>
              </a:rPr>
              <a:t>OUs</a:t>
            </a:r>
            <a:r>
              <a:rPr lang="en-US" b="0" i="0" kern="1200" dirty="0">
                <a:solidFill>
                  <a:schemeClr val="tx1"/>
                </a:solidFill>
                <a:effectLst/>
                <a:latin typeface="Calibri" panose="020F0502020204030204" pitchFamily="34" charset="0"/>
              </a:rPr>
              <a:t> and accounts. The policy flows out away from the root and it affects all </a:t>
            </a:r>
            <a:r>
              <a:rPr lang="en-US" b="0" i="0" kern="1200" dirty="0" err="1">
                <a:solidFill>
                  <a:schemeClr val="tx1"/>
                </a:solidFill>
                <a:effectLst/>
                <a:latin typeface="Calibri" panose="020F0502020204030204" pitchFamily="34" charset="0"/>
              </a:rPr>
              <a:t>OUs</a:t>
            </a:r>
            <a:r>
              <a:rPr lang="en-US" b="0" i="0" kern="1200" dirty="0">
                <a:solidFill>
                  <a:schemeClr val="tx1"/>
                </a:solidFill>
                <a:effectLst/>
                <a:latin typeface="Calibri" panose="020F0502020204030204" pitchFamily="34" charset="0"/>
              </a:rPr>
              <a:t> and accounts beneath it. Therefore, if you apply an </a:t>
            </a:r>
            <a:r>
              <a:rPr lang="en-US" dirty="0">
                <a:latin typeface="Calibri" panose="020F0502020204030204" pitchFamily="34" charset="0"/>
              </a:rPr>
              <a:t>SCP </a:t>
            </a:r>
            <a:r>
              <a:rPr lang="en-US" b="0" i="0" kern="1200" dirty="0">
                <a:solidFill>
                  <a:schemeClr val="tx1"/>
                </a:solidFill>
                <a:effectLst/>
                <a:latin typeface="Calibri" panose="020F0502020204030204" pitchFamily="34" charset="0"/>
              </a:rPr>
              <a:t>to the root (like </a:t>
            </a:r>
            <a:r>
              <a:rPr lang="en-US" b="0" i="1" kern="1200" dirty="0">
                <a:solidFill>
                  <a:schemeClr val="tx1"/>
                </a:solidFill>
                <a:effectLst/>
                <a:latin typeface="Calibri" panose="020F0502020204030204" pitchFamily="34" charset="0"/>
              </a:rPr>
              <a:t>SCP Policy A </a:t>
            </a:r>
            <a:r>
              <a:rPr lang="en-US" b="0" i="0" kern="1200" dirty="0">
                <a:solidFill>
                  <a:schemeClr val="tx1"/>
                </a:solidFill>
                <a:effectLst/>
                <a:latin typeface="Calibri" panose="020F0502020204030204" pitchFamily="34" charset="0"/>
              </a:rPr>
              <a:t>in the example), it will apply to all </a:t>
            </a:r>
            <a:r>
              <a:rPr lang="en-US" b="0" i="0" kern="1200" dirty="0" err="1">
                <a:solidFill>
                  <a:schemeClr val="tx1"/>
                </a:solidFill>
                <a:effectLst/>
                <a:latin typeface="Calibri" panose="020F0502020204030204" pitchFamily="34" charset="0"/>
              </a:rPr>
              <a:t>OUs</a:t>
            </a:r>
            <a:r>
              <a:rPr lang="en-US" b="0" i="0" kern="1200" dirty="0">
                <a:solidFill>
                  <a:schemeClr val="tx1"/>
                </a:solidFill>
                <a:effectLst/>
                <a:latin typeface="Calibri" panose="020F0502020204030204" pitchFamily="34" charset="0"/>
              </a:rPr>
              <a:t> and accounts in the organization. You can attach an SCP to </a:t>
            </a:r>
            <a:r>
              <a:rPr lang="en-US" dirty="0">
                <a:latin typeface="Calibri" panose="020F0502020204030204" pitchFamily="34" charset="0"/>
              </a:rPr>
              <a:t>the root, to any </a:t>
            </a:r>
            <a:r>
              <a:rPr lang="en-US" dirty="0" err="1">
                <a:latin typeface="Calibri" panose="020F0502020204030204" pitchFamily="34" charset="0"/>
              </a:rPr>
              <a:t>OU</a:t>
            </a:r>
            <a:r>
              <a:rPr lang="en-US" dirty="0">
                <a:latin typeface="Calibri" panose="020F0502020204030204" pitchFamily="34" charset="0"/>
              </a:rPr>
              <a:t>, or to an individual account.</a:t>
            </a:r>
          </a:p>
          <a:p>
            <a:endParaRPr lang="en-US" dirty="0">
              <a:latin typeface="Calibri" panose="020F0502020204030204" pitchFamily="34" charset="0"/>
            </a:endParaRPr>
          </a:p>
          <a:p>
            <a:r>
              <a:rPr lang="en-US" dirty="0">
                <a:latin typeface="Calibri" panose="020F0502020204030204" pitchFamily="34" charset="0"/>
              </a:rPr>
              <a:t>Remember that like IAM policies, SCPs will only grant access if it is both explicitly allowed and is not explicitly denied by any other SCP or IAM policy that applies to the user. For example, say that SCP Policy A, which is applied to the root of the organization, sets more restrictions on a particular service or set of resources than SCP Policy C. Then, users in Account 5 are subject to the more restrictive permissions set by Policy A. Similarly, if any IAM policies at the individual account level explicitly deny any actions for the user, these IAM policies override any permissions in the SCPs that are granted to the account.</a:t>
            </a:r>
          </a:p>
          <a:p>
            <a:endParaRPr lang="en-US" b="0" i="0" kern="1200" dirty="0">
              <a:solidFill>
                <a:schemeClr val="tx1"/>
              </a:solidFill>
              <a:effectLst/>
              <a:latin typeface="Calibri" panose="020F0502020204030204" pitchFamily="34" charset="0"/>
            </a:endParaRPr>
          </a:p>
          <a:p>
            <a:endParaRPr lang="en-US" b="0" i="0" kern="1200" dirty="0">
              <a:solidFill>
                <a:schemeClr val="tx1"/>
              </a:solidFill>
              <a:effectLst/>
              <a:latin typeface="Calibri" panose="020F0502020204030204" pitchFamily="34" charset="0"/>
            </a:endParaRPr>
          </a:p>
          <a:p>
            <a:endParaRPr lang="en-US" b="0" i="0" kern="1200" dirty="0">
              <a:solidFill>
                <a:schemeClr val="tx1"/>
              </a:solidFill>
              <a:effectLst/>
            </a:endParaRPr>
          </a:p>
        </p:txBody>
      </p:sp>
    </p:spTree>
    <p:extLst>
      <p:ext uri="{BB962C8B-B14F-4D97-AF65-F5344CB8AC3E}">
        <p14:creationId xmlns:p14="http://schemas.microsoft.com/office/powerpoint/2010/main" val="1008950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latin typeface="Calibri" panose="020F0502020204030204" pitchFamily="34" charset="0"/>
              </a:rPr>
              <a:t>Service control policies (SCPs) </a:t>
            </a:r>
            <a:r>
              <a:rPr lang="en-US">
                <a:latin typeface="Calibri" panose="020F0502020204030204" pitchFamily="34" charset="0"/>
              </a:rPr>
              <a:t>enable you to control which services are accessible to IAM users in member accounts. Say that you have specific policies that you want to apply across multiple accounts. It is easier to define these policies in an SCP than to replicate these permissions settings into IAM policy documents in each account.</a:t>
            </a:r>
          </a:p>
          <a:p>
            <a:endParaRPr lang="en-US">
              <a:latin typeface="Calibri" panose="020F0502020204030204" pitchFamily="34" charset="0"/>
            </a:endParaRPr>
          </a:p>
          <a:p>
            <a:r>
              <a:rPr lang="en-US">
                <a:latin typeface="Calibri" panose="020F0502020204030204" pitchFamily="34" charset="0"/>
              </a:rPr>
              <a:t>SCPs should be used with IAM policies that are defined in each individual account. You can think of the SCPs as providing general boundaries around the services and general permissions that users should be allowed or denied access to. Then, you can use IAM policies to set more granular access controls that are specific to individual accounts.</a:t>
            </a:r>
          </a:p>
          <a:p>
            <a:endParaRPr lang="en-US">
              <a:latin typeface="Calibri" panose="020F0502020204030204" pitchFamily="34" charset="0"/>
            </a:endParaRPr>
          </a:p>
          <a:p>
            <a:r>
              <a:rPr lang="en-US"/>
              <a:t>You can author SCPs that block (or deny) access to certain services. You can also define SCPs that allow access to certain services. Finally, you might decide to create an SCP that enforces the tagging of resources. By doing so, your tagging strategy for access control or cost allocation can remain effective when new resources are created in your accounts.</a:t>
            </a:r>
          </a:p>
          <a:p>
            <a:endParaRPr lang="en-US"/>
          </a:p>
        </p:txBody>
      </p:sp>
    </p:spTree>
    <p:extLst>
      <p:ext uri="{BB962C8B-B14F-4D97-AF65-F5344CB8AC3E}">
        <p14:creationId xmlns:p14="http://schemas.microsoft.com/office/powerpoint/2010/main" val="2619057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You can use multiple AWS accounts to isolate business units, development and test environments, regulated workloads, and auditing data</a:t>
            </a:r>
          </a:p>
          <a:p>
            <a:pPr marL="171450" indent="-171450">
              <a:buFont typeface="Arial" panose="020B0604020202020204" pitchFamily="34" charset="0"/>
              <a:buChar char="•"/>
            </a:pPr>
            <a:r>
              <a:rPr lang="en-US" dirty="0"/>
              <a:t>AWS Organizations allows you to configure automated account creation, consolidated billing</a:t>
            </a:r>
          </a:p>
          <a:p>
            <a:pPr marL="171450" indent="-171450">
              <a:buFont typeface="Arial" panose="020B0604020202020204" pitchFamily="34" charset="0"/>
              <a:buChar char="•"/>
            </a:pPr>
            <a:r>
              <a:rPr lang="en-US" dirty="0"/>
              <a:t>You can configure access controls across accounts by using service control policies (SCPs)</a:t>
            </a:r>
          </a:p>
        </p:txBody>
      </p:sp>
    </p:spTree>
    <p:extLst>
      <p:ext uri="{BB962C8B-B14F-4D97-AF65-F5344CB8AC3E}">
        <p14:creationId xmlns:p14="http://schemas.microsoft.com/office/powerpoint/2010/main" val="4259534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The café must define what level of access users and systems should have across their cloud resources. They must then put these access controls into place across their AWS account.</a:t>
            </a:r>
            <a:br>
              <a:rPr lang="en-US"/>
            </a:br>
            <a:br>
              <a:rPr lang="en-US"/>
            </a:br>
            <a:r>
              <a:rPr lang="en-US"/>
              <a:t>The café is large enough now that team members who build, maintain, or access applications on AWS are specializing into roles (such as developer or database administrator). Up until now, they haven’t made an effort to clearly define what level of access each user should have based on their roles and responsibilities. </a:t>
            </a:r>
            <a:br>
              <a:rPr lang="en-US"/>
            </a:br>
            <a:br>
              <a:rPr lang="en-US"/>
            </a:br>
            <a:r>
              <a:rPr lang="en-US"/>
              <a:t>Throughout this module, you will learn about IAM, which provides the features that you need to meet these new business requirements.</a:t>
            </a:r>
            <a:br>
              <a:rPr lang="en-US"/>
            </a:br>
            <a:endParaRPr lang="en-US" sz="1100"/>
          </a:p>
        </p:txBody>
      </p:sp>
    </p:spTree>
    <p:extLst>
      <p:ext uri="{BB962C8B-B14F-4D97-AF65-F5344CB8AC3E}">
        <p14:creationId xmlns:p14="http://schemas.microsoft.com/office/powerpoint/2010/main" val="1806211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You will now complete the Module 8 – Challenge Lab: Controlling AWS Account </a:t>
            </a:r>
            <a:r>
              <a:rPr lang="en-US"/>
              <a:t>A</a:t>
            </a:r>
            <a:r>
              <a:rPr lang="en-US" sz="1100"/>
              <a:t>ccess by Using IAM.</a:t>
            </a:r>
          </a:p>
        </p:txBody>
      </p:sp>
    </p:spTree>
    <p:extLst>
      <p:ext uri="{BB962C8B-B14F-4D97-AF65-F5344CB8AC3E}">
        <p14:creationId xmlns:p14="http://schemas.microsoft.com/office/powerpoint/2010/main" val="3175352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speaking with Mateo about the café's AWS infrastructure, Sofía realized that she must address some basic security concerns about the way that the café staff has been using the AWS account.</a:t>
            </a:r>
          </a:p>
          <a:p>
            <a:endParaRPr lang="en-US" sz="1100"/>
          </a:p>
          <a:p>
            <a:r>
              <a:rPr lang="en-US"/>
              <a:t>The café is now large enough that team members who build, maintain, or access applications on AWS are specializing into roles (such as developer or database administrator). Up to now, they haven’t made an effort to clearly define what level of access each user should have based on their roles and responsibilities. </a:t>
            </a:r>
            <a:endParaRPr lang="en-US" sz="1100"/>
          </a:p>
        </p:txBody>
      </p:sp>
    </p:spTree>
    <p:extLst>
      <p:ext uri="{BB962C8B-B14F-4D97-AF65-F5344CB8AC3E}">
        <p14:creationId xmlns:p14="http://schemas.microsoft.com/office/powerpoint/2010/main" val="4111405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challenge lab, you will complete the following tasks:</a:t>
            </a:r>
          </a:p>
          <a:p>
            <a:pPr marL="228600" indent="-228600">
              <a:buFont typeface="+mj-lt"/>
              <a:buAutoNum type="arabicPeriod"/>
            </a:pPr>
            <a:r>
              <a:rPr lang="en-US" dirty="0">
                <a:latin typeface="+mn-lt"/>
              </a:rPr>
              <a:t>Configuring an IAM group with policies and an IAM user</a:t>
            </a:r>
          </a:p>
          <a:p>
            <a:pPr marL="228600" indent="-228600">
              <a:buFont typeface="+mj-lt"/>
              <a:buAutoNum type="arabicPeriod"/>
            </a:pPr>
            <a:r>
              <a:rPr lang="en-US" dirty="0">
                <a:latin typeface="+mn-lt"/>
              </a:rPr>
              <a:t>Logging in as Nikhil and testing access</a:t>
            </a:r>
            <a:endParaRPr lang="en-US" dirty="0">
              <a:highlight>
                <a:srgbClr val="FFFF00"/>
              </a:highlight>
              <a:latin typeface="+mn-lt"/>
            </a:endParaRPr>
          </a:p>
          <a:p>
            <a:pPr marL="228600" indent="-228600">
              <a:buFont typeface="+mj-lt"/>
              <a:buAutoNum type="arabicPeriod"/>
            </a:pPr>
            <a:r>
              <a:rPr lang="en-US" dirty="0">
                <a:latin typeface="+mn-lt"/>
              </a:rPr>
              <a:t>Configuring IAM for database administrator user access</a:t>
            </a:r>
          </a:p>
          <a:p>
            <a:pPr marL="228600" indent="-228600">
              <a:buFont typeface="+mj-lt"/>
              <a:buAutoNum type="arabicPeriod"/>
            </a:pPr>
            <a:r>
              <a:rPr lang="en-US" dirty="0">
                <a:latin typeface="+mn-lt"/>
              </a:rPr>
              <a:t>Logging in as the database administrator and resolving the database connectivity issue</a:t>
            </a:r>
          </a:p>
          <a:p>
            <a:pPr marL="228600" indent="-228600">
              <a:buFont typeface="+mj-lt"/>
              <a:buAutoNum type="arabicPeriod"/>
            </a:pPr>
            <a:r>
              <a:rPr lang="en-US" dirty="0">
                <a:latin typeface="+mn-lt"/>
              </a:rPr>
              <a:t>Using the IAM Policy Simulator and creating a custom IAM policy with the visual editor</a:t>
            </a:r>
          </a:p>
        </p:txBody>
      </p:sp>
    </p:spTree>
    <p:extLst>
      <p:ext uri="{BB962C8B-B14F-4D97-AF65-F5344CB8AC3E}">
        <p14:creationId xmlns:p14="http://schemas.microsoft.com/office/powerpoint/2010/main" val="7906422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diagram summarizes what you will have built after you complete the lab. </a:t>
            </a:r>
          </a:p>
          <a:p>
            <a:endParaRPr lang="en-US"/>
          </a:p>
        </p:txBody>
      </p:sp>
      <p:sp>
        <p:nvSpPr>
          <p:cNvPr id="5" name="Slide Image Placeholder 4">
            <a:extLst>
              <a:ext uri="{FF2B5EF4-FFF2-40B4-BE49-F238E27FC236}">
                <a16:creationId xmlns:a16="http://schemas.microsoft.com/office/drawing/2014/main" id="{3AA2D36F-CA2C-AFC3-AE9F-A98FD63DEC1A}"/>
              </a:ext>
            </a:extLst>
          </p:cNvPr>
          <p:cNvSpPr>
            <a:spLocks noGrp="1" noRot="1" noChangeAspect="1"/>
          </p:cNvSpPr>
          <p:nvPr>
            <p:ph type="sldImg"/>
          </p:nvPr>
        </p:nvSpPr>
        <p:spPr/>
      </p:sp>
    </p:spTree>
    <p:extLst>
      <p:ext uri="{BB962C8B-B14F-4D97-AF65-F5344CB8AC3E}">
        <p14:creationId xmlns:p14="http://schemas.microsoft.com/office/powerpoint/2010/main" val="2306670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now time to start the challenge lab.</a:t>
            </a:r>
          </a:p>
          <a:p>
            <a:endParaRPr lang="en-US"/>
          </a:p>
        </p:txBody>
      </p:sp>
    </p:spTree>
    <p:extLst>
      <p:ext uri="{BB962C8B-B14F-4D97-AF65-F5344CB8AC3E}">
        <p14:creationId xmlns:p14="http://schemas.microsoft.com/office/powerpoint/2010/main" val="2689626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educator might now choose to lead a conversation about the key takeaways from the challenge lab after you have completed it. </a:t>
            </a:r>
          </a:p>
        </p:txBody>
      </p:sp>
    </p:spTree>
    <p:extLst>
      <p:ext uri="{BB962C8B-B14F-4D97-AF65-F5344CB8AC3E}">
        <p14:creationId xmlns:p14="http://schemas.microsoft.com/office/powerpoint/2010/main" val="3381513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pPr marL="171450" indent="-171450">
              <a:buFont typeface="Arial" panose="020B0604020202020204" pitchFamily="34" charset="0"/>
              <a:buChar char="•"/>
            </a:pPr>
            <a:r>
              <a:rPr lang="en-US" sz="1100" dirty="0"/>
              <a:t>Explain the purpose of AWS Identity and Access Management (IAM) users, groups, and roles</a:t>
            </a:r>
          </a:p>
          <a:p>
            <a:pPr marL="171450" indent="-171450">
              <a:buFont typeface="Arial" panose="020B0604020202020204" pitchFamily="34" charset="0"/>
              <a:buChar char="•"/>
            </a:pPr>
            <a:r>
              <a:rPr lang="en-US" sz="1100" dirty="0"/>
              <a:t>Describe how to allow user federation within an architecture to increase security</a:t>
            </a:r>
          </a:p>
          <a:p>
            <a:pPr marL="171450" indent="-171450">
              <a:buFont typeface="Arial" panose="020B0604020202020204" pitchFamily="34" charset="0"/>
              <a:buChar char="•"/>
            </a:pPr>
            <a:r>
              <a:rPr lang="en-US" sz="1100" dirty="0"/>
              <a:t>Recognize how AWS Organizations service control policies (SCPs) increase security within an architecture</a:t>
            </a:r>
          </a:p>
          <a:p>
            <a:pPr marL="171450" indent="-171450">
              <a:buFont typeface="Arial" panose="020B0604020202020204" pitchFamily="34" charset="0"/>
              <a:buChar char="•"/>
            </a:pPr>
            <a:r>
              <a:rPr lang="en-US" sz="1100" dirty="0"/>
              <a:t>Describe how to manage multiple AWS accounts</a:t>
            </a:r>
          </a:p>
          <a:p>
            <a:pPr marL="171450" indent="-171450">
              <a:buFont typeface="Arial" panose="020B0604020202020204" pitchFamily="34" charset="0"/>
              <a:buChar char="•"/>
            </a:pPr>
            <a:r>
              <a:rPr lang="en-US" sz="1100" dirty="0"/>
              <a:t>Configure IAM users</a:t>
            </a:r>
          </a:p>
        </p:txBody>
      </p:sp>
    </p:spTree>
    <p:extLst>
      <p:ext uri="{BB962C8B-B14F-4D97-AF65-F5344CB8AC3E}">
        <p14:creationId xmlns:p14="http://schemas.microsoft.com/office/powerpoint/2010/main" val="718544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Look at the answer choices and rule them out based on the keywords.</a:t>
            </a:r>
          </a:p>
        </p:txBody>
      </p:sp>
      <p:sp>
        <p:nvSpPr>
          <p:cNvPr id="5" name="Slide Image Placeholder 4">
            <a:extLst>
              <a:ext uri="{FF2B5EF4-FFF2-40B4-BE49-F238E27FC236}">
                <a16:creationId xmlns:a16="http://schemas.microsoft.com/office/drawing/2014/main" id="{DFFBB4DD-67BC-1E71-1F2C-B21152EC0856}"/>
              </a:ext>
            </a:extLst>
          </p:cNvPr>
          <p:cNvSpPr>
            <a:spLocks noGrp="1" noRot="1" noChangeAspect="1"/>
          </p:cNvSpPr>
          <p:nvPr>
            <p:ph type="sldImg"/>
          </p:nvPr>
        </p:nvSpPr>
        <p:spPr/>
      </p:sp>
    </p:spTree>
    <p:extLst>
      <p:ext uri="{BB962C8B-B14F-4D97-AF65-F5344CB8AC3E}">
        <p14:creationId xmlns:p14="http://schemas.microsoft.com/office/powerpoint/2010/main" val="2245223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Introducing Section 2: Account users and IAM.</a:t>
            </a:r>
          </a:p>
        </p:txBody>
      </p:sp>
    </p:spTree>
    <p:extLst>
      <p:ext uri="{BB962C8B-B14F-4D97-AF65-F5344CB8AC3E}">
        <p14:creationId xmlns:p14="http://schemas.microsoft.com/office/powerpoint/2010/main" val="26303122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following are the keywords to recognize</a:t>
            </a:r>
            <a:r>
              <a:rPr lang="en-US" b="1" dirty="0"/>
              <a:t>: “storing an access key”, “DynamoDB tables from instances”, “custom AMI”, and “most secure solution”.</a:t>
            </a:r>
          </a:p>
          <a:p>
            <a:endParaRPr lang="en-US" dirty="0"/>
          </a:p>
          <a:p>
            <a:r>
              <a:rPr lang="en-US" b="1" dirty="0"/>
              <a:t>The correct answer is D.  </a:t>
            </a:r>
            <a:r>
              <a:rPr lang="en-US" dirty="0"/>
              <a:t>IAM roles for </a:t>
            </a:r>
            <a:r>
              <a:rPr lang="en-US" dirty="0" err="1"/>
              <a:t>EC2</a:t>
            </a:r>
            <a:r>
              <a:rPr lang="en-US" dirty="0"/>
              <a:t> instances allow applications that run on the instance to access AWS resources without needing to create and store any access keys. Any solution that involves the creation of an access key then introduces the complexity of managing that secret. </a:t>
            </a:r>
          </a:p>
        </p:txBody>
      </p:sp>
      <p:sp>
        <p:nvSpPr>
          <p:cNvPr id="5" name="Slide Image Placeholder 4">
            <a:extLst>
              <a:ext uri="{FF2B5EF4-FFF2-40B4-BE49-F238E27FC236}">
                <a16:creationId xmlns:a16="http://schemas.microsoft.com/office/drawing/2014/main" id="{4981E0CE-1B2A-8473-DFAF-D60F99C72676}"/>
              </a:ext>
            </a:extLst>
          </p:cNvPr>
          <p:cNvSpPr>
            <a:spLocks noGrp="1" noRot="1" noChangeAspect="1"/>
          </p:cNvSpPr>
          <p:nvPr>
            <p:ph type="sldImg"/>
          </p:nvPr>
        </p:nvSpPr>
        <p:spPr/>
      </p:sp>
    </p:spTree>
    <p:extLst>
      <p:ext uri="{BB962C8B-B14F-4D97-AF65-F5344CB8AC3E}">
        <p14:creationId xmlns:p14="http://schemas.microsoft.com/office/powerpoint/2010/main" val="939814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If you want to learn more about the topics covered in this module, you might find the following additional resources helpful:</a:t>
            </a:r>
          </a:p>
          <a:p>
            <a:pPr marL="171450" lvl="0" indent="-171450">
              <a:buFont typeface="Arial" panose="020B0604020202020204" pitchFamily="34" charset="0"/>
              <a:buChar char="•"/>
            </a:pPr>
            <a:r>
              <a:rPr lang="en-US" noProof="0" dirty="0">
                <a:hlinkClick r:id="rId3">
                  <a:extLst>
                    <a:ext uri="{A12FA001-AC4F-418D-AE19-62706E023703}">
                      <ahyp:hlinkClr xmlns:ahyp="http://schemas.microsoft.com/office/drawing/2018/hyperlinkcolor" val="tx"/>
                    </a:ext>
                  </a:extLst>
                </a:hlinkClick>
              </a:rPr>
              <a:t>AWS Well-Architected Framework – Security Pillar</a:t>
            </a:r>
            <a:r>
              <a:rPr lang="en-US" noProof="0" dirty="0"/>
              <a:t> </a:t>
            </a:r>
          </a:p>
          <a:p>
            <a:pPr marL="171450" lvl="0" indent="-171450">
              <a:buFont typeface="Arial" panose="020B0604020202020204" pitchFamily="34" charset="0"/>
              <a:buChar char="•"/>
            </a:pPr>
            <a:r>
              <a:rPr lang="en-US" noProof="0" dirty="0">
                <a:hlinkClick r:id="rId4">
                  <a:extLst>
                    <a:ext uri="{A12FA001-AC4F-418D-AE19-62706E023703}">
                      <ahyp:hlinkClr xmlns:ahyp="http://schemas.microsoft.com/office/drawing/2018/hyperlinkcolor" val="tx"/>
                    </a:ext>
                  </a:extLst>
                </a:hlinkClick>
              </a:rPr>
              <a:t>IAM FAQs</a:t>
            </a:r>
            <a:r>
              <a:rPr lang="en-US" noProof="0" dirty="0"/>
              <a:t> </a:t>
            </a:r>
          </a:p>
          <a:p>
            <a:pPr marL="171450" lvl="0" indent="-171450">
              <a:buFont typeface="Arial" panose="020B0604020202020204" pitchFamily="34" charset="0"/>
              <a:buChar char="•"/>
            </a:pPr>
            <a:r>
              <a:rPr lang="en-US" dirty="0">
                <a:hlinkClick r:id="rId5"/>
              </a:rPr>
              <a:t>Creating IAM policies video</a:t>
            </a:r>
            <a:endParaRPr lang="en-US" noProof="0" dirty="0"/>
          </a:p>
          <a:p>
            <a:pPr marL="171450" lvl="0" indent="-171450">
              <a:buFont typeface="Arial" panose="020B0604020202020204" pitchFamily="34" charset="0"/>
              <a:buChar char="•"/>
            </a:pPr>
            <a:r>
              <a:rPr lang="en-US" dirty="0">
                <a:hlinkClick r:id="rId6"/>
              </a:rPr>
              <a:t>Identity at different layers video</a:t>
            </a:r>
            <a:endParaRPr lang="en-US" noProof="0" dirty="0"/>
          </a:p>
          <a:p>
            <a:pPr marL="171450" lvl="0" indent="-171450">
              <a:buFont typeface="Arial" panose="020B0604020202020204" pitchFamily="34" charset="0"/>
              <a:buChar char="•"/>
            </a:pPr>
            <a:r>
              <a:rPr lang="en-US" noProof="0" dirty="0">
                <a:hlinkClick r:id="rId7">
                  <a:extLst>
                    <a:ext uri="{A12FA001-AC4F-418D-AE19-62706E023703}">
                      <ahyp:hlinkClr xmlns:ahyp="http://schemas.microsoft.com/office/drawing/2018/hyperlinkcolor" val="tx"/>
                    </a:ext>
                  </a:extLst>
                </a:hlinkClick>
              </a:rPr>
              <a:t>Identity Providers and Federation</a:t>
            </a:r>
            <a:endParaRPr lang="en-US" noProof="0" dirty="0"/>
          </a:p>
        </p:txBody>
      </p:sp>
      <p:sp>
        <p:nvSpPr>
          <p:cNvPr id="5" name="Slide Image Placeholder 4">
            <a:extLst>
              <a:ext uri="{FF2B5EF4-FFF2-40B4-BE49-F238E27FC236}">
                <a16:creationId xmlns:a16="http://schemas.microsoft.com/office/drawing/2014/main" id="{84387D7B-9821-A031-F973-FE3AEC475DCD}"/>
              </a:ext>
            </a:extLst>
          </p:cNvPr>
          <p:cNvSpPr>
            <a:spLocks noGrp="1" noRot="1" noChangeAspect="1"/>
          </p:cNvSpPr>
          <p:nvPr>
            <p:ph type="sldImg"/>
          </p:nvPr>
        </p:nvSpPr>
        <p:spPr/>
      </p:sp>
    </p:spTree>
    <p:extLst>
      <p:ext uri="{BB962C8B-B14F-4D97-AF65-F5344CB8AC3E}">
        <p14:creationId xmlns:p14="http://schemas.microsoft.com/office/powerpoint/2010/main" val="42438234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Thank you for completing this module.</a:t>
            </a:r>
          </a:p>
        </p:txBody>
      </p:sp>
      <p:sp>
        <p:nvSpPr>
          <p:cNvPr id="5" name="Slide Image Placeholder 4">
            <a:extLst>
              <a:ext uri="{FF2B5EF4-FFF2-40B4-BE49-F238E27FC236}">
                <a16:creationId xmlns:a16="http://schemas.microsoft.com/office/drawing/2014/main" id="{351AB1B7-8514-C10A-4F8F-6A6814DD58D4}"/>
              </a:ext>
            </a:extLst>
          </p:cNvPr>
          <p:cNvSpPr>
            <a:spLocks noGrp="1" noRot="1" noChangeAspect="1"/>
          </p:cNvSpPr>
          <p:nvPr>
            <p:ph type="sldImg"/>
          </p:nvPr>
        </p:nvSpPr>
        <p:spPr/>
      </p:sp>
    </p:spTree>
    <p:extLst>
      <p:ext uri="{BB962C8B-B14F-4D97-AF65-F5344CB8AC3E}">
        <p14:creationId xmlns:p14="http://schemas.microsoft.com/office/powerpoint/2010/main" val="310003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panose="020F0502020204030204" pitchFamily="34" charset="0"/>
              </a:rPr>
              <a:t>When you first create an AWS account, you begin with a </a:t>
            </a:r>
            <a:r>
              <a:rPr lang="en-US" i="1">
                <a:latin typeface="Calibri" panose="020F0502020204030204" pitchFamily="34" charset="0"/>
              </a:rPr>
              <a:t>root user</a:t>
            </a:r>
            <a:r>
              <a:rPr lang="en-US">
                <a:latin typeface="Calibri" panose="020F0502020204030204" pitchFamily="34" charset="0"/>
              </a:rPr>
              <a:t>. This user can log in to the AWS Management Console with the email address that was used to create the account.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Calibri" panose="020F0502020204030204" pitchFamily="34" charset="0"/>
                <a:ea typeface="+mn-ea"/>
                <a:cs typeface="+mn-cs"/>
              </a:rPr>
              <a:t>The AWS account root user has full access to all resources in the account, including billing information, personal data in the user profile, and all resources that were created in any AWS services in the account. You cannot control the privileges of the AWS account root user credentials.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a:solidFill>
                <a:schemeClr val="tx1"/>
              </a:solidFill>
              <a:effectLst/>
              <a:latin typeface="Calibri" panose="020F0502020204030204" pitchFamily="34" charset="0"/>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a:solidFill>
                  <a:schemeClr val="tx1"/>
                </a:solidFill>
                <a:effectLst/>
                <a:latin typeface="Calibri" panose="020F0502020204030204" pitchFamily="34" charset="0"/>
                <a:ea typeface="+mn-ea"/>
                <a:cs typeface="+mn-cs"/>
              </a:rPr>
              <a:t>AWS strongly recommends that you not use root user credentials for day-to-day interactions with AWS. Instead, create one or more IAM users. Keep the root user credentials in a secure location. For most ongoing account access and management tasks, you can use IAM user credentials.</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i="0" kern="120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18483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AWS Identity and Access Management is also known as IAM. It is a service that allows you configure fine-grained access control to AWS resources. IAM enables security best practices by allowing you to grant unique security credentials to users and groups. These credentials specify which AWS service application programming interfaces (APIs) and resources they can access. IAM is secure by default. Users have no access to AWS resources until permissions are explicitly granted.</a:t>
            </a:r>
          </a:p>
          <a:p>
            <a:endParaRPr lang="en-US"/>
          </a:p>
          <a:p>
            <a:r>
              <a:rPr lang="en-US"/>
              <a:t>IAM is integrated into most AWS services. You can define access controls from one place in the AWS Management Console, and they will take effect throughout your AWS environment.</a:t>
            </a:r>
          </a:p>
          <a:p>
            <a:endParaRPr lang="en-US"/>
          </a:p>
          <a:p>
            <a:r>
              <a:rPr lang="en-US"/>
              <a:t>You can use IAM to grant your employees and applications access to the AWS Management Console and to AWS service APIs by using your existing identity systems. AWS supports federation from corporate systems like Microsoft Active Directory and standards-based identity providers. IAM also supports multi-factor authentication (MFA). If MFA is enabled and an IAM user attempts to log in, they will be prompted for an authentication code. The authentication code is delivered to an AWS MFA device. The MFA device can be a hardware MFA device. It can also be a virtual MFA device that the user accesses through an application that runs on the user's smartphone, such as Google Authenticator. </a:t>
            </a:r>
          </a:p>
          <a:p>
            <a:endParaRPr lang="en-US"/>
          </a:p>
          <a:p>
            <a:r>
              <a:rPr lang="en-US"/>
              <a:t>You can create accounts that have privileges similar to the AWS account root user. However, is better to create administrative accounts that grant only the account permissions that are needed. Follow the principle of least privilege. For example, ask yourself if your database administrator (DBA) should be able to provision EC2 instances. If the answer is no, then provision accounts accordingly. </a:t>
            </a:r>
          </a:p>
        </p:txBody>
      </p:sp>
      <p:sp>
        <p:nvSpPr>
          <p:cNvPr id="5" name="Slide Image Placeholder 4">
            <a:extLst>
              <a:ext uri="{FF2B5EF4-FFF2-40B4-BE49-F238E27FC236}">
                <a16:creationId xmlns:a16="http://schemas.microsoft.com/office/drawing/2014/main" id="{E96A0862-85D8-BE44-8893-6BD6DD3FB8BA}"/>
              </a:ext>
            </a:extLst>
          </p:cNvPr>
          <p:cNvSpPr>
            <a:spLocks noGrp="1" noRot="1" noChangeAspect="1"/>
          </p:cNvSpPr>
          <p:nvPr>
            <p:ph type="sldImg"/>
          </p:nvPr>
        </p:nvSpPr>
        <p:spPr/>
      </p:sp>
    </p:spTree>
    <p:extLst>
      <p:ext uri="{BB962C8B-B14F-4D97-AF65-F5344CB8AC3E}">
        <p14:creationId xmlns:p14="http://schemas.microsoft.com/office/powerpoint/2010/main" val="3957281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a:solidFill>
                  <a:schemeClr val="tx1"/>
                </a:solidFill>
                <a:effectLst/>
                <a:latin typeface="+mn-lt"/>
                <a:ea typeface="+mn-ea"/>
                <a:cs typeface="+mn-cs"/>
              </a:rPr>
              <a:t>To understand how to use IAM to secure your AWS account, it is important to understand the role and function of each of the four IAM components.</a:t>
            </a:r>
          </a:p>
          <a:p>
            <a:endParaRPr lang="en-US"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An </a:t>
            </a:r>
            <a:r>
              <a:rPr lang="en-US" sz="1100" b="0" i="1" kern="1200">
                <a:solidFill>
                  <a:schemeClr val="tx1"/>
                </a:solidFill>
                <a:effectLst/>
                <a:latin typeface="+mn-lt"/>
                <a:ea typeface="+mn-ea"/>
                <a:cs typeface="+mn-cs"/>
              </a:rPr>
              <a:t>IAM user </a:t>
            </a:r>
            <a:r>
              <a:rPr lang="en-US" sz="1100" kern="1200">
                <a:solidFill>
                  <a:schemeClr val="tx1"/>
                </a:solidFill>
                <a:effectLst/>
                <a:latin typeface="+mn-lt"/>
                <a:ea typeface="+mn-ea"/>
                <a:cs typeface="+mn-cs"/>
              </a:rPr>
              <a:t>is </a:t>
            </a:r>
            <a:r>
              <a:rPr lang="en-US" sz="1100" b="0" i="0" kern="1200">
                <a:solidFill>
                  <a:schemeClr val="tx1"/>
                </a:solidFill>
                <a:effectLst/>
                <a:latin typeface="+mn-lt"/>
                <a:ea typeface="+mn-ea"/>
                <a:cs typeface="+mn-cs"/>
              </a:rPr>
              <a:t>a person or application that is defined in an AWS account, and that must make API calls to AWS products. Each user must have a unique name (with no spaces in the name) within the AWS account, and a set of security credentials that is not shared with other users. These credentials are different from the AWS account root user security credentials. Each user is defined in one and only one AWS account.</a:t>
            </a:r>
          </a:p>
          <a:p>
            <a:endParaRPr lang="en-US" sz="1100" b="0" i="0" kern="1200">
              <a:solidFill>
                <a:schemeClr val="tx1"/>
              </a:solidFill>
              <a:effectLst/>
              <a:latin typeface="+mn-lt"/>
              <a:ea typeface="+mn-ea"/>
              <a:cs typeface="+mn-cs"/>
            </a:endParaRPr>
          </a:p>
          <a:p>
            <a:r>
              <a:rPr lang="en-US" sz="1100" b="0" i="0" kern="1200">
                <a:solidFill>
                  <a:schemeClr val="tx1"/>
                </a:solidFill>
                <a:effectLst/>
                <a:latin typeface="+mn-lt"/>
                <a:ea typeface="+mn-ea"/>
                <a:cs typeface="+mn-cs"/>
              </a:rPr>
              <a:t>An </a:t>
            </a:r>
            <a:r>
              <a:rPr lang="en-US" sz="1100" b="0" i="1" kern="1200">
                <a:solidFill>
                  <a:schemeClr val="tx1"/>
                </a:solidFill>
                <a:effectLst/>
                <a:latin typeface="+mn-lt"/>
                <a:ea typeface="+mn-ea"/>
                <a:cs typeface="+mn-cs"/>
              </a:rPr>
              <a:t>IAM group </a:t>
            </a:r>
            <a:r>
              <a:rPr lang="en-US" sz="1100" b="0" i="0" kern="1200">
                <a:solidFill>
                  <a:schemeClr val="tx1"/>
                </a:solidFill>
                <a:effectLst/>
                <a:latin typeface="+mn-lt"/>
                <a:ea typeface="+mn-ea"/>
                <a:cs typeface="+mn-cs"/>
              </a:rPr>
              <a:t>is a collection of IAM users. You can use IAM groups to simplify how you specify and manage permissions for multiple users.</a:t>
            </a:r>
            <a:endParaRPr lang="en-US" sz="1100" kern="1200">
              <a:solidFill>
                <a:schemeClr val="tx1"/>
              </a:solidFill>
              <a:effectLst/>
              <a:latin typeface="+mn-lt"/>
              <a:ea typeface="+mn-ea"/>
              <a:cs typeface="+mn-cs"/>
            </a:endParaRPr>
          </a:p>
          <a:p>
            <a:endParaRPr lang="en-US"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An </a:t>
            </a:r>
            <a:r>
              <a:rPr lang="en-US" sz="1100" b="0" i="1" kern="1200">
                <a:solidFill>
                  <a:schemeClr val="tx1"/>
                </a:solidFill>
                <a:effectLst/>
                <a:latin typeface="+mn-lt"/>
                <a:ea typeface="+mn-ea"/>
                <a:cs typeface="+mn-cs"/>
              </a:rPr>
              <a:t>IAM policy </a:t>
            </a:r>
            <a:r>
              <a:rPr lang="en-US" sz="1100" kern="1200">
                <a:solidFill>
                  <a:schemeClr val="tx1"/>
                </a:solidFill>
                <a:effectLst/>
                <a:latin typeface="+mn-lt"/>
                <a:ea typeface="+mn-ea"/>
                <a:cs typeface="+mn-cs"/>
              </a:rPr>
              <a:t>is </a:t>
            </a:r>
            <a:r>
              <a:rPr lang="en-US" sz="1100" b="0" i="0" kern="1200">
                <a:solidFill>
                  <a:schemeClr val="tx1"/>
                </a:solidFill>
                <a:effectLst/>
                <a:latin typeface="+mn-lt"/>
                <a:ea typeface="+mn-ea"/>
                <a:cs typeface="+mn-cs"/>
              </a:rPr>
              <a:t>a document that defines permissions to determine what users can and cannot do in the AWS account. </a:t>
            </a:r>
          </a:p>
          <a:p>
            <a:endParaRPr lang="en-US" sz="1100" b="0" i="0" kern="1200">
              <a:solidFill>
                <a:schemeClr val="tx1"/>
              </a:solidFill>
              <a:effectLst/>
              <a:latin typeface="+mn-lt"/>
              <a:ea typeface="+mn-ea"/>
              <a:cs typeface="+mn-cs"/>
            </a:endParaRPr>
          </a:p>
          <a:p>
            <a:r>
              <a:rPr lang="en-US" sz="1100" b="0" i="0" kern="1200">
                <a:solidFill>
                  <a:schemeClr val="tx1"/>
                </a:solidFill>
                <a:effectLst/>
                <a:latin typeface="+mn-lt"/>
                <a:ea typeface="+mn-ea"/>
                <a:cs typeface="+mn-cs"/>
              </a:rPr>
              <a:t>An </a:t>
            </a:r>
            <a:r>
              <a:rPr lang="en-US" sz="1100" b="0" i="1" kern="1200">
                <a:solidFill>
                  <a:schemeClr val="tx1"/>
                </a:solidFill>
                <a:effectLst/>
                <a:latin typeface="+mn-lt"/>
                <a:ea typeface="+mn-ea"/>
                <a:cs typeface="+mn-cs"/>
              </a:rPr>
              <a:t>IAM role </a:t>
            </a:r>
            <a:r>
              <a:rPr lang="en-US" sz="1100" b="0" i="0" kern="1200">
                <a:solidFill>
                  <a:schemeClr val="tx1"/>
                </a:solidFill>
                <a:effectLst/>
                <a:latin typeface="+mn-lt"/>
                <a:ea typeface="+mn-ea"/>
                <a:cs typeface="+mn-cs"/>
              </a:rPr>
              <a:t>is a tool for granting temporary access to specific AWS resources in an AWS account. </a:t>
            </a:r>
          </a:p>
          <a:p>
            <a:endParaRPr lang="en-US" sz="1100" b="0" i="0" kern="1200">
              <a:solidFill>
                <a:schemeClr val="tx1"/>
              </a:solidFill>
              <a:effectLst/>
              <a:latin typeface="+mn-lt"/>
              <a:ea typeface="+mn-ea"/>
              <a:cs typeface="+mn-cs"/>
            </a:endParaRPr>
          </a:p>
          <a:p>
            <a:endParaRPr lang="en-US" sz="11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1267120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a:t>Add service name here</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a:t>Service icon</a:t>
            </a:r>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100059722"/>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862713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7856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2020, Amazon Web Services, Inc. or its Affiliates. All rights reserved.</a:t>
            </a:r>
          </a:p>
        </p:txBody>
      </p:sp>
    </p:spTree>
    <p:custDataLst>
      <p:tags r:id="rId1"/>
    </p:custDataLst>
    <p:extLst>
      <p:ext uri="{BB962C8B-B14F-4D97-AF65-F5344CB8AC3E}">
        <p14:creationId xmlns:p14="http://schemas.microsoft.com/office/powerpoint/2010/main" val="1053945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8494037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6676994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334374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5">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3599" y="6452308"/>
            <a:ext cx="366979" cy="219456"/>
          </a:xfrm>
          <a:prstGeom prst="rect">
            <a:avLst/>
          </a:prstGeom>
        </p:spPr>
      </p:pic>
    </p:spTree>
    <p:custDataLst>
      <p:tags r:id="rId54"/>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3" r:id="rId48"/>
    <p:sldLayoutId id="2147484094" r:id="rId49"/>
    <p:sldLayoutId id="2147484095" r:id="rId50"/>
    <p:sldLayoutId id="2147484096" r:id="rId51"/>
    <p:sldLayoutId id="2147484097" r:id="rId52"/>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4.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1.xml"/><Relationship Id="rId7" Type="http://schemas.openxmlformats.org/officeDocument/2006/relationships/image" Target="../media/image65.svg"/><Relationship Id="rId2" Type="http://schemas.openxmlformats.org/officeDocument/2006/relationships/slideLayout" Target="../slideLayouts/slideLayout12.xml"/><Relationship Id="rId1" Type="http://schemas.openxmlformats.org/officeDocument/2006/relationships/tags" Target="../tags/tag65.xml"/><Relationship Id="rId6" Type="http://schemas.openxmlformats.org/officeDocument/2006/relationships/image" Target="../media/image64.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67.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67.xml"/><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68.xml"/><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69.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70.xml"/><Relationship Id="rId4" Type="http://schemas.openxmlformats.org/officeDocument/2006/relationships/hyperlink" Target="https://docs.aws.amazon.com/IAM/latest/UserGuide/"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71.xml"/><Relationship Id="rId4" Type="http://schemas.openxmlformats.org/officeDocument/2006/relationships/hyperlink" Target="https://docs.aws.amazon.com/IAM/latest/UserGuide/"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2.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73.xml"/><Relationship Id="rId5" Type="http://schemas.openxmlformats.org/officeDocument/2006/relationships/hyperlink" Target="https://www.ipaddressguide.com/cidr" TargetMode="Externa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6.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7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7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6.xml"/><Relationship Id="rId6" Type="http://schemas.openxmlformats.org/officeDocument/2006/relationships/image" Target="../media/image74.jpeg"/><Relationship Id="rId5" Type="http://schemas.openxmlformats.org/officeDocument/2006/relationships/image" Target="../media/image73.sv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77.xml"/><Relationship Id="rId4" Type="http://schemas.openxmlformats.org/officeDocument/2006/relationships/image" Target="../media/image7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5.xml"/><Relationship Id="rId7" Type="http://schemas.openxmlformats.org/officeDocument/2006/relationships/image" Target="../media/image26.svg"/><Relationship Id="rId2" Type="http://schemas.openxmlformats.org/officeDocument/2006/relationships/slideLayout" Target="../slideLayouts/slideLayout12.xml"/><Relationship Id="rId1" Type="http://schemas.openxmlformats.org/officeDocument/2006/relationships/tags" Target="../tags/tag79.xml"/><Relationship Id="rId6" Type="http://schemas.openxmlformats.org/officeDocument/2006/relationships/image" Target="../media/image25.png"/><Relationship Id="rId11" Type="http://schemas.openxmlformats.org/officeDocument/2006/relationships/image" Target="../media/image61.svg"/><Relationship Id="rId5" Type="http://schemas.openxmlformats.org/officeDocument/2006/relationships/image" Target="../media/image77.svg"/><Relationship Id="rId10" Type="http://schemas.openxmlformats.org/officeDocument/2006/relationships/image" Target="../media/image60.png"/><Relationship Id="rId4" Type="http://schemas.openxmlformats.org/officeDocument/2006/relationships/image" Target="../media/image76.png"/><Relationship Id="rId9" Type="http://schemas.openxmlformats.org/officeDocument/2006/relationships/image" Target="../media/image22.svg"/></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26.xml"/><Relationship Id="rId7" Type="http://schemas.openxmlformats.org/officeDocument/2006/relationships/diagramLayout" Target="../diagrams/layout1.xml"/><Relationship Id="rId2" Type="http://schemas.openxmlformats.org/officeDocument/2006/relationships/slideLayout" Target="../slideLayouts/slideLayout12.xml"/><Relationship Id="rId1" Type="http://schemas.openxmlformats.org/officeDocument/2006/relationships/tags" Target="../tags/tag80.xml"/><Relationship Id="rId6" Type="http://schemas.openxmlformats.org/officeDocument/2006/relationships/diagramData" Target="../diagrams/data1.xml"/><Relationship Id="rId5" Type="http://schemas.openxmlformats.org/officeDocument/2006/relationships/image" Target="../media/image77.svg"/><Relationship Id="rId10" Type="http://schemas.microsoft.com/office/2007/relationships/diagramDrawing" Target="../diagrams/drawing1.xml"/><Relationship Id="rId4" Type="http://schemas.openxmlformats.org/officeDocument/2006/relationships/image" Target="../media/image76.png"/><Relationship Id="rId9" Type="http://schemas.openxmlformats.org/officeDocument/2006/relationships/diagramColors" Target="../diagrams/colors1.xml"/></Relationships>
</file>

<file path=ppt/slides/_rels/slide2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notesSlide" Target="../notesSlides/notesSlide27.xml"/><Relationship Id="rId7" Type="http://schemas.openxmlformats.org/officeDocument/2006/relationships/image" Target="../media/image25.png"/><Relationship Id="rId2" Type="http://schemas.openxmlformats.org/officeDocument/2006/relationships/slideLayout" Target="../slideLayouts/slideLayout12.xml"/><Relationship Id="rId1" Type="http://schemas.openxmlformats.org/officeDocument/2006/relationships/tags" Target="../tags/tag81.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61.svg"/><Relationship Id="rId4" Type="http://schemas.openxmlformats.org/officeDocument/2006/relationships/image" Target="../media/image78.png"/><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82.xml"/></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2.svg"/><Relationship Id="rId3" Type="http://schemas.openxmlformats.org/officeDocument/2006/relationships/notesSlide" Target="../notesSlides/notesSlide29.xml"/><Relationship Id="rId7" Type="http://schemas.openxmlformats.org/officeDocument/2006/relationships/image" Target="../media/image26.svg"/><Relationship Id="rId12" Type="http://schemas.openxmlformats.org/officeDocument/2006/relationships/image" Target="../media/image81.png"/><Relationship Id="rId2" Type="http://schemas.openxmlformats.org/officeDocument/2006/relationships/slideLayout" Target="../slideLayouts/slideLayout12.xml"/><Relationship Id="rId1" Type="http://schemas.openxmlformats.org/officeDocument/2006/relationships/tags" Target="../tags/tag83.xml"/><Relationship Id="rId6" Type="http://schemas.openxmlformats.org/officeDocument/2006/relationships/image" Target="../media/image25.png"/><Relationship Id="rId11" Type="http://schemas.openxmlformats.org/officeDocument/2006/relationships/image" Target="../media/image80.svg"/><Relationship Id="rId5" Type="http://schemas.openxmlformats.org/officeDocument/2006/relationships/image" Target="../media/image56.svg"/><Relationship Id="rId15" Type="http://schemas.openxmlformats.org/officeDocument/2006/relationships/image" Target="../media/image84.svg"/><Relationship Id="rId10" Type="http://schemas.openxmlformats.org/officeDocument/2006/relationships/image" Target="../media/image79.png"/><Relationship Id="rId4" Type="http://schemas.openxmlformats.org/officeDocument/2006/relationships/image" Target="../media/image55.png"/><Relationship Id="rId9" Type="http://schemas.openxmlformats.org/officeDocument/2006/relationships/image" Target="../media/image22.svg"/><Relationship Id="rId1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84.xml"/><Relationship Id="rId4" Type="http://schemas.openxmlformats.org/officeDocument/2006/relationships/image" Target="../media/image85.tiff"/></Relationships>
</file>

<file path=ppt/slides/_rels/slide3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25.png"/><Relationship Id="rId3" Type="http://schemas.openxmlformats.org/officeDocument/2006/relationships/notesSlide" Target="../notesSlides/notesSlide31.xml"/><Relationship Id="rId7" Type="http://schemas.openxmlformats.org/officeDocument/2006/relationships/image" Target="../media/image89.svg"/><Relationship Id="rId12" Type="http://schemas.openxmlformats.org/officeDocument/2006/relationships/image" Target="../media/image56.svg"/><Relationship Id="rId2" Type="http://schemas.openxmlformats.org/officeDocument/2006/relationships/slideLayout" Target="../slideLayouts/slideLayout12.xml"/><Relationship Id="rId1" Type="http://schemas.openxmlformats.org/officeDocument/2006/relationships/tags" Target="../tags/tag85.xml"/><Relationship Id="rId6" Type="http://schemas.openxmlformats.org/officeDocument/2006/relationships/image" Target="../media/image88.png"/><Relationship Id="rId11" Type="http://schemas.openxmlformats.org/officeDocument/2006/relationships/image" Target="../media/image55.png"/><Relationship Id="rId5" Type="http://schemas.openxmlformats.org/officeDocument/2006/relationships/image" Target="../media/image87.svg"/><Relationship Id="rId10" Type="http://schemas.openxmlformats.org/officeDocument/2006/relationships/image" Target="../media/image84.svg"/><Relationship Id="rId4" Type="http://schemas.openxmlformats.org/officeDocument/2006/relationships/image" Target="../media/image86.png"/><Relationship Id="rId9" Type="http://schemas.openxmlformats.org/officeDocument/2006/relationships/image" Target="../media/image83.png"/><Relationship Id="rId1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6.xml"/><Relationship Id="rId5" Type="http://schemas.openxmlformats.org/officeDocument/2006/relationships/image" Target="../media/image92.sv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svg"/><Relationship Id="rId18" Type="http://schemas.openxmlformats.org/officeDocument/2006/relationships/image" Target="../media/image99.png"/><Relationship Id="rId3" Type="http://schemas.openxmlformats.org/officeDocument/2006/relationships/notesSlide" Target="../notesSlides/notesSlide33.xml"/><Relationship Id="rId7" Type="http://schemas.openxmlformats.org/officeDocument/2006/relationships/image" Target="../media/image26.svg"/><Relationship Id="rId12" Type="http://schemas.openxmlformats.org/officeDocument/2006/relationships/image" Target="../media/image93.png"/><Relationship Id="rId17" Type="http://schemas.openxmlformats.org/officeDocument/2006/relationships/image" Target="../media/image98.svg"/><Relationship Id="rId2" Type="http://schemas.openxmlformats.org/officeDocument/2006/relationships/slideLayout" Target="../slideLayouts/slideLayout12.xml"/><Relationship Id="rId16" Type="http://schemas.openxmlformats.org/officeDocument/2006/relationships/image" Target="../media/image97.png"/><Relationship Id="rId1" Type="http://schemas.openxmlformats.org/officeDocument/2006/relationships/tags" Target="../tags/tag87.xml"/><Relationship Id="rId6" Type="http://schemas.openxmlformats.org/officeDocument/2006/relationships/image" Target="../media/image25.png"/><Relationship Id="rId11" Type="http://schemas.openxmlformats.org/officeDocument/2006/relationships/image" Target="../media/image61.svg"/><Relationship Id="rId5" Type="http://schemas.openxmlformats.org/officeDocument/2006/relationships/image" Target="../media/image22.svg"/><Relationship Id="rId15" Type="http://schemas.openxmlformats.org/officeDocument/2006/relationships/image" Target="../media/image96.svg"/><Relationship Id="rId10" Type="http://schemas.openxmlformats.org/officeDocument/2006/relationships/image" Target="../media/image60.png"/><Relationship Id="rId19" Type="http://schemas.openxmlformats.org/officeDocument/2006/relationships/image" Target="../media/image100.svg"/><Relationship Id="rId4" Type="http://schemas.openxmlformats.org/officeDocument/2006/relationships/image" Target="../media/image21.png"/><Relationship Id="rId9" Type="http://schemas.openxmlformats.org/officeDocument/2006/relationships/image" Target="../media/image89.svg"/><Relationship Id="rId1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8.xml"/><Relationship Id="rId4" Type="http://schemas.openxmlformats.org/officeDocument/2006/relationships/image" Target="../media/image101.tiff"/></Relationships>
</file>

<file path=ppt/slides/_rels/slide3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svg"/><Relationship Id="rId18" Type="http://schemas.openxmlformats.org/officeDocument/2006/relationships/image" Target="../media/image99.png"/><Relationship Id="rId3" Type="http://schemas.openxmlformats.org/officeDocument/2006/relationships/notesSlide" Target="../notesSlides/notesSlide35.xml"/><Relationship Id="rId21" Type="http://schemas.openxmlformats.org/officeDocument/2006/relationships/image" Target="../media/image103.svg"/><Relationship Id="rId7" Type="http://schemas.openxmlformats.org/officeDocument/2006/relationships/image" Target="../media/image26.svg"/><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7.svg"/><Relationship Id="rId2" Type="http://schemas.openxmlformats.org/officeDocument/2006/relationships/slideLayout" Target="../slideLayouts/slideLayout12.xml"/><Relationship Id="rId16" Type="http://schemas.openxmlformats.org/officeDocument/2006/relationships/image" Target="../media/image97.png"/><Relationship Id="rId20" Type="http://schemas.openxmlformats.org/officeDocument/2006/relationships/image" Target="../media/image102.png"/><Relationship Id="rId1" Type="http://schemas.openxmlformats.org/officeDocument/2006/relationships/tags" Target="../tags/tag89.xml"/><Relationship Id="rId6" Type="http://schemas.openxmlformats.org/officeDocument/2006/relationships/image" Target="../media/image25.png"/><Relationship Id="rId11" Type="http://schemas.openxmlformats.org/officeDocument/2006/relationships/image" Target="../media/image61.svg"/><Relationship Id="rId24" Type="http://schemas.openxmlformats.org/officeDocument/2006/relationships/image" Target="../media/image106.png"/><Relationship Id="rId5" Type="http://schemas.openxmlformats.org/officeDocument/2006/relationships/image" Target="../media/image22.svg"/><Relationship Id="rId15" Type="http://schemas.openxmlformats.org/officeDocument/2006/relationships/image" Target="../media/image96.svg"/><Relationship Id="rId23" Type="http://schemas.openxmlformats.org/officeDocument/2006/relationships/image" Target="../media/image105.svg"/><Relationship Id="rId10" Type="http://schemas.openxmlformats.org/officeDocument/2006/relationships/image" Target="../media/image60.png"/><Relationship Id="rId19" Type="http://schemas.openxmlformats.org/officeDocument/2006/relationships/image" Target="../media/image100.svg"/><Relationship Id="rId4" Type="http://schemas.openxmlformats.org/officeDocument/2006/relationships/image" Target="../media/image21.png"/><Relationship Id="rId9" Type="http://schemas.openxmlformats.org/officeDocument/2006/relationships/image" Target="../media/image89.svg"/><Relationship Id="rId14" Type="http://schemas.openxmlformats.org/officeDocument/2006/relationships/image" Target="../media/image95.png"/><Relationship Id="rId22" Type="http://schemas.openxmlformats.org/officeDocument/2006/relationships/image" Target="../media/image104.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108.png"/><Relationship Id="rId3" Type="http://schemas.openxmlformats.org/officeDocument/2006/relationships/notesSlide" Target="../notesSlides/notesSlide36.xml"/><Relationship Id="rId21" Type="http://schemas.openxmlformats.org/officeDocument/2006/relationships/image" Target="../media/image103.svg"/><Relationship Id="rId7" Type="http://schemas.openxmlformats.org/officeDocument/2006/relationships/image" Target="../media/image26.svg"/><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7.svg"/><Relationship Id="rId2" Type="http://schemas.openxmlformats.org/officeDocument/2006/relationships/slideLayout" Target="../slideLayouts/slideLayout12.xml"/><Relationship Id="rId16" Type="http://schemas.openxmlformats.org/officeDocument/2006/relationships/image" Target="../media/image97.png"/><Relationship Id="rId20" Type="http://schemas.openxmlformats.org/officeDocument/2006/relationships/image" Target="../media/image102.png"/><Relationship Id="rId1" Type="http://schemas.openxmlformats.org/officeDocument/2006/relationships/tags" Target="../tags/tag90.xml"/><Relationship Id="rId6" Type="http://schemas.openxmlformats.org/officeDocument/2006/relationships/image" Target="../media/image25.png"/><Relationship Id="rId11" Type="http://schemas.openxmlformats.org/officeDocument/2006/relationships/image" Target="../media/image61.svg"/><Relationship Id="rId24" Type="http://schemas.openxmlformats.org/officeDocument/2006/relationships/image" Target="../media/image106.png"/><Relationship Id="rId5" Type="http://schemas.openxmlformats.org/officeDocument/2006/relationships/image" Target="../media/image22.svg"/><Relationship Id="rId15" Type="http://schemas.openxmlformats.org/officeDocument/2006/relationships/image" Target="../media/image96.svg"/><Relationship Id="rId23" Type="http://schemas.openxmlformats.org/officeDocument/2006/relationships/image" Target="../media/image105.svg"/><Relationship Id="rId10" Type="http://schemas.openxmlformats.org/officeDocument/2006/relationships/image" Target="../media/image60.png"/><Relationship Id="rId19" Type="http://schemas.openxmlformats.org/officeDocument/2006/relationships/image" Target="../media/image100.svg"/><Relationship Id="rId4" Type="http://schemas.openxmlformats.org/officeDocument/2006/relationships/image" Target="../media/image21.png"/><Relationship Id="rId9" Type="http://schemas.openxmlformats.org/officeDocument/2006/relationships/image" Target="../media/image89.svg"/><Relationship Id="rId14" Type="http://schemas.openxmlformats.org/officeDocument/2006/relationships/image" Target="../media/image95.png"/><Relationship Id="rId22" Type="http://schemas.openxmlformats.org/officeDocument/2006/relationships/image" Target="../media/image104.png"/><Relationship Id="rId27" Type="http://schemas.openxmlformats.org/officeDocument/2006/relationships/image" Target="../media/image109.sv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15.svg"/><Relationship Id="rId3" Type="http://schemas.openxmlformats.org/officeDocument/2006/relationships/notesSlide" Target="../notesSlides/notesSlide37.xml"/><Relationship Id="rId7" Type="http://schemas.openxmlformats.org/officeDocument/2006/relationships/image" Target="../media/image111.svg"/><Relationship Id="rId12" Type="http://schemas.openxmlformats.org/officeDocument/2006/relationships/image" Target="../media/image114.png"/><Relationship Id="rId2" Type="http://schemas.openxmlformats.org/officeDocument/2006/relationships/slideLayout" Target="../slideLayouts/slideLayout12.xml"/><Relationship Id="rId1" Type="http://schemas.openxmlformats.org/officeDocument/2006/relationships/tags" Target="../tags/tag91.xml"/><Relationship Id="rId6" Type="http://schemas.openxmlformats.org/officeDocument/2006/relationships/image" Target="../media/image110.png"/><Relationship Id="rId11" Type="http://schemas.openxmlformats.org/officeDocument/2006/relationships/image" Target="../media/image113.svg"/><Relationship Id="rId5" Type="http://schemas.openxmlformats.org/officeDocument/2006/relationships/image" Target="../media/image22.svg"/><Relationship Id="rId10" Type="http://schemas.openxmlformats.org/officeDocument/2006/relationships/image" Target="../media/image112.png"/><Relationship Id="rId4" Type="http://schemas.openxmlformats.org/officeDocument/2006/relationships/image" Target="../media/image21.png"/><Relationship Id="rId9" Type="http://schemas.openxmlformats.org/officeDocument/2006/relationships/image" Target="../media/image92.svg"/></Relationships>
</file>

<file path=ppt/slides/_rels/slide38.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png"/><Relationship Id="rId18" Type="http://schemas.openxmlformats.org/officeDocument/2006/relationships/image" Target="../media/image22.svg"/><Relationship Id="rId26" Type="http://schemas.openxmlformats.org/officeDocument/2006/relationships/image" Target="../media/image132.svg"/><Relationship Id="rId3" Type="http://schemas.openxmlformats.org/officeDocument/2006/relationships/notesSlide" Target="../notesSlides/notesSlide38.xml"/><Relationship Id="rId21" Type="http://schemas.openxmlformats.org/officeDocument/2006/relationships/image" Target="../media/image12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21.png"/><Relationship Id="rId25" Type="http://schemas.openxmlformats.org/officeDocument/2006/relationships/image" Target="../media/image131.png"/><Relationship Id="rId2" Type="http://schemas.openxmlformats.org/officeDocument/2006/relationships/slideLayout" Target="../slideLayouts/slideLayout12.xml"/><Relationship Id="rId16" Type="http://schemas.openxmlformats.org/officeDocument/2006/relationships/image" Target="../media/image126.svg"/><Relationship Id="rId20" Type="http://schemas.openxmlformats.org/officeDocument/2006/relationships/image" Target="../media/image113.svg"/><Relationship Id="rId29" Type="http://schemas.openxmlformats.org/officeDocument/2006/relationships/image" Target="../media/image25.png"/><Relationship Id="rId1" Type="http://schemas.openxmlformats.org/officeDocument/2006/relationships/tags" Target="../tags/tag92.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30.svg"/><Relationship Id="rId32" Type="http://schemas.openxmlformats.org/officeDocument/2006/relationships/image" Target="../media/image56.svg"/><Relationship Id="rId5" Type="http://schemas.openxmlformats.org/officeDocument/2006/relationships/image" Target="../media/image80.svg"/><Relationship Id="rId15" Type="http://schemas.openxmlformats.org/officeDocument/2006/relationships/image" Target="../media/image125.png"/><Relationship Id="rId23" Type="http://schemas.openxmlformats.org/officeDocument/2006/relationships/image" Target="../media/image129.png"/><Relationship Id="rId28" Type="http://schemas.openxmlformats.org/officeDocument/2006/relationships/image" Target="../media/image134.svg"/><Relationship Id="rId10" Type="http://schemas.openxmlformats.org/officeDocument/2006/relationships/image" Target="../media/image120.svg"/><Relationship Id="rId19" Type="http://schemas.openxmlformats.org/officeDocument/2006/relationships/image" Target="../media/image112.png"/><Relationship Id="rId31" Type="http://schemas.openxmlformats.org/officeDocument/2006/relationships/image" Target="../media/image55.png"/><Relationship Id="rId4" Type="http://schemas.openxmlformats.org/officeDocument/2006/relationships/image" Target="../media/image79.png"/><Relationship Id="rId9" Type="http://schemas.openxmlformats.org/officeDocument/2006/relationships/image" Target="../media/image119.png"/><Relationship Id="rId14" Type="http://schemas.openxmlformats.org/officeDocument/2006/relationships/image" Target="../media/image124.svg"/><Relationship Id="rId22" Type="http://schemas.openxmlformats.org/officeDocument/2006/relationships/image" Target="../media/image128.svg"/><Relationship Id="rId27" Type="http://schemas.openxmlformats.org/officeDocument/2006/relationships/image" Target="../media/image133.png"/><Relationship Id="rId30" Type="http://schemas.openxmlformats.org/officeDocument/2006/relationships/image" Target="../media/image26.svg"/></Relationships>
</file>

<file path=ppt/slides/_rels/slide39.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7.png"/><Relationship Id="rId18" Type="http://schemas.openxmlformats.org/officeDocument/2006/relationships/image" Target="../media/image136.svg"/><Relationship Id="rId26" Type="http://schemas.openxmlformats.org/officeDocument/2006/relationships/image" Target="../media/image26.svg"/><Relationship Id="rId3" Type="http://schemas.openxmlformats.org/officeDocument/2006/relationships/notesSlide" Target="../notesSlides/notesSlide39.xml"/><Relationship Id="rId21" Type="http://schemas.openxmlformats.org/officeDocument/2006/relationships/image" Target="../media/image112.png"/><Relationship Id="rId7" Type="http://schemas.openxmlformats.org/officeDocument/2006/relationships/image" Target="../media/image123.png"/><Relationship Id="rId12" Type="http://schemas.openxmlformats.org/officeDocument/2006/relationships/image" Target="../media/image22.svg"/><Relationship Id="rId17" Type="http://schemas.openxmlformats.org/officeDocument/2006/relationships/image" Target="../media/image135.png"/><Relationship Id="rId25" Type="http://schemas.openxmlformats.org/officeDocument/2006/relationships/image" Target="../media/image25.png"/><Relationship Id="rId2" Type="http://schemas.openxmlformats.org/officeDocument/2006/relationships/slideLayout" Target="../slideLayouts/slideLayout12.xml"/><Relationship Id="rId16" Type="http://schemas.openxmlformats.org/officeDocument/2006/relationships/image" Target="../media/image130.svg"/><Relationship Id="rId20" Type="http://schemas.openxmlformats.org/officeDocument/2006/relationships/image" Target="../media/image138.svg"/><Relationship Id="rId29" Type="http://schemas.openxmlformats.org/officeDocument/2006/relationships/image" Target="../media/image133.png"/><Relationship Id="rId1" Type="http://schemas.openxmlformats.org/officeDocument/2006/relationships/tags" Target="../tags/tag93.xml"/><Relationship Id="rId6" Type="http://schemas.openxmlformats.org/officeDocument/2006/relationships/image" Target="../media/image116.png"/><Relationship Id="rId11" Type="http://schemas.openxmlformats.org/officeDocument/2006/relationships/image" Target="../media/image21.png"/><Relationship Id="rId24" Type="http://schemas.openxmlformats.org/officeDocument/2006/relationships/image" Target="../media/image132.svg"/><Relationship Id="rId5" Type="http://schemas.openxmlformats.org/officeDocument/2006/relationships/image" Target="../media/image80.svg"/><Relationship Id="rId15" Type="http://schemas.openxmlformats.org/officeDocument/2006/relationships/image" Target="../media/image129.png"/><Relationship Id="rId23" Type="http://schemas.openxmlformats.org/officeDocument/2006/relationships/image" Target="../media/image131.png"/><Relationship Id="rId28" Type="http://schemas.openxmlformats.org/officeDocument/2006/relationships/image" Target="../media/image56.svg"/><Relationship Id="rId10" Type="http://schemas.openxmlformats.org/officeDocument/2006/relationships/image" Target="../media/image126.svg"/><Relationship Id="rId19" Type="http://schemas.openxmlformats.org/officeDocument/2006/relationships/image" Target="../media/image137.png"/><Relationship Id="rId4" Type="http://schemas.openxmlformats.org/officeDocument/2006/relationships/image" Target="../media/image79.png"/><Relationship Id="rId9" Type="http://schemas.openxmlformats.org/officeDocument/2006/relationships/image" Target="../media/image125.png"/><Relationship Id="rId14" Type="http://schemas.openxmlformats.org/officeDocument/2006/relationships/image" Target="../media/image128.svg"/><Relationship Id="rId22" Type="http://schemas.openxmlformats.org/officeDocument/2006/relationships/image" Target="../media/image113.svg"/><Relationship Id="rId27" Type="http://schemas.openxmlformats.org/officeDocument/2006/relationships/image" Target="../media/image55.png"/><Relationship Id="rId30" Type="http://schemas.openxmlformats.org/officeDocument/2006/relationships/image" Target="../media/image134.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94.xml"/><Relationship Id="rId6" Type="http://schemas.openxmlformats.org/officeDocument/2006/relationships/image" Target="../media/image141.jpeg"/><Relationship Id="rId5" Type="http://schemas.openxmlformats.org/officeDocument/2006/relationships/image" Target="../media/image140.svg"/><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18" Type="http://schemas.openxmlformats.org/officeDocument/2006/relationships/image" Target="../media/image133.png"/><Relationship Id="rId3" Type="http://schemas.openxmlformats.org/officeDocument/2006/relationships/notesSlide" Target="../notesSlides/notesSlide41.xml"/><Relationship Id="rId21" Type="http://schemas.openxmlformats.org/officeDocument/2006/relationships/image" Target="../media/image136.svg"/><Relationship Id="rId7" Type="http://schemas.openxmlformats.org/officeDocument/2006/relationships/image" Target="../media/image80.svg"/><Relationship Id="rId12" Type="http://schemas.openxmlformats.org/officeDocument/2006/relationships/image" Target="../media/image121.png"/><Relationship Id="rId17" Type="http://schemas.openxmlformats.org/officeDocument/2006/relationships/image" Target="../media/image140.svg"/><Relationship Id="rId2" Type="http://schemas.openxmlformats.org/officeDocument/2006/relationships/slideLayout" Target="../slideLayouts/slideLayout12.xml"/><Relationship Id="rId16" Type="http://schemas.openxmlformats.org/officeDocument/2006/relationships/image" Target="../media/image139.png"/><Relationship Id="rId20" Type="http://schemas.openxmlformats.org/officeDocument/2006/relationships/image" Target="../media/image135.png"/><Relationship Id="rId1" Type="http://schemas.openxmlformats.org/officeDocument/2006/relationships/tags" Target="../tags/tag95.xml"/><Relationship Id="rId6" Type="http://schemas.openxmlformats.org/officeDocument/2006/relationships/image" Target="../media/image79.png"/><Relationship Id="rId11" Type="http://schemas.openxmlformats.org/officeDocument/2006/relationships/image" Target="../media/image120.svg"/><Relationship Id="rId5" Type="http://schemas.openxmlformats.org/officeDocument/2006/relationships/image" Target="../media/image143.svg"/><Relationship Id="rId15" Type="http://schemas.openxmlformats.org/officeDocument/2006/relationships/image" Target="../media/image124.svg"/><Relationship Id="rId10" Type="http://schemas.openxmlformats.org/officeDocument/2006/relationships/image" Target="../media/image119.png"/><Relationship Id="rId19" Type="http://schemas.openxmlformats.org/officeDocument/2006/relationships/image" Target="../media/image134.svg"/><Relationship Id="rId4" Type="http://schemas.openxmlformats.org/officeDocument/2006/relationships/image" Target="../media/image142.png"/><Relationship Id="rId9" Type="http://schemas.openxmlformats.org/officeDocument/2006/relationships/image" Target="../media/image118.svg"/><Relationship Id="rId14" Type="http://schemas.openxmlformats.org/officeDocument/2006/relationships/image" Target="../media/image1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96.xml"/><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9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145.svg"/><Relationship Id="rId2" Type="http://schemas.openxmlformats.org/officeDocument/2006/relationships/slideLayout" Target="../slideLayouts/slideLayout12.xml"/><Relationship Id="rId1" Type="http://schemas.openxmlformats.org/officeDocument/2006/relationships/tags" Target="../tags/tag98.xml"/><Relationship Id="rId6" Type="http://schemas.openxmlformats.org/officeDocument/2006/relationships/image" Target="../media/image144.png"/><Relationship Id="rId5" Type="http://schemas.openxmlformats.org/officeDocument/2006/relationships/image" Target="../media/image80.sv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99.xml"/><Relationship Id="rId4" Type="http://schemas.openxmlformats.org/officeDocument/2006/relationships/image" Target="../media/image146.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100.xml"/><Relationship Id="rId5" Type="http://schemas.openxmlformats.org/officeDocument/2006/relationships/image" Target="../media/image148.svg"/><Relationship Id="rId4" Type="http://schemas.openxmlformats.org/officeDocument/2006/relationships/image" Target="../media/image147.png"/></Relationships>
</file>

<file path=ppt/slides/_rels/slide4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26.svg"/><Relationship Id="rId18" Type="http://schemas.openxmlformats.org/officeDocument/2006/relationships/image" Target="../media/image93.png"/><Relationship Id="rId3" Type="http://schemas.openxmlformats.org/officeDocument/2006/relationships/notesSlide" Target="../notesSlides/notesSlide47.xml"/><Relationship Id="rId7" Type="http://schemas.openxmlformats.org/officeDocument/2006/relationships/image" Target="../media/image148.svg"/><Relationship Id="rId12" Type="http://schemas.openxmlformats.org/officeDocument/2006/relationships/image" Target="../media/image25.png"/><Relationship Id="rId17" Type="http://schemas.openxmlformats.org/officeDocument/2006/relationships/image" Target="../media/image61.svg"/><Relationship Id="rId2" Type="http://schemas.openxmlformats.org/officeDocument/2006/relationships/slideLayout" Target="../slideLayouts/slideLayout12.xml"/><Relationship Id="rId16" Type="http://schemas.openxmlformats.org/officeDocument/2006/relationships/image" Target="../media/image60.png"/><Relationship Id="rId1" Type="http://schemas.openxmlformats.org/officeDocument/2006/relationships/tags" Target="../tags/tag101.xml"/><Relationship Id="rId6" Type="http://schemas.openxmlformats.org/officeDocument/2006/relationships/image" Target="../media/image147.png"/><Relationship Id="rId11" Type="http://schemas.openxmlformats.org/officeDocument/2006/relationships/image" Target="../media/image152.svg"/><Relationship Id="rId5" Type="http://schemas.openxmlformats.org/officeDocument/2006/relationships/image" Target="../media/image80.svg"/><Relationship Id="rId15" Type="http://schemas.openxmlformats.org/officeDocument/2006/relationships/image" Target="../media/image89.svg"/><Relationship Id="rId10" Type="http://schemas.openxmlformats.org/officeDocument/2006/relationships/image" Target="../media/image151.png"/><Relationship Id="rId19" Type="http://schemas.openxmlformats.org/officeDocument/2006/relationships/image" Target="../media/image94.svg"/><Relationship Id="rId4" Type="http://schemas.openxmlformats.org/officeDocument/2006/relationships/image" Target="../media/image79.png"/><Relationship Id="rId9" Type="http://schemas.openxmlformats.org/officeDocument/2006/relationships/image" Target="../media/image150.svg"/><Relationship Id="rId1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tags" Target="../tags/tag102.xml"/><Relationship Id="rId4" Type="http://schemas.openxmlformats.org/officeDocument/2006/relationships/image" Target="../media/image153.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103.xml"/><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9.xml"/><Relationship Id="rId5" Type="http://schemas.openxmlformats.org/officeDocument/2006/relationships/image" Target="../media/image20.tiff"/><Relationship Id="rId4" Type="http://schemas.openxmlformats.org/officeDocument/2006/relationships/image" Target="../media/image19.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104.xml"/><Relationship Id="rId4" Type="http://schemas.openxmlformats.org/officeDocument/2006/relationships/image" Target="../media/image15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05.xml"/><Relationship Id="rId5" Type="http://schemas.openxmlformats.org/officeDocument/2006/relationships/image" Target="../media/image156.jpeg"/><Relationship Id="rId4" Type="http://schemas.openxmlformats.org/officeDocument/2006/relationships/image" Target="../media/image155.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106.xml"/></Relationships>
</file>

<file path=ppt/slides/_rels/slide53.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89.svg"/><Relationship Id="rId18" Type="http://schemas.openxmlformats.org/officeDocument/2006/relationships/image" Target="../media/image165.png"/><Relationship Id="rId26" Type="http://schemas.openxmlformats.org/officeDocument/2006/relationships/image" Target="../media/image37.svg"/><Relationship Id="rId3" Type="http://schemas.openxmlformats.org/officeDocument/2006/relationships/notesSlide" Target="../notesSlides/notesSlide53.xml"/><Relationship Id="rId21" Type="http://schemas.openxmlformats.org/officeDocument/2006/relationships/image" Target="../media/image25.png"/><Relationship Id="rId7" Type="http://schemas.openxmlformats.org/officeDocument/2006/relationships/image" Target="../media/image158.svg"/><Relationship Id="rId12" Type="http://schemas.openxmlformats.org/officeDocument/2006/relationships/image" Target="../media/image88.png"/><Relationship Id="rId17" Type="http://schemas.openxmlformats.org/officeDocument/2006/relationships/image" Target="../media/image164.svg"/><Relationship Id="rId25" Type="http://schemas.openxmlformats.org/officeDocument/2006/relationships/image" Target="../media/image36.png"/><Relationship Id="rId2" Type="http://schemas.openxmlformats.org/officeDocument/2006/relationships/slideLayout" Target="../slideLayouts/slideLayout12.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tags" Target="../tags/tag107.xml"/><Relationship Id="rId6" Type="http://schemas.openxmlformats.org/officeDocument/2006/relationships/image" Target="../media/image157.png"/><Relationship Id="rId11" Type="http://schemas.openxmlformats.org/officeDocument/2006/relationships/image" Target="../media/image56.svg"/><Relationship Id="rId24" Type="http://schemas.openxmlformats.org/officeDocument/2006/relationships/image" Target="../media/image22.svg"/><Relationship Id="rId5" Type="http://schemas.openxmlformats.org/officeDocument/2006/relationships/image" Target="../media/image80.svg"/><Relationship Id="rId15" Type="http://schemas.openxmlformats.org/officeDocument/2006/relationships/image" Target="../media/image162.svg"/><Relationship Id="rId23" Type="http://schemas.openxmlformats.org/officeDocument/2006/relationships/image" Target="../media/image21.png"/><Relationship Id="rId10" Type="http://schemas.openxmlformats.org/officeDocument/2006/relationships/image" Target="../media/image55.png"/><Relationship Id="rId19" Type="http://schemas.openxmlformats.org/officeDocument/2006/relationships/image" Target="../media/image166.svg"/><Relationship Id="rId4" Type="http://schemas.openxmlformats.org/officeDocument/2006/relationships/image" Target="../media/image79.png"/><Relationship Id="rId9" Type="http://schemas.openxmlformats.org/officeDocument/2006/relationships/image" Target="../media/image160.svg"/><Relationship Id="rId14" Type="http://schemas.openxmlformats.org/officeDocument/2006/relationships/image" Target="../media/image161.png"/><Relationship Id="rId22" Type="http://schemas.openxmlformats.org/officeDocument/2006/relationships/image" Target="../media/image26.sv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6.xml"/><Relationship Id="rId1" Type="http://schemas.openxmlformats.org/officeDocument/2006/relationships/tags" Target="../tags/tag108.xml"/><Relationship Id="rId5" Type="http://schemas.openxmlformats.org/officeDocument/2006/relationships/image" Target="../media/image169.png"/><Relationship Id="rId4" Type="http://schemas.openxmlformats.org/officeDocument/2006/relationships/image" Target="../media/image168.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109.xml"/><Relationship Id="rId4" Type="http://schemas.openxmlformats.org/officeDocument/2006/relationships/image" Target="../media/image170.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11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ags" Target="../tags/tag11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ags" Target="../tags/tag112.xml"/><Relationship Id="rId4" Type="http://schemas.openxmlformats.org/officeDocument/2006/relationships/image" Target="../media/image171.tif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2.xml"/><Relationship Id="rId1" Type="http://schemas.openxmlformats.org/officeDocument/2006/relationships/tags" Target="../tags/tag1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3.xml"/><Relationship Id="rId1" Type="http://schemas.openxmlformats.org/officeDocument/2006/relationships/tags" Target="../tags/tag114.xml"/></Relationships>
</file>

<file path=ppt/slides/_rels/slide61.xml.rels><?xml version="1.0" encoding="UTF-8" standalone="yes"?>
<Relationships xmlns="http://schemas.openxmlformats.org/package/2006/relationships"><Relationship Id="rId8" Type="http://schemas.openxmlformats.org/officeDocument/2006/relationships/hyperlink" Target="https://docs.aws.amazon.com/IAM/latest/UserGuide/id_roles_providers.html" TargetMode="External"/><Relationship Id="rId3" Type="http://schemas.openxmlformats.org/officeDocument/2006/relationships/notesSlide" Target="../notesSlides/notesSlide61.xml"/><Relationship Id="rId7" Type="http://schemas.openxmlformats.org/officeDocument/2006/relationships/hyperlink" Target="https://www.youtube.com/watch?v=vbjFjMNVEpc" TargetMode="External"/><Relationship Id="rId2" Type="http://schemas.openxmlformats.org/officeDocument/2006/relationships/slideLayout" Target="../slideLayouts/slideLayout12.xml"/><Relationship Id="rId1" Type="http://schemas.openxmlformats.org/officeDocument/2006/relationships/tags" Target="../tags/tag115.xml"/><Relationship Id="rId6" Type="http://schemas.openxmlformats.org/officeDocument/2006/relationships/hyperlink" Target="https://www.youtube.com/watch?v=YQsK4MtsELU" TargetMode="External"/><Relationship Id="rId5" Type="http://schemas.openxmlformats.org/officeDocument/2006/relationships/hyperlink" Target="https://aws.amazon.com/iam/faqs/" TargetMode="External"/><Relationship Id="rId4" Type="http://schemas.openxmlformats.org/officeDocument/2006/relationships/hyperlink" Target="https://d1.awsstatic.com/whitepapers/architecture/AWS-Security-Pillar.pdf"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9.xml"/><Relationship Id="rId1" Type="http://schemas.openxmlformats.org/officeDocument/2006/relationships/tags" Target="../tags/tag116.xml"/><Relationship Id="rId4" Type="http://schemas.openxmlformats.org/officeDocument/2006/relationships/hyperlink" Target="https://support.aws.amazon.com/#/contacts/aws-academy"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svg"/><Relationship Id="rId3" Type="http://schemas.openxmlformats.org/officeDocument/2006/relationships/notesSlide" Target="../notesSlides/notesSlide7.xml"/><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slideLayout" Target="../slideLayouts/slideLayout12.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tags" Target="../tags/tag6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notesSlide" Target="../notesSlides/notesSlide8.xml"/><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slideLayout" Target="../slideLayouts/slideLayout12.xml"/><Relationship Id="rId16" Type="http://schemas.openxmlformats.org/officeDocument/2006/relationships/image" Target="../media/image50.jpeg"/><Relationship Id="rId1" Type="http://schemas.openxmlformats.org/officeDocument/2006/relationships/tags" Target="../tags/tag6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notesSlide" Target="../notesSlides/notesSlide9.xml"/><Relationship Id="rId7" Type="http://schemas.openxmlformats.org/officeDocument/2006/relationships/image" Target="../media/image54.sv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slideLayout" Target="../slideLayouts/slideLayout12.xml"/><Relationship Id="rId16" Type="http://schemas.openxmlformats.org/officeDocument/2006/relationships/image" Target="../media/image61.svg"/><Relationship Id="rId1" Type="http://schemas.openxmlformats.org/officeDocument/2006/relationships/tags" Target="../tags/tag63.xml"/><Relationship Id="rId6" Type="http://schemas.openxmlformats.org/officeDocument/2006/relationships/image" Target="../media/image53.png"/><Relationship Id="rId11" Type="http://schemas.openxmlformats.org/officeDocument/2006/relationships/image" Target="../media/image56.svg"/><Relationship Id="rId5" Type="http://schemas.openxmlformats.org/officeDocument/2006/relationships/image" Target="../media/image52.sv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26.svg"/><Relationship Id="rId14" Type="http://schemas.openxmlformats.org/officeDocument/2006/relationships/image" Target="../media/image5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latin typeface="+mj-lt"/>
              </a:rPr>
              <a:t>Module 8: Securing User and Application Access</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normAutofit/>
          </a:bodyPr>
          <a:lstStyle/>
          <a:p>
            <a:r>
              <a:rPr lang="en-US"/>
              <a:t>AWS Academy Cloud Architecting</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67DD25-673F-1747-AF72-7EEB20A0B59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10</a:t>
            </a:fld>
            <a:endParaRPr lang="en-US"/>
          </a:p>
        </p:txBody>
      </p:sp>
      <p:sp>
        <p:nvSpPr>
          <p:cNvPr id="5" name="Title 1"/>
          <p:cNvSpPr>
            <a:spLocks noGrp="1"/>
          </p:cNvSpPr>
          <p:nvPr>
            <p:ph type="title"/>
          </p:nvPr>
        </p:nvSpPr>
        <p:spPr/>
        <p:txBody>
          <a:bodyPr/>
          <a:lstStyle/>
          <a:p>
            <a:r>
              <a:rPr lang="en-US"/>
              <a:t>IAM permissions</a:t>
            </a:r>
          </a:p>
        </p:txBody>
      </p:sp>
      <p:sp>
        <p:nvSpPr>
          <p:cNvPr id="3" name="Content Placeholder 2"/>
          <p:cNvSpPr>
            <a:spLocks noGrp="1"/>
          </p:cNvSpPr>
          <p:nvPr>
            <p:ph sz="quarter" idx="21"/>
          </p:nvPr>
        </p:nvSpPr>
        <p:spPr>
          <a:xfrm>
            <a:off x="539496" y="3054096"/>
            <a:ext cx="5815584" cy="3219704"/>
          </a:xfrm>
        </p:spPr>
        <p:txBody>
          <a:bodyPr>
            <a:normAutofit fontScale="92500" lnSpcReduction="10000"/>
          </a:bodyPr>
          <a:lstStyle/>
          <a:p>
            <a:pPr marL="0" indent="0">
              <a:buNone/>
            </a:pPr>
            <a:r>
              <a:rPr lang="en-US" sz="2200">
                <a:latin typeface="+mn-lt"/>
              </a:rPr>
              <a:t>Permissions are specified in an </a:t>
            </a:r>
            <a:r>
              <a:rPr lang="en-US" sz="2200">
                <a:solidFill>
                  <a:srgbClr val="504BAB"/>
                </a:solidFill>
                <a:latin typeface="+mn-lt"/>
                <a:ea typeface="Amazon Ember" panose="020B0603020204020204" pitchFamily="34" charset="0"/>
                <a:cs typeface="Amazon Ember" panose="020B0603020204020204" pitchFamily="34" charset="0"/>
              </a:rPr>
              <a:t>IAM policy</a:t>
            </a:r>
            <a:r>
              <a:rPr lang="en-US" sz="2200">
                <a:latin typeface="+mn-lt"/>
                <a:ea typeface="Amazon Ember" panose="020B0603020204020204" pitchFamily="34" charset="0"/>
                <a:cs typeface="Amazon Ember" panose="020B0603020204020204" pitchFamily="34" charset="0"/>
              </a:rPr>
              <a:t>:</a:t>
            </a:r>
          </a:p>
          <a:p>
            <a:r>
              <a:rPr lang="en-US" sz="1900">
                <a:latin typeface="+mn-lt"/>
              </a:rPr>
              <a:t>A document formatted in JavaScript Object Notation (JSON)</a:t>
            </a:r>
          </a:p>
          <a:p>
            <a:r>
              <a:rPr lang="en-US" sz="1900">
                <a:latin typeface="+mn-lt"/>
              </a:rPr>
              <a:t>It defines which resources and operations are allowed</a:t>
            </a:r>
          </a:p>
          <a:p>
            <a:r>
              <a:rPr lang="en-US" sz="1900">
                <a:latin typeface="+mn-lt"/>
              </a:rPr>
              <a:t>Best practice – follow the </a:t>
            </a:r>
            <a:r>
              <a:rPr lang="en-US" sz="1900">
                <a:solidFill>
                  <a:schemeClr val="accent5"/>
                </a:solidFill>
                <a:latin typeface="+mn-lt"/>
              </a:rPr>
              <a:t>principle of least privilege</a:t>
            </a:r>
          </a:p>
          <a:p>
            <a:r>
              <a:rPr lang="en-US" sz="1900">
                <a:latin typeface="+mn-lt"/>
              </a:rPr>
              <a:t>Two types of policies – </a:t>
            </a:r>
          </a:p>
          <a:p>
            <a:pPr lvl="1">
              <a:buClr>
                <a:schemeClr val="tx1"/>
              </a:buClr>
            </a:pPr>
            <a:r>
              <a:rPr lang="en-US" sz="1700">
                <a:solidFill>
                  <a:srgbClr val="504BAB"/>
                </a:solidFill>
                <a:latin typeface="+mn-lt"/>
                <a:ea typeface="Amazon Ember" panose="020B0603020204020204" pitchFamily="34" charset="0"/>
                <a:cs typeface="Amazon Ember" panose="020B0603020204020204" pitchFamily="34" charset="0"/>
              </a:rPr>
              <a:t>Identity-based</a:t>
            </a:r>
            <a:r>
              <a:rPr lang="en-US" sz="1700">
                <a:latin typeface="+mn-lt"/>
                <a:ea typeface="Amazon Ember" panose="020B0603020204020204" pitchFamily="34" charset="0"/>
                <a:cs typeface="Amazon Ember" panose="020B0603020204020204" pitchFamily="34" charset="0"/>
              </a:rPr>
              <a:t>: Attach to an IAM principal</a:t>
            </a:r>
            <a:endParaRPr lang="en-US" sz="1700">
              <a:solidFill>
                <a:schemeClr val="accent5"/>
              </a:solidFill>
              <a:latin typeface="+mn-lt"/>
              <a:ea typeface="Amazon Ember" panose="020B0603020204020204" pitchFamily="34" charset="0"/>
              <a:cs typeface="Amazon Ember" panose="020B0603020204020204" pitchFamily="34" charset="0"/>
            </a:endParaRPr>
          </a:p>
          <a:p>
            <a:pPr lvl="1">
              <a:buClr>
                <a:schemeClr val="tx1"/>
              </a:buClr>
            </a:pPr>
            <a:r>
              <a:rPr lang="en-US" sz="1700">
                <a:solidFill>
                  <a:srgbClr val="504BAB"/>
                </a:solidFill>
                <a:latin typeface="+mn-lt"/>
                <a:ea typeface="Amazon Ember" panose="020B0603020204020204" pitchFamily="34" charset="0"/>
                <a:cs typeface="Amazon Ember" panose="020B0603020204020204" pitchFamily="34" charset="0"/>
              </a:rPr>
              <a:t>Resource-based</a:t>
            </a:r>
            <a:r>
              <a:rPr lang="en-US" sz="1700">
                <a:latin typeface="+mn-lt"/>
                <a:ea typeface="Amazon Ember" panose="020B0603020204020204" pitchFamily="34" charset="0"/>
                <a:cs typeface="Amazon Ember" panose="020B0603020204020204" pitchFamily="34" charset="0"/>
              </a:rPr>
              <a:t>: Attach to an AWS resource</a:t>
            </a:r>
            <a:endParaRPr lang="en-US" sz="2400">
              <a:latin typeface="+mn-lt"/>
            </a:endParaRPr>
          </a:p>
        </p:txBody>
      </p:sp>
      <p:pic>
        <p:nvPicPr>
          <p:cNvPr id="20" name="Graphic 19">
            <a:extLst>
              <a:ext uri="{FF2B5EF4-FFF2-40B4-BE49-F238E27FC236}">
                <a16:creationId xmlns:a16="http://schemas.microsoft.com/office/drawing/2014/main" id="{4AE9F489-73A9-8E4C-A702-FFD1EC0F6F3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8435" y="1688824"/>
            <a:ext cx="801561" cy="801561"/>
          </a:xfrm>
          <a:prstGeom prst="rect">
            <a:avLst/>
          </a:prstGeom>
        </p:spPr>
      </p:pic>
      <p:sp>
        <p:nvSpPr>
          <p:cNvPr id="9" name="TextBox 8">
            <a:extLst>
              <a:ext uri="{FF2B5EF4-FFF2-40B4-BE49-F238E27FC236}">
                <a16:creationId xmlns:a16="http://schemas.microsoft.com/office/drawing/2014/main" id="{CC2625FC-E7EC-4C49-BEC9-88913C094128}"/>
              </a:ext>
              <a:ext uri="{C183D7F6-B498-43B3-948B-1728B52AA6E4}">
                <adec:decorative xmlns:adec="http://schemas.microsoft.com/office/drawing/2017/decorative" val="1"/>
              </a:ext>
            </a:extLst>
          </p:cNvPr>
          <p:cNvSpPr txBox="1"/>
          <p:nvPr/>
        </p:nvSpPr>
        <p:spPr>
          <a:xfrm>
            <a:off x="2276021" y="2490385"/>
            <a:ext cx="1064715"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a:t>
            </a:r>
          </a:p>
        </p:txBody>
      </p:sp>
      <p:sp>
        <p:nvSpPr>
          <p:cNvPr id="8" name="Content Placeholder 7">
            <a:extLst>
              <a:ext uri="{FF2B5EF4-FFF2-40B4-BE49-F238E27FC236}">
                <a16:creationId xmlns:a16="http://schemas.microsoft.com/office/drawing/2014/main" id="{1C34E912-B8C3-7B40-9349-557CD5B62758}"/>
              </a:ext>
            </a:extLst>
          </p:cNvPr>
          <p:cNvSpPr>
            <a:spLocks noGrp="1"/>
          </p:cNvSpPr>
          <p:nvPr>
            <p:ph idx="4294967295"/>
          </p:nvPr>
        </p:nvSpPr>
        <p:spPr>
          <a:xfrm>
            <a:off x="6647688" y="1905000"/>
            <a:ext cx="5053012" cy="474663"/>
          </a:xfrm>
        </p:spPr>
        <p:txBody>
          <a:bodyPr>
            <a:noAutofit/>
          </a:bodyPr>
          <a:lstStyle/>
          <a:p>
            <a:pPr marL="0" indent="0">
              <a:buNone/>
            </a:pPr>
            <a:r>
              <a:rPr lang="en-US" sz="2000"/>
              <a:t>How IAM determines permissions at the time of request:</a:t>
            </a:r>
          </a:p>
        </p:txBody>
      </p:sp>
      <p:grpSp>
        <p:nvGrpSpPr>
          <p:cNvPr id="6" name="Group 5" descr="A flow chart that starts with the question &quot;is the permission explicitly denied?&quot; The question has yes and no paths out of it. If No, it goes to the question &quot;Is the permission explicitly allowed?&quot;. Only of the permission is both not explicitly denied and is explicitly allowed is the permission allowed.">
            <a:extLst>
              <a:ext uri="{FF2B5EF4-FFF2-40B4-BE49-F238E27FC236}">
                <a16:creationId xmlns:a16="http://schemas.microsoft.com/office/drawing/2014/main" id="{1FC87B26-3DE7-164A-80EA-0BAADBDE70D5}"/>
              </a:ext>
            </a:extLst>
          </p:cNvPr>
          <p:cNvGrpSpPr/>
          <p:nvPr/>
        </p:nvGrpSpPr>
        <p:grpSpPr>
          <a:xfrm>
            <a:off x="6734142" y="2899687"/>
            <a:ext cx="5038758" cy="1795352"/>
            <a:chOff x="1434191" y="2009935"/>
            <a:chExt cx="8608018" cy="3067110"/>
          </a:xfrm>
        </p:grpSpPr>
        <p:sp>
          <p:nvSpPr>
            <p:cNvPr id="40" name="Freeform 39"/>
            <p:cNvSpPr/>
            <p:nvPr/>
          </p:nvSpPr>
          <p:spPr>
            <a:xfrm>
              <a:off x="1434193" y="2020624"/>
              <a:ext cx="2476855" cy="1722587"/>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lang="en-US" sz="1600" kern="0">
                  <a:solidFill>
                    <a:srgbClr val="474746"/>
                  </a:solidFill>
                  <a:ea typeface="Amazon Ember" panose="020B0603020204020204" pitchFamily="34" charset="0"/>
                  <a:cs typeface="Amazon Ember" panose="020B0603020204020204" pitchFamily="34" charset="0"/>
                </a:rPr>
                <a:t>Is</a:t>
              </a:r>
              <a:r>
                <a:rPr kumimoji="0" lang="en-US" sz="1600"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 the </a:t>
              </a:r>
              <a:r>
                <a:rPr lang="en-US" sz="1600" kern="0">
                  <a:solidFill>
                    <a:srgbClr val="474746"/>
                  </a:solidFill>
                  <a:ea typeface="Amazon Ember" panose="020B0603020204020204" pitchFamily="34" charset="0"/>
                  <a:cs typeface="Amazon Ember" panose="020B0603020204020204" pitchFamily="34" charset="0"/>
                </a:rPr>
                <a:t>permission explicitly </a:t>
              </a:r>
              <a:r>
                <a:rPr kumimoji="0" lang="en-US" sz="1600" i="1"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denied </a:t>
              </a:r>
              <a:r>
                <a:rPr kumimoji="0" lang="en-US" sz="1600"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a:t>
              </a:r>
            </a:p>
          </p:txBody>
        </p:sp>
        <p:sp>
          <p:nvSpPr>
            <p:cNvPr id="41" name="Freeform 40"/>
            <p:cNvSpPr/>
            <p:nvPr/>
          </p:nvSpPr>
          <p:spPr>
            <a:xfrm>
              <a:off x="3974379" y="2325586"/>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42" name="Freeform 41"/>
            <p:cNvSpPr/>
            <p:nvPr/>
          </p:nvSpPr>
          <p:spPr>
            <a:xfrm>
              <a:off x="1434191" y="4499657"/>
              <a:ext cx="2476856"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sz="1600" i="0" u="none" strike="noStrike" kern="0" cap="none" spc="0" normalizeH="0" baseline="0" noProof="0">
                  <a:ln>
                    <a:noFill/>
                  </a:ln>
                  <a:solidFill>
                    <a:srgbClr val="C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3" name="Freeform 42"/>
            <p:cNvSpPr/>
            <p:nvPr/>
          </p:nvSpPr>
          <p:spPr>
            <a:xfrm>
              <a:off x="4957438" y="2009935"/>
              <a:ext cx="2476855" cy="1751132"/>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kumimoji="0" lang="en-US" sz="1600"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Is the </a:t>
              </a:r>
              <a:r>
                <a:rPr lang="en-US" sz="1600" kern="0">
                  <a:solidFill>
                    <a:srgbClr val="474746"/>
                  </a:solidFill>
                  <a:ea typeface="Amazon Ember" panose="020B0603020204020204" pitchFamily="34" charset="0"/>
                  <a:cs typeface="Amazon Ember" panose="020B0603020204020204" pitchFamily="34" charset="0"/>
                </a:rPr>
                <a:t>permission explicitly </a:t>
              </a:r>
              <a:r>
                <a:rPr kumimoji="0" lang="en-US" sz="1600" i="1"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allowed </a:t>
              </a:r>
              <a:r>
                <a:rPr kumimoji="0" lang="en-US" sz="1600" i="0" u="none" strike="noStrike" kern="0" cap="none" spc="0" normalizeH="0" baseline="0" noProof="0">
                  <a:ln>
                    <a:noFill/>
                  </a:ln>
                  <a:solidFill>
                    <a:srgbClr val="474746"/>
                  </a:solidFill>
                  <a:effectLst/>
                  <a:uLnTx/>
                  <a:uFillTx/>
                  <a:ea typeface="Amazon Ember" panose="020B0603020204020204" pitchFamily="34" charset="0"/>
                  <a:cs typeface="Amazon Ember" panose="020B0603020204020204" pitchFamily="34" charset="0"/>
                </a:rPr>
                <a:t>?</a:t>
              </a:r>
            </a:p>
          </p:txBody>
        </p:sp>
        <p:sp>
          <p:nvSpPr>
            <p:cNvPr id="44" name="Freeform 43"/>
            <p:cNvSpPr/>
            <p:nvPr/>
          </p:nvSpPr>
          <p:spPr>
            <a:xfrm>
              <a:off x="4922524" y="4499656"/>
              <a:ext cx="2511769" cy="57738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sz="1600" i="0" u="none" strike="noStrike" kern="0" cap="none" spc="0" normalizeH="0" baseline="0" noProof="0">
                  <a:ln>
                    <a:noFill/>
                  </a:ln>
                  <a:solidFill>
                    <a:schemeClr val="accent2"/>
                  </a:solidFill>
                  <a:effectLst/>
                  <a:uLnTx/>
                  <a:uFillTx/>
                  <a:latin typeface="Amazon Ember" panose="020B0603020204020204" pitchFamily="34" charset="0"/>
                  <a:ea typeface="Amazon Ember" panose="020B0603020204020204" pitchFamily="34" charset="0"/>
                  <a:cs typeface="Amazon Ember" panose="020B0603020204020204" pitchFamily="34" charset="0"/>
                </a:rPr>
                <a:t>Allow</a:t>
              </a:r>
            </a:p>
          </p:txBody>
        </p:sp>
        <p:sp>
          <p:nvSpPr>
            <p:cNvPr id="45" name="Freeform 44"/>
            <p:cNvSpPr/>
            <p:nvPr/>
          </p:nvSpPr>
          <p:spPr>
            <a:xfrm>
              <a:off x="8480687" y="2501357"/>
              <a:ext cx="1328770" cy="607685"/>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tabLst/>
                <a:defRPr/>
              </a:pPr>
              <a:r>
                <a:rPr kumimoji="0" lang="en-US" sz="1600" i="0" u="none" strike="noStrike" kern="0" cap="none" spc="0" normalizeH="0" baseline="0" noProof="0">
                  <a:ln>
                    <a:noFill/>
                  </a:ln>
                  <a:solidFill>
                    <a:srgbClr val="C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C00000"/>
                  </a:solidFill>
                  <a:effectLst/>
                  <a:uLnTx/>
                  <a:uFillTx/>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47" name="Freeform 46"/>
            <p:cNvSpPr/>
            <p:nvPr/>
          </p:nvSpPr>
          <p:spPr>
            <a:xfrm>
              <a:off x="7497624" y="2325586"/>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C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16" name="TextBox 15">
              <a:extLst>
                <a:ext uri="{FF2B5EF4-FFF2-40B4-BE49-F238E27FC236}">
                  <a16:creationId xmlns:a16="http://schemas.microsoft.com/office/drawing/2014/main" id="{0221306B-1606-B34A-BFF7-B733BB846CE8}"/>
                </a:ext>
              </a:extLst>
            </p:cNvPr>
            <p:cNvSpPr txBox="1"/>
            <p:nvPr/>
          </p:nvSpPr>
          <p:spPr>
            <a:xfrm>
              <a:off x="8336072" y="3194692"/>
              <a:ext cx="1706137" cy="999007"/>
            </a:xfrm>
            <a:prstGeom prst="rect">
              <a:avLst/>
            </a:prstGeom>
            <a:noFill/>
          </p:spPr>
          <p:txBody>
            <a:bodyPr wrap="square" rtlCol="0">
              <a:spAutoFit/>
            </a:bodyPr>
            <a:lstStyle/>
            <a:p>
              <a:pPr algn="ctr"/>
              <a:r>
                <a:rPr lang="en-US" sz="1600" b="1"/>
                <a:t>Implicit deny</a:t>
              </a:r>
            </a:p>
          </p:txBody>
        </p:sp>
      </p:grpSp>
    </p:spTree>
    <p:custDataLst>
      <p:tags r:id="rId1"/>
    </p:custDataLst>
    <p:extLst>
      <p:ext uri="{BB962C8B-B14F-4D97-AF65-F5344CB8AC3E}">
        <p14:creationId xmlns:p14="http://schemas.microsoft.com/office/powerpoint/2010/main" val="177178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A8DD9E-A7DC-5F43-9335-884767FF6F64}"/>
              </a:ext>
            </a:extLst>
          </p:cNvPr>
          <p:cNvSpPr>
            <a:spLocks noGrp="1"/>
          </p:cNvSpPr>
          <p:nvPr>
            <p:ph type="sldNum" sz="quarter" idx="20"/>
          </p:nvPr>
        </p:nvSpPr>
        <p:spPr/>
        <p:txBody>
          <a:bodyPr/>
          <a:lstStyle/>
          <a:p>
            <a:fld id="{B6A95138-A96E-2F42-A959-2EFD44FE4AB7}" type="slidenum">
              <a:rPr lang="en-US" smtClean="0"/>
              <a:t>11</a:t>
            </a:fld>
            <a:endParaRPr lang="en-US"/>
          </a:p>
        </p:txBody>
      </p:sp>
      <p:sp>
        <p:nvSpPr>
          <p:cNvPr id="6" name="Title 5">
            <a:extLst>
              <a:ext uri="{FF2B5EF4-FFF2-40B4-BE49-F238E27FC236}">
                <a16:creationId xmlns:a16="http://schemas.microsoft.com/office/drawing/2014/main" id="{0F4801AF-3CD7-FC48-88E9-C3760AF01271}"/>
              </a:ext>
            </a:extLst>
          </p:cNvPr>
          <p:cNvSpPr>
            <a:spLocks noGrp="1"/>
          </p:cNvSpPr>
          <p:nvPr>
            <p:ph type="title"/>
          </p:nvPr>
        </p:nvSpPr>
        <p:spPr/>
        <p:txBody>
          <a:bodyPr>
            <a:normAutofit/>
          </a:bodyPr>
          <a:lstStyle/>
          <a:p>
            <a:r>
              <a:rPr lang="en-US"/>
              <a:t>Identity-based versus resource-based policies</a:t>
            </a:r>
          </a:p>
        </p:txBody>
      </p:sp>
      <p:sp>
        <p:nvSpPr>
          <p:cNvPr id="7" name="Content Placeholder 6">
            <a:extLst>
              <a:ext uri="{FF2B5EF4-FFF2-40B4-BE49-F238E27FC236}">
                <a16:creationId xmlns:a16="http://schemas.microsoft.com/office/drawing/2014/main" id="{559D1EED-2482-B74C-A80E-D29FD034676E}"/>
              </a:ext>
            </a:extLst>
          </p:cNvPr>
          <p:cNvSpPr>
            <a:spLocks noGrp="1"/>
          </p:cNvSpPr>
          <p:nvPr>
            <p:ph sz="quarter" idx="21"/>
          </p:nvPr>
        </p:nvSpPr>
        <p:spPr>
          <a:xfrm>
            <a:off x="694944" y="3054096"/>
            <a:ext cx="5230368" cy="3127248"/>
          </a:xfrm>
        </p:spPr>
        <p:txBody>
          <a:bodyPr/>
          <a:lstStyle/>
          <a:p>
            <a:pPr marL="0" indent="0">
              <a:buNone/>
            </a:pP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Identity-based policies</a:t>
            </a:r>
          </a:p>
          <a:p>
            <a:r>
              <a:rPr lang="en-US" sz="2400"/>
              <a:t>Attached to a user, group, or role</a:t>
            </a:r>
          </a:p>
          <a:p>
            <a:r>
              <a:rPr lang="en-US" sz="2400"/>
              <a:t>Types of policies</a:t>
            </a:r>
          </a:p>
          <a:p>
            <a:pPr lvl="1"/>
            <a:r>
              <a:rPr lang="en-US" sz="2000"/>
              <a:t>AWS managed</a:t>
            </a:r>
          </a:p>
          <a:p>
            <a:pPr lvl="1"/>
            <a:r>
              <a:rPr lang="en-US" sz="2000"/>
              <a:t>Customer managed</a:t>
            </a:r>
          </a:p>
          <a:p>
            <a:pPr lvl="1"/>
            <a:r>
              <a:rPr lang="en-US" sz="2000"/>
              <a:t>Inline</a:t>
            </a:r>
          </a:p>
        </p:txBody>
      </p:sp>
      <p:pic>
        <p:nvPicPr>
          <p:cNvPr id="9" name="Graphic 8">
            <a:extLst>
              <a:ext uri="{FF2B5EF4-FFF2-40B4-BE49-F238E27FC236}">
                <a16:creationId xmlns:a16="http://schemas.microsoft.com/office/drawing/2014/main" id="{FCD778E6-58DE-4144-9DDB-1696EFD8CE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3830" y="1791907"/>
            <a:ext cx="776007" cy="776007"/>
          </a:xfrm>
          <a:prstGeom prst="rect">
            <a:avLst/>
          </a:prstGeom>
        </p:spPr>
      </p:pic>
      <p:pic>
        <p:nvPicPr>
          <p:cNvPr id="11" name="Graphic 10">
            <a:extLst>
              <a:ext uri="{FF2B5EF4-FFF2-40B4-BE49-F238E27FC236}">
                <a16:creationId xmlns:a16="http://schemas.microsoft.com/office/drawing/2014/main" id="{1245ED1C-4D64-D348-802D-9EC6ABE58DD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4519" y="1722710"/>
            <a:ext cx="914400" cy="914400"/>
          </a:xfrm>
          <a:prstGeom prst="rect">
            <a:avLst/>
          </a:prstGeom>
        </p:spPr>
      </p:pic>
      <p:sp>
        <p:nvSpPr>
          <p:cNvPr id="8" name="Content Placeholder 7">
            <a:extLst>
              <a:ext uri="{FF2B5EF4-FFF2-40B4-BE49-F238E27FC236}">
                <a16:creationId xmlns:a16="http://schemas.microsoft.com/office/drawing/2014/main" id="{90E4283B-25F8-FC4D-BA26-0671D68BE829}"/>
              </a:ext>
            </a:extLst>
          </p:cNvPr>
          <p:cNvSpPr>
            <a:spLocks noGrp="1"/>
          </p:cNvSpPr>
          <p:nvPr>
            <p:ph idx="4294967295"/>
          </p:nvPr>
        </p:nvSpPr>
        <p:spPr>
          <a:xfrm>
            <a:off x="6382512" y="3052763"/>
            <a:ext cx="4727575" cy="3124200"/>
          </a:xfrm>
        </p:spPr>
        <p:txBody>
          <a:bodyPr/>
          <a:lstStyle/>
          <a:p>
            <a:pPr marL="0" indent="0">
              <a:buNone/>
            </a:pP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Resource-based policies</a:t>
            </a:r>
          </a:p>
          <a:p>
            <a:r>
              <a:rPr lang="en-US" sz="2400"/>
              <a:t>Attached to AWS resources</a:t>
            </a:r>
          </a:p>
          <a:p>
            <a:pPr lvl="1"/>
            <a:r>
              <a:rPr lang="en-US" sz="2000"/>
              <a:t>Example: Attach to an Amazon S3 bucket</a:t>
            </a:r>
          </a:p>
          <a:p>
            <a:r>
              <a:rPr lang="en-US" sz="2400"/>
              <a:t>Always an inline policy</a:t>
            </a:r>
          </a:p>
        </p:txBody>
      </p:sp>
      <p:pic>
        <p:nvPicPr>
          <p:cNvPr id="12" name="Graphic 11">
            <a:extLst>
              <a:ext uri="{FF2B5EF4-FFF2-40B4-BE49-F238E27FC236}">
                <a16:creationId xmlns:a16="http://schemas.microsoft.com/office/drawing/2014/main" id="{3ECFC02B-B0CA-D745-A1BA-C1AD4902C7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3451" y="1804264"/>
            <a:ext cx="776007" cy="776007"/>
          </a:xfrm>
          <a:prstGeom prst="rect">
            <a:avLst/>
          </a:prstGeom>
        </p:spPr>
      </p:pic>
      <p:pic>
        <p:nvPicPr>
          <p:cNvPr id="16" name="Graphic 15">
            <a:extLst>
              <a:ext uri="{FF2B5EF4-FFF2-40B4-BE49-F238E27FC236}">
                <a16:creationId xmlns:a16="http://schemas.microsoft.com/office/drawing/2014/main" id="{15C27A54-375B-D543-A655-C676EE0A229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98112" y="1810119"/>
            <a:ext cx="776008" cy="776008"/>
          </a:xfrm>
          <a:prstGeom prst="rect">
            <a:avLst/>
          </a:prstGeom>
        </p:spPr>
      </p:pic>
    </p:spTree>
    <p:custDataLst>
      <p:tags r:id="rId1"/>
    </p:custDataLst>
    <p:extLst>
      <p:ext uri="{BB962C8B-B14F-4D97-AF65-F5344CB8AC3E}">
        <p14:creationId xmlns:p14="http://schemas.microsoft.com/office/powerpoint/2010/main" val="8607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112C15-587B-2F4E-939F-D8896F71042F}"/>
              </a:ext>
            </a:extLst>
          </p:cNvPr>
          <p:cNvSpPr>
            <a:spLocks noGrp="1"/>
          </p:cNvSpPr>
          <p:nvPr>
            <p:ph type="sldNum" sz="quarter" idx="20"/>
          </p:nvPr>
        </p:nvSpPr>
        <p:spPr/>
        <p:txBody>
          <a:bodyPr/>
          <a:lstStyle/>
          <a:p>
            <a:fld id="{B6A95138-A96E-2F42-A959-2EFD44FE4AB7}" type="slidenum">
              <a:rPr lang="en-US" smtClean="0"/>
              <a:t>12</a:t>
            </a:fld>
            <a:endParaRPr lang="en-US"/>
          </a:p>
        </p:txBody>
      </p:sp>
      <p:sp>
        <p:nvSpPr>
          <p:cNvPr id="2" name="Title 1">
            <a:extLst>
              <a:ext uri="{FF2B5EF4-FFF2-40B4-BE49-F238E27FC236}">
                <a16:creationId xmlns:a16="http://schemas.microsoft.com/office/drawing/2014/main" id="{A7AD999B-99B5-F941-9511-4BFC76AAF02E}"/>
              </a:ext>
            </a:extLst>
          </p:cNvPr>
          <p:cNvSpPr>
            <a:spLocks noGrp="1"/>
          </p:cNvSpPr>
          <p:nvPr>
            <p:ph type="title"/>
          </p:nvPr>
        </p:nvSpPr>
        <p:spPr/>
        <p:txBody>
          <a:bodyPr/>
          <a:lstStyle/>
          <a:p>
            <a:r>
              <a:rPr lang="en-US"/>
              <a:t>IAM policy document structure</a:t>
            </a:r>
          </a:p>
        </p:txBody>
      </p:sp>
      <p:sp>
        <p:nvSpPr>
          <p:cNvPr id="3" name="Content Placeholder 2" descr="An example policy document in JSON format.">
            <a:extLst>
              <a:ext uri="{FF2B5EF4-FFF2-40B4-BE49-F238E27FC236}">
                <a16:creationId xmlns:a16="http://schemas.microsoft.com/office/drawing/2014/main" id="{CE7C6379-15E3-AF49-919F-C6FC104622BC}"/>
              </a:ext>
            </a:extLst>
          </p:cNvPr>
          <p:cNvSpPr>
            <a:spLocks noGrp="1"/>
          </p:cNvSpPr>
          <p:nvPr>
            <p:ph sz="quarter" idx="21"/>
          </p:nvPr>
        </p:nvSpPr>
        <p:spPr>
          <a:xfrm>
            <a:off x="283464" y="1280160"/>
            <a:ext cx="5065776" cy="4599432"/>
          </a:xfrm>
        </p:spPr>
        <p:txBody>
          <a:bodyPr>
            <a:normAutofit fontScale="92500" lnSpcReduction="10000"/>
          </a:bodyPr>
          <a:lstStyle/>
          <a:p>
            <a:pPr marL="0" indent="0">
              <a:buNone/>
            </a:pPr>
            <a:r>
              <a:rPr lang="en-US" sz="1600">
                <a:latin typeface="Lucida Console" panose="020B0609040504020204" pitchFamily="49" charset="0"/>
              </a:rPr>
              <a:t>{ </a:t>
            </a:r>
          </a:p>
          <a:p>
            <a:pPr marL="0" indent="0">
              <a:buNone/>
            </a:pPr>
            <a:r>
              <a:rPr lang="en-US" sz="1600">
                <a:latin typeface="Lucida Console" panose="020B0609040504020204" pitchFamily="49" charset="0"/>
              </a:rPr>
              <a:t>   </a:t>
            </a:r>
            <a:r>
              <a:rPr lang="en-US" sz="1600">
                <a:latin typeface="Lucida Console" panose="020B0609040504020204" pitchFamily="49" charset="0"/>
                <a:cs typeface="Courier New" panose="02070309020205020404" pitchFamily="49" charset="0"/>
              </a:rPr>
              <a:t>"Version": "2012-10-17",</a:t>
            </a:r>
          </a:p>
          <a:p>
            <a:pPr marL="0" indent="0">
              <a:buNone/>
            </a:pPr>
            <a:r>
              <a:rPr lang="en-US" sz="1600">
                <a:latin typeface="Lucida Console" panose="020B0609040504020204" pitchFamily="49" charset="0"/>
              </a:rPr>
              <a:t>   "Statement":[{ </a:t>
            </a:r>
          </a:p>
          <a:p>
            <a:pPr marL="0" indent="0">
              <a:buNone/>
            </a:pPr>
            <a:r>
              <a:rPr lang="en-US" sz="1600">
                <a:latin typeface="Lucida Console" panose="020B0609040504020204" pitchFamily="49" charset="0"/>
              </a:rPr>
              <a:t>      "</a:t>
            </a:r>
            <a:r>
              <a:rPr lang="en-US" sz="1600" b="1">
                <a:solidFill>
                  <a:srgbClr val="504BAB"/>
                </a:solidFill>
                <a:latin typeface="Lucida Console" panose="020B0609040504020204" pitchFamily="49" charset="0"/>
              </a:rPr>
              <a:t>E</a:t>
            </a:r>
            <a:r>
              <a:rPr lang="en-US" sz="1600">
                <a:latin typeface="Lucida Console" panose="020B0609040504020204" pitchFamily="49" charset="0"/>
              </a:rPr>
              <a:t>ffect": "effect",</a:t>
            </a:r>
          </a:p>
          <a:p>
            <a:pPr marL="0" indent="0">
              <a:buNone/>
            </a:pPr>
            <a:r>
              <a:rPr lang="en-US" sz="1600">
                <a:latin typeface="Lucida Console" panose="020B0609040504020204" pitchFamily="49" charset="0"/>
              </a:rPr>
              <a:t>      "</a:t>
            </a:r>
            <a:r>
              <a:rPr lang="en-US" sz="1600" b="1">
                <a:solidFill>
                  <a:srgbClr val="504BAB"/>
                </a:solidFill>
                <a:latin typeface="Lucida Console" panose="020B0609040504020204" pitchFamily="49" charset="0"/>
              </a:rPr>
              <a:t>A</a:t>
            </a:r>
            <a:r>
              <a:rPr lang="en-US" sz="1600">
                <a:latin typeface="Lucida Console" panose="020B0609040504020204" pitchFamily="49" charset="0"/>
              </a:rPr>
              <a:t>ction": "action", </a:t>
            </a:r>
          </a:p>
          <a:p>
            <a:pPr marL="0" indent="0">
              <a:buNone/>
            </a:pPr>
            <a:r>
              <a:rPr lang="en-US" sz="1600">
                <a:latin typeface="Lucida Console" panose="020B0609040504020204" pitchFamily="49" charset="0"/>
              </a:rPr>
              <a:t>      "</a:t>
            </a:r>
            <a:r>
              <a:rPr lang="en-US" sz="1600" b="1">
                <a:solidFill>
                  <a:srgbClr val="504BAB"/>
                </a:solidFill>
                <a:latin typeface="Lucida Console" panose="020B0609040504020204" pitchFamily="49" charset="0"/>
              </a:rPr>
              <a:t>R</a:t>
            </a:r>
            <a:r>
              <a:rPr lang="en-US" sz="1600">
                <a:latin typeface="Lucida Console" panose="020B0609040504020204" pitchFamily="49" charset="0"/>
              </a:rPr>
              <a:t>esource": "</a:t>
            </a:r>
            <a:r>
              <a:rPr lang="en-US" sz="1600" err="1">
                <a:latin typeface="Lucida Console" panose="020B0609040504020204" pitchFamily="49" charset="0"/>
              </a:rPr>
              <a:t>arn</a:t>
            </a:r>
            <a:r>
              <a:rPr lang="en-US" sz="1600">
                <a:latin typeface="Lucida Console" panose="020B0609040504020204" pitchFamily="49" charset="0"/>
              </a:rPr>
              <a:t>",</a:t>
            </a:r>
          </a:p>
          <a:p>
            <a:pPr marL="0" indent="0">
              <a:buNone/>
            </a:pPr>
            <a:r>
              <a:rPr lang="en-US" sz="1600">
                <a:latin typeface="Lucida Console" panose="020B0609040504020204" pitchFamily="49" charset="0"/>
              </a:rPr>
              <a:t>      "</a:t>
            </a:r>
            <a:r>
              <a:rPr lang="en-US" sz="1600" b="1">
                <a:solidFill>
                  <a:srgbClr val="504BAB"/>
                </a:solidFill>
                <a:latin typeface="Lucida Console" panose="020B0609040504020204" pitchFamily="49" charset="0"/>
              </a:rPr>
              <a:t>C</a:t>
            </a:r>
            <a:r>
              <a:rPr lang="en-US" sz="1600">
                <a:latin typeface="Lucida Console" panose="020B0609040504020204" pitchFamily="49" charset="0"/>
              </a:rPr>
              <a:t>ondition":{ </a:t>
            </a:r>
          </a:p>
          <a:p>
            <a:pPr marL="0" indent="0">
              <a:buNone/>
            </a:pPr>
            <a:r>
              <a:rPr lang="en-US" sz="1600">
                <a:latin typeface="Lucida Console" panose="020B0609040504020204" pitchFamily="49" charset="0"/>
              </a:rPr>
              <a:t>         "condition":{ </a:t>
            </a:r>
          </a:p>
          <a:p>
            <a:pPr marL="0" indent="0">
              <a:buNone/>
            </a:pPr>
            <a:r>
              <a:rPr lang="en-US" sz="1600">
                <a:latin typeface="Lucida Console" panose="020B0609040504020204" pitchFamily="49" charset="0"/>
              </a:rPr>
              <a:t>            "key": "value" </a:t>
            </a:r>
          </a:p>
          <a:p>
            <a:pPr marL="0" indent="0">
              <a:buNone/>
            </a:pPr>
            <a:r>
              <a:rPr lang="en-US" sz="1600">
                <a:latin typeface="Lucida Console" panose="020B0609040504020204" pitchFamily="49" charset="0"/>
              </a:rPr>
              <a:t>         }</a:t>
            </a:r>
          </a:p>
          <a:p>
            <a:pPr marL="0" indent="0">
              <a:buNone/>
            </a:pPr>
            <a:r>
              <a:rPr lang="en-US" sz="1600">
                <a:latin typeface="Lucida Console" panose="020B0609040504020204" pitchFamily="49" charset="0"/>
              </a:rPr>
              <a:t>      }</a:t>
            </a:r>
          </a:p>
          <a:p>
            <a:pPr marL="0" indent="0">
              <a:buNone/>
            </a:pPr>
            <a:r>
              <a:rPr lang="en-US" sz="1600">
                <a:latin typeface="Lucida Console" panose="020B0609040504020204" pitchFamily="49" charset="0"/>
              </a:rPr>
              <a:t>   }]</a:t>
            </a:r>
          </a:p>
          <a:p>
            <a:pPr marL="0" indent="0">
              <a:buNone/>
            </a:pPr>
            <a:r>
              <a:rPr lang="en-US" sz="1600">
                <a:latin typeface="Lucida Console" panose="020B0609040504020204" pitchFamily="49" charset="0"/>
              </a:rPr>
              <a:t>}</a:t>
            </a:r>
          </a:p>
          <a:p>
            <a:pPr marL="0" indent="0">
              <a:buNone/>
            </a:pPr>
            <a:endParaRPr lang="en-US" sz="1600"/>
          </a:p>
        </p:txBody>
      </p:sp>
      <p:sp>
        <p:nvSpPr>
          <p:cNvPr id="4" name="Content Placeholder 3">
            <a:extLst>
              <a:ext uri="{FF2B5EF4-FFF2-40B4-BE49-F238E27FC236}">
                <a16:creationId xmlns:a16="http://schemas.microsoft.com/office/drawing/2014/main" id="{452E437F-F0F7-064F-8F5D-012CA4C656B7}"/>
              </a:ext>
            </a:extLst>
          </p:cNvPr>
          <p:cNvSpPr>
            <a:spLocks noGrp="1"/>
          </p:cNvSpPr>
          <p:nvPr>
            <p:ph idx="4294967295"/>
          </p:nvPr>
        </p:nvSpPr>
        <p:spPr>
          <a:xfrm>
            <a:off x="4572000" y="1143000"/>
            <a:ext cx="7477125" cy="4832350"/>
          </a:xfrm>
        </p:spPr>
        <p:txBody>
          <a:bodyPr>
            <a:noAutofit/>
          </a:bodyPr>
          <a:lstStyle/>
          <a:p>
            <a:r>
              <a:rPr lang="en-US" sz="1800">
                <a:latin typeface="Amazon Ember" panose="02000000000000000000" pitchFamily="2" charset="0"/>
                <a:ea typeface="Amazon Ember" panose="02000000000000000000" pitchFamily="2" charset="0"/>
              </a:rPr>
              <a:t>Effect</a:t>
            </a:r>
            <a:r>
              <a:rPr lang="en-US" sz="1800"/>
              <a:t>: Effect can be either </a:t>
            </a:r>
            <a:r>
              <a:rPr lang="en-US" sz="1800" i="1"/>
              <a:t>Allow</a:t>
            </a:r>
            <a:r>
              <a:rPr lang="en-US" sz="1800"/>
              <a:t> or </a:t>
            </a:r>
            <a:r>
              <a:rPr lang="en-US" sz="1800" i="1"/>
              <a:t>Deny</a:t>
            </a:r>
            <a:endParaRPr lang="en-US" sz="1800" i="1">
              <a:latin typeface="Lucida Console" panose="020B0609040504020204" pitchFamily="49" charset="0"/>
            </a:endParaRPr>
          </a:p>
          <a:p>
            <a:pPr marL="227012" lvl="1" indent="0">
              <a:buNone/>
            </a:pPr>
            <a:endParaRPr lang="en-US" sz="1400">
              <a:latin typeface="Lucida Console" panose="020B0609040504020204" pitchFamily="49" charset="0"/>
            </a:endParaRPr>
          </a:p>
          <a:p>
            <a:r>
              <a:rPr lang="en-US" sz="1800">
                <a:latin typeface="Amazon Ember" panose="02000000000000000000" pitchFamily="2" charset="0"/>
                <a:ea typeface="Amazon Ember" panose="02000000000000000000" pitchFamily="2" charset="0"/>
              </a:rPr>
              <a:t>Action</a:t>
            </a:r>
            <a:r>
              <a:rPr lang="en-US" sz="1800"/>
              <a:t>: Type of access that is allowed or denied</a:t>
            </a:r>
          </a:p>
          <a:p>
            <a:pPr marL="457200" lvl="1" indent="0">
              <a:buNone/>
            </a:pPr>
            <a:br>
              <a:rPr lang="en-US" sz="1400">
                <a:latin typeface="Lucida Console" panose="020B0609040504020204" pitchFamily="49" charset="0"/>
              </a:rPr>
            </a:br>
            <a:r>
              <a:rPr lang="en-US" sz="1600">
                <a:solidFill>
                  <a:srgbClr val="504BAB"/>
                </a:solidFill>
                <a:latin typeface="Lucida Console" panose="020B0609040504020204" pitchFamily="49" charset="0"/>
              </a:rPr>
              <a:t>"Action": "s3:GetObject"</a:t>
            </a:r>
          </a:p>
          <a:p>
            <a:pPr marL="227012" lvl="1" indent="0">
              <a:buNone/>
            </a:pPr>
            <a:endParaRPr lang="en-US" sz="1400">
              <a:latin typeface="Lucida Console" panose="020B0609040504020204" pitchFamily="49" charset="0"/>
            </a:endParaRPr>
          </a:p>
          <a:p>
            <a:r>
              <a:rPr lang="en-US" sz="1800">
                <a:latin typeface="Amazon Ember" panose="02000000000000000000" pitchFamily="2" charset="0"/>
                <a:ea typeface="Amazon Ember" panose="02000000000000000000" pitchFamily="2" charset="0"/>
              </a:rPr>
              <a:t>Resource</a:t>
            </a:r>
            <a:r>
              <a:rPr lang="en-US" sz="1800"/>
              <a:t>: Resources that the action will act on</a:t>
            </a:r>
          </a:p>
          <a:p>
            <a:pPr marL="457200" lvl="1" indent="0">
              <a:buNone/>
            </a:pPr>
            <a:br>
              <a:rPr lang="en-US" sz="1400">
                <a:latin typeface="Lucida Console" panose="020B0609040504020204" pitchFamily="49" charset="0"/>
              </a:rPr>
            </a:br>
            <a:r>
              <a:rPr lang="en-US" sz="1600">
                <a:solidFill>
                  <a:srgbClr val="504BAB"/>
                </a:solidFill>
                <a:latin typeface="Lucida Console" panose="020B0609040504020204" pitchFamily="49" charset="0"/>
              </a:rPr>
              <a:t>"Resource": "arn:aws:sqs:us-west-2:123456789012:queue1"</a:t>
            </a:r>
          </a:p>
          <a:p>
            <a:pPr marL="227012" lvl="1" indent="0">
              <a:buNone/>
            </a:pPr>
            <a:endParaRPr lang="en-US" sz="1400">
              <a:latin typeface="Lucida Console" panose="020B0609040504020204" pitchFamily="49" charset="0"/>
            </a:endParaRPr>
          </a:p>
          <a:p>
            <a:r>
              <a:rPr lang="en-US" sz="1800" b="1"/>
              <a:t>Condition</a:t>
            </a:r>
            <a:r>
              <a:rPr lang="en-US" sz="1800"/>
              <a:t>: Conditions that must be met for the rule to apply</a:t>
            </a:r>
            <a:br>
              <a:rPr lang="en-US" sz="1800"/>
            </a:br>
            <a:endParaRPr lang="en-US" sz="1800"/>
          </a:p>
          <a:p>
            <a:pPr marL="457200" lvl="1" indent="0">
              <a:spcBef>
                <a:spcPts val="0"/>
              </a:spcBef>
              <a:spcAft>
                <a:spcPts val="0"/>
              </a:spcAft>
              <a:buNone/>
            </a:pPr>
            <a:r>
              <a:rPr lang="en-US" sz="1600">
                <a:solidFill>
                  <a:srgbClr val="504BAB"/>
                </a:solidFill>
                <a:latin typeface="Lucida Console" panose="020B0609040504020204" pitchFamily="49" charset="0"/>
              </a:rPr>
              <a:t>"Condition" : { </a:t>
            </a:r>
          </a:p>
          <a:p>
            <a:pPr marL="457200" lvl="1" indent="0">
              <a:spcBef>
                <a:spcPts val="0"/>
              </a:spcBef>
              <a:spcAft>
                <a:spcPts val="0"/>
              </a:spcAft>
              <a:buNone/>
            </a:pPr>
            <a:r>
              <a:rPr lang="en-US" sz="1600">
                <a:solidFill>
                  <a:srgbClr val="504BAB"/>
                </a:solidFill>
                <a:latin typeface="Lucida Console" panose="020B0609040504020204" pitchFamily="49" charset="0"/>
              </a:rPr>
              <a:t>	"</a:t>
            </a:r>
            <a:r>
              <a:rPr lang="en-US" sz="1600" err="1">
                <a:solidFill>
                  <a:srgbClr val="504BAB"/>
                </a:solidFill>
                <a:latin typeface="Lucida Console" panose="020B0609040504020204" pitchFamily="49" charset="0"/>
              </a:rPr>
              <a:t>StringEquals</a:t>
            </a:r>
            <a:r>
              <a:rPr lang="en-US" sz="1600">
                <a:solidFill>
                  <a:srgbClr val="504BAB"/>
                </a:solidFill>
                <a:latin typeface="Lucida Console" panose="020B0609040504020204" pitchFamily="49" charset="0"/>
              </a:rPr>
              <a:t>" : { </a:t>
            </a:r>
          </a:p>
          <a:p>
            <a:pPr marL="457200" lvl="1" indent="0">
              <a:spcBef>
                <a:spcPts val="0"/>
              </a:spcBef>
              <a:spcAft>
                <a:spcPts val="0"/>
              </a:spcAft>
              <a:buNone/>
            </a:pPr>
            <a:r>
              <a:rPr lang="en-US" sz="1600">
                <a:solidFill>
                  <a:srgbClr val="504BAB"/>
                </a:solidFill>
                <a:latin typeface="Lucida Console" panose="020B0609040504020204" pitchFamily="49" charset="0"/>
              </a:rPr>
              <a:t>		"</a:t>
            </a:r>
            <a:r>
              <a:rPr lang="en-US" sz="1600" err="1">
                <a:solidFill>
                  <a:srgbClr val="504BAB"/>
                </a:solidFill>
                <a:latin typeface="Lucida Console" panose="020B0609040504020204" pitchFamily="49" charset="0"/>
              </a:rPr>
              <a:t>aws:username</a:t>
            </a:r>
            <a:r>
              <a:rPr lang="en-US" sz="1600">
                <a:solidFill>
                  <a:srgbClr val="504BAB"/>
                </a:solidFill>
                <a:latin typeface="Lucida Console" panose="020B0609040504020204" pitchFamily="49" charset="0"/>
              </a:rPr>
              <a:t>" : "</a:t>
            </a:r>
            <a:r>
              <a:rPr lang="en-US" sz="1600" err="1">
                <a:solidFill>
                  <a:srgbClr val="504BAB"/>
                </a:solidFill>
                <a:latin typeface="Lucida Console" panose="020B0609040504020204" pitchFamily="49" charset="0"/>
              </a:rPr>
              <a:t>johndoe</a:t>
            </a:r>
            <a:r>
              <a:rPr lang="en-US" sz="1600">
                <a:solidFill>
                  <a:srgbClr val="504BAB"/>
                </a:solidFill>
                <a:latin typeface="Lucida Console" panose="020B0609040504020204" pitchFamily="49" charset="0"/>
              </a:rPr>
              <a:t>" </a:t>
            </a:r>
          </a:p>
          <a:p>
            <a:pPr marL="457200" lvl="1" indent="0">
              <a:spcBef>
                <a:spcPts val="0"/>
              </a:spcBef>
              <a:spcAft>
                <a:spcPts val="0"/>
              </a:spcAft>
              <a:buNone/>
            </a:pPr>
            <a:r>
              <a:rPr lang="en-US" sz="1600">
                <a:solidFill>
                  <a:srgbClr val="504BAB"/>
                </a:solidFill>
                <a:latin typeface="Lucida Console" panose="020B0609040504020204" pitchFamily="49" charset="0"/>
              </a:rPr>
              <a:t>	}</a:t>
            </a:r>
          </a:p>
          <a:p>
            <a:pPr marL="457200" lvl="1" indent="0">
              <a:spcBef>
                <a:spcPts val="0"/>
              </a:spcBef>
              <a:spcAft>
                <a:spcPts val="0"/>
              </a:spcAft>
              <a:buNone/>
            </a:pPr>
            <a:r>
              <a:rPr lang="en-US" sz="1600">
                <a:solidFill>
                  <a:srgbClr val="504BAB"/>
                </a:solidFill>
                <a:latin typeface="Lucida Console" panose="020B0609040504020204" pitchFamily="49" charset="0"/>
              </a:rPr>
              <a:t>}</a:t>
            </a:r>
          </a:p>
        </p:txBody>
      </p:sp>
      <p:sp>
        <p:nvSpPr>
          <p:cNvPr id="7" name="Rectangle 6">
            <a:extLst>
              <a:ext uri="{FF2B5EF4-FFF2-40B4-BE49-F238E27FC236}">
                <a16:creationId xmlns:a16="http://schemas.microsoft.com/office/drawing/2014/main" id="{18C4C500-94CB-0F43-A0F5-78C02CD2F82D}"/>
              </a:ext>
              <a:ext uri="{C183D7F6-B498-43B3-948B-1728B52AA6E4}">
                <adec:decorative xmlns:adec="http://schemas.microsoft.com/office/drawing/2017/decorative" val="1"/>
              </a:ext>
            </a:extLst>
          </p:cNvPr>
          <p:cNvSpPr/>
          <p:nvPr/>
        </p:nvSpPr>
        <p:spPr>
          <a:xfrm>
            <a:off x="142374" y="1143000"/>
            <a:ext cx="4034241" cy="470434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C0C0C0"/>
              </a:highlight>
            </a:endParaRPr>
          </a:p>
        </p:txBody>
      </p:sp>
    </p:spTree>
    <p:custDataLst>
      <p:tags r:id="rId1"/>
    </p:custDataLst>
    <p:extLst>
      <p:ext uri="{BB962C8B-B14F-4D97-AF65-F5344CB8AC3E}">
        <p14:creationId xmlns:p14="http://schemas.microsoft.com/office/powerpoint/2010/main" val="2362842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708AAA5-4BBF-8449-9277-734F40AB216F}"/>
              </a:ext>
            </a:extLst>
          </p:cNvPr>
          <p:cNvSpPr>
            <a:spLocks noGrp="1"/>
          </p:cNvSpPr>
          <p:nvPr>
            <p:ph type="sldNum" sz="quarter" idx="20"/>
          </p:nvPr>
        </p:nvSpPr>
        <p:spPr/>
        <p:txBody>
          <a:bodyPr/>
          <a:lstStyle/>
          <a:p>
            <a:fld id="{B6A95138-A96E-2F42-A959-2EFD44FE4AB7}" type="slidenum">
              <a:rPr lang="en-US" smtClean="0"/>
              <a:t>13</a:t>
            </a:fld>
            <a:endParaRPr lang="en-US"/>
          </a:p>
        </p:txBody>
      </p:sp>
      <p:sp>
        <p:nvSpPr>
          <p:cNvPr id="2" name="Title 1">
            <a:extLst>
              <a:ext uri="{FF2B5EF4-FFF2-40B4-BE49-F238E27FC236}">
                <a16:creationId xmlns:a16="http://schemas.microsoft.com/office/drawing/2014/main" id="{6881410E-FD09-5F47-9655-7AFC1E96EEAE}"/>
              </a:ext>
            </a:extLst>
          </p:cNvPr>
          <p:cNvSpPr>
            <a:spLocks noGrp="1"/>
          </p:cNvSpPr>
          <p:nvPr>
            <p:ph type="title"/>
          </p:nvPr>
        </p:nvSpPr>
        <p:spPr/>
        <p:txBody>
          <a:bodyPr/>
          <a:lstStyle/>
          <a:p>
            <a:r>
              <a:rPr lang="en-US"/>
              <a:t>ARNs and wildcards</a:t>
            </a:r>
          </a:p>
        </p:txBody>
      </p:sp>
      <p:sp>
        <p:nvSpPr>
          <p:cNvPr id="3" name="Content Placeholder 2">
            <a:extLst>
              <a:ext uri="{FF2B5EF4-FFF2-40B4-BE49-F238E27FC236}">
                <a16:creationId xmlns:a16="http://schemas.microsoft.com/office/drawing/2014/main" id="{2052260C-216C-724D-9E56-9EB28BA1928A}"/>
              </a:ext>
            </a:extLst>
          </p:cNvPr>
          <p:cNvSpPr>
            <a:spLocks noGrp="1"/>
          </p:cNvSpPr>
          <p:nvPr>
            <p:ph sz="quarter" idx="21"/>
          </p:nvPr>
        </p:nvSpPr>
        <p:spPr>
          <a:xfrm>
            <a:off x="365760" y="1572768"/>
            <a:ext cx="10515600" cy="1371600"/>
          </a:xfrm>
        </p:spPr>
        <p:txBody>
          <a:bodyPr>
            <a:normAutofit lnSpcReduction="10000"/>
          </a:bodyPr>
          <a:lstStyle/>
          <a:p>
            <a:r>
              <a:rPr lang="en-US" sz="2400"/>
              <a:t>Resources are identified by using Amazon Resource Name (</a:t>
            </a: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ARN</a:t>
            </a:r>
            <a:r>
              <a:rPr lang="en-US" sz="2400"/>
              <a:t>) format</a:t>
            </a:r>
          </a:p>
          <a:p>
            <a:pPr lvl="1"/>
            <a:r>
              <a:rPr lang="en-US" sz="2000">
                <a:latin typeface="+mn-lt"/>
              </a:rPr>
              <a:t>Syntax </a:t>
            </a:r>
            <a:r>
              <a:rPr lang="en-US" sz="2000" i="1"/>
              <a:t>–</a:t>
            </a:r>
            <a:r>
              <a:rPr lang="en-US" sz="2000">
                <a:latin typeface="+mn-lt"/>
              </a:rPr>
              <a:t> </a:t>
            </a:r>
            <a:r>
              <a:rPr lang="en-US" sz="2000" err="1">
                <a:latin typeface="Lucida Console" panose="020B0609040504020204" pitchFamily="49" charset="0"/>
              </a:rPr>
              <a:t>arn:</a:t>
            </a:r>
            <a:r>
              <a:rPr lang="en-US" sz="2000" i="1" err="1">
                <a:latin typeface="Lucida Console" panose="020B0609040504020204" pitchFamily="49" charset="0"/>
              </a:rPr>
              <a:t>partition</a:t>
            </a:r>
            <a:r>
              <a:rPr lang="en-US" sz="2000" err="1">
                <a:latin typeface="Lucida Console" panose="020B0609040504020204" pitchFamily="49" charset="0"/>
              </a:rPr>
              <a:t>:</a:t>
            </a:r>
            <a:r>
              <a:rPr lang="en-US" sz="2000" i="1" err="1">
                <a:latin typeface="Lucida Console" panose="020B0609040504020204" pitchFamily="49" charset="0"/>
              </a:rPr>
              <a:t>service</a:t>
            </a:r>
            <a:r>
              <a:rPr lang="en-US" sz="2000" err="1">
                <a:latin typeface="Lucida Console" panose="020B0609040504020204" pitchFamily="49" charset="0"/>
              </a:rPr>
              <a:t>:</a:t>
            </a:r>
            <a:r>
              <a:rPr lang="en-US" sz="2000" i="1" err="1">
                <a:latin typeface="Lucida Console" panose="020B0609040504020204" pitchFamily="49" charset="0"/>
              </a:rPr>
              <a:t>region</a:t>
            </a:r>
            <a:r>
              <a:rPr lang="en-US" sz="2000" err="1">
                <a:latin typeface="Lucida Console" panose="020B0609040504020204" pitchFamily="49" charset="0"/>
              </a:rPr>
              <a:t>:</a:t>
            </a:r>
            <a:r>
              <a:rPr lang="en-US" sz="2000" i="1" err="1">
                <a:latin typeface="Lucida Console" panose="020B0609040504020204" pitchFamily="49" charset="0"/>
              </a:rPr>
              <a:t>account</a:t>
            </a:r>
            <a:r>
              <a:rPr lang="en-US" sz="2000" err="1">
                <a:latin typeface="Lucida Console" panose="020B0609040504020204" pitchFamily="49" charset="0"/>
              </a:rPr>
              <a:t>:</a:t>
            </a:r>
            <a:r>
              <a:rPr lang="en-US" sz="2000" i="1" err="1">
                <a:latin typeface="Lucida Console" panose="020B0609040504020204" pitchFamily="49" charset="0"/>
              </a:rPr>
              <a:t>resource</a:t>
            </a:r>
            <a:endParaRPr lang="en-US" sz="2000" i="1">
              <a:latin typeface="Lucida Console" panose="020B0609040504020204" pitchFamily="49" charset="0"/>
            </a:endParaRPr>
          </a:p>
          <a:p>
            <a:pPr lvl="1"/>
            <a:r>
              <a:rPr lang="en-US" sz="2000">
                <a:latin typeface="+mn-lt"/>
              </a:rPr>
              <a:t>Example </a:t>
            </a:r>
            <a:r>
              <a:rPr lang="en-US" sz="2000" i="1">
                <a:latin typeface="+mn-lt"/>
              </a:rPr>
              <a:t>– </a:t>
            </a:r>
            <a:r>
              <a:rPr lang="en-US" sz="2000">
                <a:latin typeface="Lucida Console" panose="020B0609040504020204" pitchFamily="49" charset="0"/>
              </a:rPr>
              <a:t>"Resource": "</a:t>
            </a:r>
            <a:r>
              <a:rPr lang="en-US" sz="2000" err="1">
                <a:latin typeface="Lucida Console" panose="020B0609040504020204" pitchFamily="49" charset="0"/>
              </a:rPr>
              <a:t>arn:aws:iam</a:t>
            </a:r>
            <a:r>
              <a:rPr lang="en-US" sz="2000">
                <a:latin typeface="Lucida Console" panose="020B0609040504020204" pitchFamily="49" charset="0"/>
              </a:rPr>
              <a:t>::123456789012:user/</a:t>
            </a:r>
            <a:r>
              <a:rPr lang="en-US" sz="2000" err="1">
                <a:latin typeface="Lucida Console" panose="020B0609040504020204" pitchFamily="49" charset="0"/>
              </a:rPr>
              <a:t>mmajor</a:t>
            </a:r>
            <a:r>
              <a:rPr lang="en-US" sz="2000">
                <a:latin typeface="Lucida Console" panose="020B0609040504020204" pitchFamily="49" charset="0"/>
              </a:rPr>
              <a:t>"</a:t>
            </a:r>
            <a:endParaRPr lang="en-US" sz="2000"/>
          </a:p>
          <a:p>
            <a:endParaRPr lang="en-US" sz="2400"/>
          </a:p>
        </p:txBody>
      </p:sp>
      <p:sp>
        <p:nvSpPr>
          <p:cNvPr id="7" name="Content Placeholder 2">
            <a:extLst>
              <a:ext uri="{FF2B5EF4-FFF2-40B4-BE49-F238E27FC236}">
                <a16:creationId xmlns:a16="http://schemas.microsoft.com/office/drawing/2014/main" id="{DEE79D82-CD6D-BC40-96D5-46544A204C0A}"/>
              </a:ext>
            </a:extLst>
          </p:cNvPr>
          <p:cNvSpPr txBox="1">
            <a:spLocks/>
          </p:cNvSpPr>
          <p:nvPr/>
        </p:nvSpPr>
        <p:spPr>
          <a:xfrm>
            <a:off x="365760" y="2907427"/>
            <a:ext cx="6643437" cy="31481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200"/>
          </a:p>
          <a:p>
            <a:r>
              <a:rPr lang="en-US" sz="2400"/>
              <a:t>You can use a </a:t>
            </a: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wildcard</a:t>
            </a:r>
            <a:r>
              <a:rPr lang="en-US" sz="2400"/>
              <a:t> (*) to give access to all actions for a specific AWS service </a:t>
            </a:r>
          </a:p>
          <a:p>
            <a:pPr lvl="1"/>
            <a:r>
              <a:rPr lang="en-US" sz="2000"/>
              <a:t>Examples –</a:t>
            </a:r>
          </a:p>
          <a:p>
            <a:pPr lvl="2"/>
            <a:r>
              <a:rPr lang="en-US" sz="1800">
                <a:latin typeface="Lucida Console" panose="020B0609040504020204" pitchFamily="49" charset="0"/>
              </a:rPr>
              <a:t>"Action": "s3:*"</a:t>
            </a:r>
          </a:p>
          <a:p>
            <a:pPr lvl="2"/>
            <a:r>
              <a:rPr lang="en-US" sz="1800">
                <a:latin typeface="Lucida Console" panose="020B0609040504020204" pitchFamily="49" charset="0"/>
              </a:rPr>
              <a:t>"Action": "</a:t>
            </a:r>
            <a:r>
              <a:rPr lang="en-US" sz="1800" err="1">
                <a:latin typeface="Lucida Console" panose="020B0609040504020204" pitchFamily="49" charset="0"/>
              </a:rPr>
              <a:t>iam</a:t>
            </a:r>
            <a:r>
              <a:rPr lang="en-US" sz="1800">
                <a:latin typeface="Lucida Console" panose="020B0609040504020204" pitchFamily="49" charset="0"/>
              </a:rPr>
              <a:t>:*</a:t>
            </a:r>
            <a:r>
              <a:rPr lang="en-US" sz="1800" err="1">
                <a:latin typeface="Lucida Console" panose="020B0609040504020204" pitchFamily="49" charset="0"/>
              </a:rPr>
              <a:t>AccessKey</a:t>
            </a:r>
            <a:r>
              <a:rPr lang="en-US" sz="1800">
                <a:latin typeface="Lucida Console" panose="020B0609040504020204" pitchFamily="49" charset="0"/>
              </a:rPr>
              <a:t>*"</a:t>
            </a:r>
          </a:p>
        </p:txBody>
      </p:sp>
      <p:pic>
        <p:nvPicPr>
          <p:cNvPr id="10" name="Picture 9">
            <a:extLst>
              <a:ext uri="{FF2B5EF4-FFF2-40B4-BE49-F238E27FC236}">
                <a16:creationId xmlns:a16="http://schemas.microsoft.com/office/drawing/2014/main" id="{8B7742C5-8AD6-4E43-A554-B1AF60A556F8}"/>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188427" y="3167635"/>
            <a:ext cx="4529889" cy="3019926"/>
          </a:xfrm>
          <a:prstGeom prst="rect">
            <a:avLst/>
          </a:prstGeom>
        </p:spPr>
      </p:pic>
    </p:spTree>
    <p:custDataLst>
      <p:tags r:id="rId1"/>
    </p:custDataLst>
    <p:extLst>
      <p:ext uri="{BB962C8B-B14F-4D97-AF65-F5344CB8AC3E}">
        <p14:creationId xmlns:p14="http://schemas.microsoft.com/office/powerpoint/2010/main" val="577614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D4F35A-434F-354C-B8E8-CA008FD1F2F5}"/>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14</a:t>
            </a:fld>
            <a:endParaRPr lang="en-US"/>
          </a:p>
        </p:txBody>
      </p:sp>
      <p:sp>
        <p:nvSpPr>
          <p:cNvPr id="2" name="Title 1"/>
          <p:cNvSpPr>
            <a:spLocks noGrp="1"/>
          </p:cNvSpPr>
          <p:nvPr>
            <p:ph type="title"/>
          </p:nvPr>
        </p:nvSpPr>
        <p:spPr/>
        <p:txBody>
          <a:bodyPr/>
          <a:lstStyle/>
          <a:p>
            <a:r>
              <a:rPr lang="en-US"/>
              <a:t>IAM policy example</a:t>
            </a:r>
          </a:p>
        </p:txBody>
      </p:sp>
      <p:grpSp>
        <p:nvGrpSpPr>
          <p:cNvPr id="16" name="Group 15" descr="Entire diagram shows a labeled JSON-formatted IAM policy document.  Arrows point to key lines in the policy, including the &quot;Allow&quot; and &quot;Deny&quot; statements. Explicit allow gives users access to a specific DynamoDB table and Amazon S3 buckets. Explicit deny ensures that the users cannot use any other AWS actions or resources other than that table and those buckets. An explicit deny statement takes precedence over an allow statement.">
            <a:extLst>
              <a:ext uri="{FF2B5EF4-FFF2-40B4-BE49-F238E27FC236}">
                <a16:creationId xmlns:a16="http://schemas.microsoft.com/office/drawing/2014/main" id="{0B8DFC2A-660E-2A43-B8F7-2A8CA04D50D4}"/>
              </a:ext>
            </a:extLst>
          </p:cNvPr>
          <p:cNvGrpSpPr/>
          <p:nvPr/>
        </p:nvGrpSpPr>
        <p:grpSpPr>
          <a:xfrm>
            <a:off x="265284" y="1497794"/>
            <a:ext cx="11253728" cy="4918729"/>
            <a:chOff x="265284" y="1497794"/>
            <a:chExt cx="11253728" cy="4918729"/>
          </a:xfrm>
        </p:grpSpPr>
        <p:sp>
          <p:nvSpPr>
            <p:cNvPr id="5" name="Content Placeholder 2"/>
            <p:cNvSpPr txBox="1">
              <a:spLocks/>
            </p:cNvSpPr>
            <p:nvPr/>
          </p:nvSpPr>
          <p:spPr>
            <a:xfrm>
              <a:off x="265284" y="1497794"/>
              <a:ext cx="10940405" cy="4918729"/>
            </a:xfrm>
            <a:prstGeom prst="rect">
              <a:avLst/>
            </a:prstGeom>
          </p:spPr>
          <p:txBody>
            <a:bodyPr>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"Version": "2012-10-17",</a:t>
              </a:r>
            </a:p>
            <a:p>
              <a:pPr marL="0" indent="0">
                <a:buNone/>
              </a:pPr>
              <a:r>
                <a:rPr lang="en-US" sz="1450" dirty="0">
                  <a:latin typeface="Lucida Console" panose="020B0609040504020204" pitchFamily="49" charset="0"/>
                  <a:cs typeface="Courier New" panose="02070309020205020404" pitchFamily="49" charset="0"/>
                </a:rPr>
                <a:t>  "Statement":[{</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Effect":"</a:t>
              </a:r>
              <a:r>
                <a:rPr lang="en-US" sz="1450" dirty="0" err="1">
                  <a:solidFill>
                    <a:srgbClr val="00B050"/>
                  </a:solidFill>
                  <a:latin typeface="Lucida Console" panose="020B0609040504020204" pitchFamily="49" charset="0"/>
                  <a:cs typeface="Courier New" panose="02070309020205020404" pitchFamily="49" charset="0"/>
                </a:rPr>
                <a:t>Allow</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"Action":["</a:t>
              </a:r>
              <a:r>
                <a:rPr lang="en-US" sz="1450" b="1" dirty="0">
                  <a:solidFill>
                    <a:schemeClr val="accent5"/>
                  </a:solidFill>
                  <a:latin typeface="Lucida Console" panose="020B0609040504020204" pitchFamily="49" charset="0"/>
                  <a:cs typeface="Courier New" panose="02070309020205020404" pitchFamily="49" charset="0"/>
                </a:rPr>
                <a:t>DynamoDB:*</a:t>
              </a:r>
              <a:r>
                <a:rPr lang="en-US" sz="1450" dirty="0">
                  <a:latin typeface="Lucida Console" panose="020B0609040504020204" pitchFamily="49" charset="0"/>
                  <a:cs typeface="Courier New" panose="02070309020205020404" pitchFamily="49" charset="0"/>
                </a:rPr>
                <a:t>","</a:t>
              </a:r>
              <a:r>
                <a:rPr lang="en-US" sz="1450" b="1" dirty="0" err="1">
                  <a:solidFill>
                    <a:schemeClr val="accent5"/>
                  </a:solidFill>
                  <a:latin typeface="Lucida Console" panose="020B0609040504020204" pitchFamily="49" charset="0"/>
                  <a:cs typeface="Courier New" panose="02070309020205020404" pitchFamily="49" charset="0"/>
                </a:rPr>
                <a:t>s3</a:t>
              </a:r>
              <a:r>
                <a:rPr lang="en-US" sz="1450" b="1" dirty="0">
                  <a:solidFill>
                    <a:schemeClr val="accent5"/>
                  </a:solidFill>
                  <a:latin typeface="Lucida Console" panose="020B0609040504020204" pitchFamily="49" charset="0"/>
                  <a:cs typeface="Courier New" panose="02070309020205020404" pitchFamily="49" charset="0"/>
                </a:rPr>
                <a:t>:*</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"Resource":[</a:t>
              </a:r>
              <a:br>
                <a:rPr lang="en-US" sz="1450" dirty="0">
                  <a:latin typeface="Lucida Console" panose="020B0609040504020204" pitchFamily="49" charset="0"/>
                  <a:cs typeface="Courier New" panose="02070309020205020404" pitchFamily="49" charset="0"/>
                </a:rPr>
              </a:b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a:t>
              </a:r>
              <a:r>
                <a:rPr lang="en-US" sz="1450" b="1" dirty="0" err="1">
                  <a:solidFill>
                    <a:schemeClr val="accent5"/>
                  </a:solidFill>
                  <a:latin typeface="Lucida Console" panose="020B0609040504020204" pitchFamily="49" charset="0"/>
                  <a:cs typeface="Courier New" panose="02070309020205020404" pitchFamily="49" charset="0"/>
                </a:rPr>
                <a:t>dynamodb</a:t>
              </a:r>
              <a:r>
                <a:rPr lang="en-US" sz="1450" dirty="0" err="1">
                  <a:latin typeface="Lucida Console" panose="020B0609040504020204" pitchFamily="49" charset="0"/>
                  <a:cs typeface="Courier New" panose="02070309020205020404" pitchFamily="49" charset="0"/>
                </a:rPr>
                <a:t>:region:account-number-without-hyphens:table</a:t>
              </a:r>
              <a:r>
                <a:rPr lang="en-US" sz="1450" dirty="0">
                  <a:solidFill>
                    <a:srgbClr val="0000CC"/>
                  </a:solidFill>
                  <a:latin typeface="Lucida Console" panose="020B0609040504020204" pitchFamily="49" charset="0"/>
                  <a:cs typeface="Courier New" panose="02070309020205020404" pitchFamily="49" charset="0"/>
                </a:rPr>
                <a:t>/table-name</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a:t>
              </a:r>
              <a:r>
                <a:rPr lang="en-US" sz="1450" b="1" dirty="0" err="1">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r>
                <a:rPr lang="en-US" sz="1450" dirty="0">
                  <a:solidFill>
                    <a:srgbClr val="0000CC"/>
                  </a:solidFill>
                  <a:latin typeface="Lucida Console" panose="020B0609040504020204" pitchFamily="49" charset="0"/>
                  <a:cs typeface="Courier New" panose="02070309020205020404" pitchFamily="49" charset="0"/>
                </a:rPr>
                <a:t>bucket-name</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a:t>
              </a:r>
              <a:r>
                <a:rPr lang="en-US" sz="1450" b="1" dirty="0" err="1">
                  <a:solidFill>
                    <a:schemeClr val="accent5"/>
                  </a:solidFill>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r>
                <a:rPr lang="en-US" sz="1450" dirty="0">
                  <a:solidFill>
                    <a:srgbClr val="0000CC"/>
                  </a:solidFill>
                  <a:latin typeface="Lucida Console" panose="020B0609040504020204" pitchFamily="49" charset="0"/>
                  <a:cs typeface="Courier New" panose="02070309020205020404" pitchFamily="49" charset="0"/>
                </a:rPr>
                <a:t>bucket-name</a:t>
              </a: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Effect":"</a:t>
              </a:r>
              <a:r>
                <a:rPr lang="en-US" sz="1450" dirty="0" err="1">
                  <a:solidFill>
                    <a:srgbClr val="FF0000"/>
                  </a:solidFill>
                  <a:latin typeface="Lucida Console" panose="020B0609040504020204" pitchFamily="49" charset="0"/>
                  <a:cs typeface="Courier New" panose="02070309020205020404" pitchFamily="49" charset="0"/>
                </a:rPr>
                <a:t>Deny</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"Action":["</a:t>
              </a:r>
              <a:r>
                <a:rPr lang="en-US" sz="1450" dirty="0" err="1">
                  <a:latin typeface="Lucida Console" panose="020B0609040504020204" pitchFamily="49" charset="0"/>
                  <a:cs typeface="Courier New" panose="02070309020205020404" pitchFamily="49" charset="0"/>
                </a:rPr>
                <a:t>dynamodb</a:t>
              </a:r>
              <a:r>
                <a:rPr lang="en-US" sz="1450" dirty="0">
                  <a:latin typeface="Lucida Console" panose="020B0609040504020204" pitchFamily="49" charset="0"/>
                  <a:cs typeface="Courier New" panose="02070309020205020404" pitchFamily="49" charset="0"/>
                </a:rPr>
                <a:t>:*","</a:t>
              </a:r>
              <a:r>
                <a:rPr lang="en-US" sz="1450" dirty="0" err="1">
                  <a:latin typeface="Lucida Console" panose="020B0609040504020204" pitchFamily="49" charset="0"/>
                  <a:cs typeface="Courier New" panose="02070309020205020404" pitchFamily="49" charset="0"/>
                </a:rPr>
                <a:t>s3</a:t>
              </a:r>
              <a:r>
                <a:rPr lang="en-US" sz="1450" dirty="0">
                  <a:latin typeface="Lucida Console" panose="020B0609040504020204" pitchFamily="49" charset="0"/>
                  <a:cs typeface="Courier New" panose="02070309020205020404" pitchFamily="49" charset="0"/>
                </a:rPr>
                <a:t>:*"],</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solidFill>
                    <a:srgbClr val="FF0000"/>
                  </a:solidFill>
                  <a:latin typeface="Lucida Console" panose="020B0609040504020204" pitchFamily="49" charset="0"/>
                  <a:cs typeface="Courier New" panose="02070309020205020404" pitchFamily="49" charset="0"/>
                </a:rPr>
                <a:t>NotResource</a:t>
              </a:r>
              <a:r>
                <a:rPr lang="en-US" sz="1450" dirty="0">
                  <a:latin typeface="Lucida Console" panose="020B0609040504020204" pitchFamily="49" charset="0"/>
                  <a:cs typeface="Courier New" panose="02070309020205020404" pitchFamily="49" charset="0"/>
                </a:rPr>
                <a:t>":["</a:t>
              </a:r>
              <a:r>
                <a:rPr lang="en-US" sz="1450" dirty="0" err="1">
                  <a:latin typeface="Lucida Console" panose="020B0609040504020204" pitchFamily="49" charset="0"/>
                  <a:cs typeface="Courier New" panose="02070309020205020404" pitchFamily="49" charset="0"/>
                </a:rPr>
                <a:t>arn:aws:dynamodb:region:account-number-without-hyphens:table</a:t>
              </a:r>
              <a:r>
                <a:rPr lang="en-US" sz="1450" dirty="0">
                  <a:latin typeface="Lucida Console" panose="020B0609040504020204" pitchFamily="49" charset="0"/>
                  <a:cs typeface="Courier New" panose="02070309020205020404" pitchFamily="49" charset="0"/>
                </a:rPr>
                <a:t>/table-name”,</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arn:aws:s3</a:t>
              </a:r>
              <a:r>
                <a:rPr lang="en-US" sz="1450" dirty="0">
                  <a:latin typeface="Lucida Console" panose="020B0609040504020204" pitchFamily="49" charset="0"/>
                  <a:cs typeface="Courier New" panose="02070309020205020404" pitchFamily="49" charset="0"/>
                </a:rPr>
                <a:t>:::bucket-name",</a:t>
              </a:r>
            </a:p>
            <a:p>
              <a:pPr marL="0" indent="0">
                <a:buNone/>
              </a:pPr>
              <a:r>
                <a:rPr lang="en-US" sz="1450" dirty="0">
                  <a:latin typeface="Lucida Console" panose="020B0609040504020204" pitchFamily="49" charset="0"/>
                  <a:cs typeface="Courier New" panose="02070309020205020404" pitchFamily="49" charset="0"/>
                </a:rPr>
                <a:t>      "</a:t>
              </a:r>
              <a:r>
                <a:rPr lang="en-US" sz="1450" dirty="0" err="1">
                  <a:latin typeface="Lucida Console" panose="020B0609040504020204" pitchFamily="49" charset="0"/>
                  <a:cs typeface="Courier New" panose="02070309020205020404" pitchFamily="49" charset="0"/>
                </a:rPr>
                <a:t>arn:aws:s3</a:t>
              </a:r>
              <a:r>
                <a:rPr lang="en-US" sz="1450" dirty="0">
                  <a:latin typeface="Lucida Console" panose="020B0609040504020204" pitchFamily="49" charset="0"/>
                  <a:cs typeface="Courier New" panose="02070309020205020404" pitchFamily="49" charset="0"/>
                </a:rPr>
                <a:t>:::bucket-name/*"]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  ]</a:t>
              </a:r>
            </a:p>
            <a:p>
              <a:pPr marL="0" indent="0">
                <a:buNone/>
              </a:pPr>
              <a:r>
                <a:rPr lang="en-US" sz="1450" dirty="0">
                  <a:latin typeface="Lucida Console" panose="020B0609040504020204" pitchFamily="49" charset="0"/>
                  <a:cs typeface="Courier New" panose="02070309020205020404" pitchFamily="49" charset="0"/>
                </a:rPr>
                <a:t>}</a:t>
              </a:r>
            </a:p>
          </p:txBody>
        </p:sp>
        <p:sp>
          <p:nvSpPr>
            <p:cNvPr id="6" name="TextBox 5"/>
            <p:cNvSpPr txBox="1"/>
            <p:nvPr/>
          </p:nvSpPr>
          <p:spPr>
            <a:xfrm>
              <a:off x="5556086" y="1632769"/>
              <a:ext cx="4904199" cy="625684"/>
            </a:xfrm>
            <a:prstGeom prst="rect">
              <a:avLst/>
            </a:prstGeom>
            <a:solidFill>
              <a:srgbClr val="D6F4F1"/>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allow</a:t>
              </a:r>
              <a:r>
                <a:rPr lang="en-US" sz="1733" dirty="0">
                  <a:latin typeface="Amazon Ember" panose="020B0603020204020204" pitchFamily="34" charset="0"/>
                  <a:ea typeface="Amazon Ember" panose="020B0603020204020204" pitchFamily="34" charset="0"/>
                  <a:cs typeface="Amazon Ember" panose="020B0603020204020204" pitchFamily="34" charset="0"/>
                </a:rPr>
                <a:t> gives users access to a specific DynamoDB table and…</a:t>
              </a:r>
            </a:p>
          </p:txBody>
        </p:sp>
        <p:cxnSp>
          <p:nvCxnSpPr>
            <p:cNvPr id="8" name="Straight Arrow Connector 7"/>
            <p:cNvCxnSpPr>
              <a:cxnSpLocks/>
              <a:stCxn id="6" idx="2"/>
            </p:cNvCxnSpPr>
            <p:nvPr/>
          </p:nvCxnSpPr>
          <p:spPr>
            <a:xfrm>
              <a:off x="8008186" y="2258453"/>
              <a:ext cx="0" cy="804087"/>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a:stCxn id="9" idx="1"/>
            </p:cNvCxnSpPr>
            <p:nvPr/>
          </p:nvCxnSpPr>
          <p:spPr>
            <a:xfrm flipH="1" flipV="1">
              <a:off x="4191000" y="3496113"/>
              <a:ext cx="645896" cy="1"/>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18402" y="5574830"/>
              <a:ext cx="4779568" cy="666977"/>
            </a:xfrm>
            <a:prstGeom prst="rect">
              <a:avLst/>
            </a:prstGeom>
            <a:solidFill>
              <a:schemeClr val="accent2"/>
            </a:solidFill>
            <a:ln>
              <a:solidFill>
                <a:schemeClr val="accent1"/>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An explicit deny statement </a:t>
              </a:r>
              <a:r>
                <a:rPr lang="en-US" sz="1867" b="1" dirty="0">
                  <a:latin typeface="Amazon Ember" panose="020B0603020204020204" pitchFamily="34" charset="0"/>
                  <a:ea typeface="Amazon Ember" panose="020B0603020204020204" pitchFamily="34" charset="0"/>
                  <a:cs typeface="Amazon Ember" panose="020B0603020204020204" pitchFamily="34" charset="0"/>
                </a:rPr>
                <a:t>takes</a:t>
              </a:r>
              <a:r>
                <a:rPr lang="en-US" sz="1867" dirty="0">
                  <a:latin typeface="Amazon Ember" panose="020B0603020204020204" pitchFamily="34" charset="0"/>
                  <a:ea typeface="Amazon Ember" panose="020B0603020204020204" pitchFamily="34" charset="0"/>
                  <a:cs typeface="Amazon Ember" panose="020B0603020204020204" pitchFamily="34" charset="0"/>
                </a:rPr>
                <a:t> </a:t>
              </a:r>
              <a:r>
                <a:rPr lang="en-US" sz="1867" b="1" dirty="0">
                  <a:latin typeface="Amazon Ember" panose="020B0603020204020204" pitchFamily="34" charset="0"/>
                  <a:ea typeface="Amazon Ember" panose="020B0603020204020204" pitchFamily="34" charset="0"/>
                  <a:cs typeface="Amazon Ember" panose="020B0603020204020204" pitchFamily="34" charset="0"/>
                </a:rPr>
                <a:t>precedence</a:t>
              </a:r>
              <a:r>
                <a:rPr lang="en-US" sz="1867" dirty="0">
                  <a:latin typeface="Amazon Ember" panose="020B0603020204020204" pitchFamily="34" charset="0"/>
                  <a:ea typeface="Amazon Ember" panose="020B0603020204020204" pitchFamily="34" charset="0"/>
                  <a:cs typeface="Amazon Ember" panose="020B0603020204020204" pitchFamily="34" charset="0"/>
                </a:rPr>
                <a:t> over an allow statement.</a:t>
              </a:r>
            </a:p>
          </p:txBody>
        </p:sp>
        <p:sp>
          <p:nvSpPr>
            <p:cNvPr id="9" name="TextBox 8"/>
            <p:cNvSpPr txBox="1"/>
            <p:nvPr/>
          </p:nvSpPr>
          <p:spPr>
            <a:xfrm>
              <a:off x="4836896" y="3316609"/>
              <a:ext cx="2492990" cy="359009"/>
            </a:xfrm>
            <a:prstGeom prst="rect">
              <a:avLst/>
            </a:prstGeom>
            <a:solidFill>
              <a:schemeClr val="accent5">
                <a:lumMod val="20000"/>
                <a:lumOff val="80000"/>
              </a:schemeClr>
            </a:solidFill>
            <a:ln>
              <a:solidFill>
                <a:schemeClr val="accent1"/>
              </a:solidFill>
            </a:ln>
          </p:spPr>
          <p:txBody>
            <a:bodyPr wrap="none" rtlCol="0">
              <a:spAutoFit/>
            </a:bodyPr>
            <a:lstStyle/>
            <a:p>
              <a:r>
                <a:rPr lang="en-US" sz="1733" dirty="0">
                  <a:latin typeface="Amazon Ember" panose="020B0603020204020204" pitchFamily="34" charset="0"/>
                  <a:ea typeface="Amazon Ember" panose="020B0603020204020204" pitchFamily="34" charset="0"/>
                  <a:cs typeface="Amazon Ember" panose="020B0603020204020204" pitchFamily="34" charset="0"/>
                </a:rPr>
                <a:t> …Amazon </a:t>
              </a:r>
              <a:r>
                <a:rPr lang="en-US" sz="1733" dirty="0" err="1">
                  <a:latin typeface="Amazon Ember" panose="020B0603020204020204" pitchFamily="34" charset="0"/>
                  <a:ea typeface="Amazon Ember" panose="020B0603020204020204" pitchFamily="34" charset="0"/>
                  <a:cs typeface="Amazon Ember" panose="020B0603020204020204" pitchFamily="34" charset="0"/>
                </a:rPr>
                <a:t>S3</a:t>
              </a:r>
              <a:r>
                <a:rPr lang="en-US" sz="1733" dirty="0">
                  <a:latin typeface="Amazon Ember" panose="020B0603020204020204" pitchFamily="34" charset="0"/>
                  <a:ea typeface="Amazon Ember" panose="020B0603020204020204" pitchFamily="34" charset="0"/>
                  <a:cs typeface="Amazon Ember" panose="020B0603020204020204" pitchFamily="34" charset="0"/>
                </a:rPr>
                <a:t> buckets.</a:t>
              </a:r>
            </a:p>
          </p:txBody>
        </p:sp>
        <p:sp>
          <p:nvSpPr>
            <p:cNvPr id="11" name="TextBox 10"/>
            <p:cNvSpPr txBox="1"/>
            <p:nvPr/>
          </p:nvSpPr>
          <p:spPr>
            <a:xfrm>
              <a:off x="4836896" y="3871689"/>
              <a:ext cx="6682116" cy="625684"/>
            </a:xfrm>
            <a:prstGeom prst="rect">
              <a:avLst/>
            </a:prstGeom>
            <a:solidFill>
              <a:schemeClr val="accent6">
                <a:lumMod val="20000"/>
                <a:lumOff val="80000"/>
              </a:schemeClr>
            </a:solidFill>
            <a:ln>
              <a:solidFill>
                <a:schemeClr val="accent1"/>
              </a:solidFill>
            </a:ln>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3" dirty="0">
                  <a:latin typeface="Amazon Ember" panose="020B0603020204020204" pitchFamily="34" charset="0"/>
                  <a:ea typeface="Amazon Ember" panose="020B0603020204020204" pitchFamily="34" charset="0"/>
                  <a:cs typeface="Amazon Ember" panose="020B0603020204020204" pitchFamily="34" charset="0"/>
                </a:rPr>
                <a:t> </a:t>
              </a:r>
              <a:r>
                <a:rPr lang="en-US" sz="1733" b="1" dirty="0">
                  <a:latin typeface="Amazon Ember" panose="020B0603020204020204" pitchFamily="34" charset="0"/>
                  <a:ea typeface="Amazon Ember" panose="020B0603020204020204" pitchFamily="34" charset="0"/>
                  <a:cs typeface="Amazon Ember" panose="020B0603020204020204" pitchFamily="34" charset="0"/>
                </a:rPr>
                <a:t>deny</a:t>
              </a:r>
              <a:r>
                <a:rPr lang="en-US" sz="1733" dirty="0">
                  <a:latin typeface="Amazon Ember" panose="020B0603020204020204" pitchFamily="34" charset="0"/>
                  <a:ea typeface="Amazon Ember" panose="020B0603020204020204" pitchFamily="34" charset="0"/>
                  <a:cs typeface="Amazon Ember" panose="020B0603020204020204" pitchFamily="34" charset="0"/>
                </a:rPr>
                <a:t> ensures that the users cannot use any other AWS actions or resources other than that table and those buckets.</a:t>
              </a:r>
            </a:p>
          </p:txBody>
        </p:sp>
      </p:grpSp>
      <p:cxnSp>
        <p:nvCxnSpPr>
          <p:cNvPr id="15" name="Elbow Connector 14">
            <a:extLst>
              <a:ext uri="{FF2B5EF4-FFF2-40B4-BE49-F238E27FC236}">
                <a16:creationId xmlns:a16="http://schemas.microsoft.com/office/drawing/2014/main" id="{BBED94FF-7468-4A82-D06E-10545E0106E8}"/>
              </a:ext>
              <a:ext uri="{C183D7F6-B498-43B3-948B-1728B52AA6E4}">
                <adec:decorative xmlns:adec="http://schemas.microsoft.com/office/drawing/2017/decorative" val="1"/>
              </a:ext>
            </a:extLst>
          </p:cNvPr>
          <p:cNvCxnSpPr>
            <a:stCxn id="6" idx="1"/>
          </p:cNvCxnSpPr>
          <p:nvPr/>
        </p:nvCxnSpPr>
        <p:spPr>
          <a:xfrm rot="10800000" flipV="1">
            <a:off x="3136900" y="1945611"/>
            <a:ext cx="2419186" cy="312842"/>
          </a:xfrm>
          <a:prstGeom prst="bent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2E611543-6A1D-B5F9-36B2-E430D07FE55D}"/>
              </a:ext>
              <a:ext uri="{C183D7F6-B498-43B3-948B-1728B52AA6E4}">
                <adec:decorative xmlns:adec="http://schemas.microsoft.com/office/drawing/2017/decorative" val="1"/>
              </a:ext>
            </a:extLst>
          </p:cNvPr>
          <p:cNvCxnSpPr>
            <a:stCxn id="11" idx="1"/>
          </p:cNvCxnSpPr>
          <p:nvPr/>
        </p:nvCxnSpPr>
        <p:spPr>
          <a:xfrm rot="10800000" flipV="1">
            <a:off x="2540000" y="4184531"/>
            <a:ext cx="2296896" cy="312842"/>
          </a:xfrm>
          <a:prstGeom prst="bentConnector3">
            <a:avLst>
              <a:gd name="adj1" fmla="val 68246"/>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531B0DCA-E315-DCA1-F4F8-718443C369DD}"/>
              </a:ext>
              <a:ext uri="{C183D7F6-B498-43B3-948B-1728B52AA6E4}">
                <adec:decorative xmlns:adec="http://schemas.microsoft.com/office/drawing/2017/decorative" val="1"/>
              </a:ext>
            </a:extLst>
          </p:cNvPr>
          <p:cNvCxnSpPr>
            <a:cxnSpLocks/>
          </p:cNvCxnSpPr>
          <p:nvPr/>
        </p:nvCxnSpPr>
        <p:spPr>
          <a:xfrm rot="10800000" flipV="1">
            <a:off x="2235200" y="4184531"/>
            <a:ext cx="2601696" cy="781169"/>
          </a:xfrm>
          <a:prstGeom prst="bent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81050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0F476-C7B4-8D4C-9640-0C638E9308D3}"/>
              </a:ext>
            </a:extLst>
          </p:cNvPr>
          <p:cNvSpPr>
            <a:spLocks noGrp="1"/>
          </p:cNvSpPr>
          <p:nvPr>
            <p:ph type="sldNum" sz="quarter" idx="20"/>
          </p:nvPr>
        </p:nvSpPr>
        <p:spPr/>
        <p:txBody>
          <a:bodyPr/>
          <a:lstStyle/>
          <a:p>
            <a:fld id="{B6A95138-A96E-2F42-A959-2EFD44FE4AB7}" type="slidenum">
              <a:rPr lang="en-US" smtClean="0"/>
              <a:pPr/>
              <a:t>15</a:t>
            </a:fld>
            <a:endParaRPr lang="en-US"/>
          </a:p>
        </p:txBody>
      </p:sp>
      <p:sp>
        <p:nvSpPr>
          <p:cNvPr id="3" name="Title 2">
            <a:extLst>
              <a:ext uri="{FF2B5EF4-FFF2-40B4-BE49-F238E27FC236}">
                <a16:creationId xmlns:a16="http://schemas.microsoft.com/office/drawing/2014/main" id="{017FB012-E14B-5F43-B605-4C7071827C78}"/>
              </a:ext>
            </a:extLst>
          </p:cNvPr>
          <p:cNvSpPr>
            <a:spLocks noGrp="1"/>
          </p:cNvSpPr>
          <p:nvPr>
            <p:ph type="ctrTitle"/>
          </p:nvPr>
        </p:nvSpPr>
        <p:spPr/>
        <p:txBody>
          <a:bodyPr>
            <a:noAutofit/>
          </a:bodyPr>
          <a:lstStyle/>
          <a:p>
            <a:r>
              <a:rPr lang="en-US"/>
              <a:t>Activity: Examining IAM policies</a:t>
            </a:r>
          </a:p>
        </p:txBody>
      </p:sp>
      <p:pic>
        <p:nvPicPr>
          <p:cNvPr id="6" name="Picture 5">
            <a:extLst>
              <a:ext uri="{FF2B5EF4-FFF2-40B4-BE49-F238E27FC236}">
                <a16:creationId xmlns:a16="http://schemas.microsoft.com/office/drawing/2014/main" id="{D2394557-4B7E-5246-9CE6-6A6809ABA7A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619296" y="1330778"/>
            <a:ext cx="5595257" cy="4196443"/>
          </a:xfrm>
          <a:prstGeom prst="rect">
            <a:avLst/>
          </a:prstGeom>
        </p:spPr>
      </p:pic>
      <p:sp>
        <p:nvSpPr>
          <p:cNvPr id="7" name="Footer Placeholder 1">
            <a:extLst>
              <a:ext uri="{FF2B5EF4-FFF2-40B4-BE49-F238E27FC236}">
                <a16:creationId xmlns:a16="http://schemas.microsoft.com/office/drawing/2014/main" id="{9817BB4C-EC5A-0447-8EAD-E767BB0AAE70}"/>
              </a:ext>
              <a:ext uri="{C183D7F6-B498-43B3-948B-1728B52AA6E4}">
                <adec:decorative xmlns:adec="http://schemas.microsoft.com/office/drawing/2017/decorative" val="1"/>
              </a:ext>
            </a:extLst>
          </p:cNvPr>
          <p:cNvSpPr txBox="1">
            <a:spLocks/>
          </p:cNvSpPr>
          <p:nvPr/>
        </p:nvSpPr>
        <p:spPr>
          <a:xfrm>
            <a:off x="5741901" y="5527222"/>
            <a:ext cx="2272547" cy="238878"/>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a:t>Photo by Pixabay from Pexels.</a:t>
            </a:r>
          </a:p>
        </p:txBody>
      </p:sp>
    </p:spTree>
    <p:custDataLst>
      <p:tags r:id="rId1"/>
    </p:custDataLst>
    <p:extLst>
      <p:ext uri="{BB962C8B-B14F-4D97-AF65-F5344CB8AC3E}">
        <p14:creationId xmlns:p14="http://schemas.microsoft.com/office/powerpoint/2010/main" val="866810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Lst>
          </p:cNvPr>
          <p:cNvSpPr>
            <a:spLocks noGrp="1"/>
          </p:cNvSpPr>
          <p:nvPr>
            <p:ph type="sldNum" sz="quarter" idx="20"/>
          </p:nvPr>
        </p:nvSpPr>
        <p:spPr/>
        <p:txBody>
          <a:bodyPr/>
          <a:lstStyle/>
          <a:p>
            <a:fld id="{B6A95138-A96E-2F42-A959-2EFD44FE4AB7}" type="slidenum">
              <a:rPr lang="en-US" smtClean="0"/>
              <a:t>16</a:t>
            </a:fld>
            <a:endParaRPr lang="en-US"/>
          </a:p>
        </p:txBody>
      </p:sp>
      <p:sp>
        <p:nvSpPr>
          <p:cNvPr id="4" name="Title 1"/>
          <p:cNvSpPr>
            <a:spLocks noGrp="1"/>
          </p:cNvSpPr>
          <p:nvPr>
            <p:ph type="title"/>
          </p:nvPr>
        </p:nvSpPr>
        <p:spPr/>
        <p:txBody>
          <a:bodyPr/>
          <a:lstStyle/>
          <a:p>
            <a:r>
              <a:rPr lang="en-US"/>
              <a:t>Activity: IAM policy analysis (1 of 3)</a:t>
            </a:r>
          </a:p>
        </p:txBody>
      </p:sp>
      <p:sp>
        <p:nvSpPr>
          <p:cNvPr id="6" name="TextBox 5">
            <a:extLst>
              <a:ext uri="{FF2B5EF4-FFF2-40B4-BE49-F238E27FC236}">
                <a16:creationId xmlns:a16="http://schemas.microsoft.com/office/drawing/2014/main" id="{6281A826-29AD-774B-AE52-A047C7B4AD91}"/>
              </a:ext>
            </a:extLst>
          </p:cNvPr>
          <p:cNvSpPr txBox="1"/>
          <p:nvPr/>
        </p:nvSpPr>
        <p:spPr>
          <a:xfrm>
            <a:off x="365760" y="1281787"/>
            <a:ext cx="11159893" cy="461665"/>
          </a:xfrm>
          <a:prstGeom prst="rect">
            <a:avLst/>
          </a:prstGeom>
          <a:noFill/>
        </p:spPr>
        <p:txBody>
          <a:bodyPr wrap="square" rtlCol="0">
            <a:spAutoFit/>
          </a:bodyPr>
          <a:lstStyle/>
          <a:p>
            <a:r>
              <a:rPr lang="en-US" sz="2400" dirty="0">
                <a:solidFill>
                  <a:srgbClr val="504BAB"/>
                </a:solidFill>
                <a:latin typeface="Amazon Ember" panose="02000000000000000000" pitchFamily="2" charset="0"/>
                <a:ea typeface="Amazon Ember" panose="02000000000000000000" pitchFamily="2" charset="0"/>
              </a:rPr>
              <a:t>Consider this IAM policy, then answer the questions.</a:t>
            </a:r>
            <a:endParaRPr lang="en-US" sz="2400"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7" name="TextBox 6">
            <a:extLst>
              <a:ext uri="{FF2B5EF4-FFF2-40B4-BE49-F238E27FC236}">
                <a16:creationId xmlns:a16="http://schemas.microsoft.com/office/drawing/2014/main" id="{31EBAC85-E9C4-DC4E-AB43-217F4A26870B}"/>
              </a:ext>
            </a:extLst>
          </p:cNvPr>
          <p:cNvSpPr txBox="1"/>
          <p:nvPr/>
        </p:nvSpPr>
        <p:spPr>
          <a:xfrm>
            <a:off x="577516" y="2129589"/>
            <a:ext cx="4089581" cy="3139321"/>
          </a:xfrm>
          <a:prstGeom prst="rect">
            <a:avLst/>
          </a:prstGeom>
          <a:noFill/>
        </p:spPr>
        <p:txBody>
          <a:bodyPr wrap="none" rtlCol="0">
            <a:spAutoFit/>
          </a:bodyPr>
          <a:lstStyle/>
          <a:p>
            <a:r>
              <a:rPr lang="en-US" dirty="0">
                <a:latin typeface="Lucida Console" panose="020B0609040504020204" pitchFamily="49" charset="0"/>
              </a:rPr>
              <a:t>{ </a:t>
            </a:r>
          </a:p>
          <a:p>
            <a:r>
              <a:rPr lang="en-US" dirty="0">
                <a:latin typeface="Lucida Console" panose="020B0609040504020204" pitchFamily="49" charset="0"/>
              </a:rPr>
              <a:t>   "Version": "2012-10-17", </a:t>
            </a:r>
          </a:p>
          <a:p>
            <a:r>
              <a:rPr lang="en-US" dirty="0">
                <a:latin typeface="Lucida Console" panose="020B0609040504020204" pitchFamily="49" charset="0"/>
              </a:rPr>
              <a:t>   "Statement": { </a:t>
            </a:r>
          </a:p>
          <a:p>
            <a:r>
              <a:rPr lang="en-US" dirty="0">
                <a:latin typeface="Lucida Console" panose="020B0609040504020204" pitchFamily="49" charset="0"/>
              </a:rPr>
              <a:t>      "Effect": "Allow", </a:t>
            </a:r>
          </a:p>
          <a:p>
            <a:r>
              <a:rPr lang="en-US" dirty="0">
                <a:latin typeface="Lucida Console" panose="020B0609040504020204" pitchFamily="49" charset="0"/>
              </a:rPr>
              <a:t>      "Action": [ </a:t>
            </a:r>
          </a:p>
          <a:p>
            <a:r>
              <a:rPr lang="en-US" dirty="0">
                <a:latin typeface="Lucida Console" panose="020B0609040504020204" pitchFamily="49" charset="0"/>
              </a:rPr>
              <a:t>         "</a:t>
            </a:r>
            <a:r>
              <a:rPr lang="en-US" dirty="0" err="1">
                <a:latin typeface="Lucida Console" panose="020B0609040504020204" pitchFamily="49" charset="0"/>
              </a:rPr>
              <a:t>iam:Get</a:t>
            </a:r>
            <a:r>
              <a:rPr lang="en-US" dirty="0">
                <a:latin typeface="Lucida Console" panose="020B0609040504020204" pitchFamily="49" charset="0"/>
              </a:rPr>
              <a:t>*", </a:t>
            </a:r>
          </a:p>
          <a:p>
            <a:r>
              <a:rPr lang="en-US" dirty="0">
                <a:latin typeface="Lucida Console" panose="020B0609040504020204" pitchFamily="49" charset="0"/>
              </a:rPr>
              <a:t>         "</a:t>
            </a:r>
            <a:r>
              <a:rPr lang="en-US" dirty="0" err="1">
                <a:latin typeface="Lucida Console" panose="020B0609040504020204" pitchFamily="49" charset="0"/>
              </a:rPr>
              <a:t>iam:List</a:t>
            </a:r>
            <a:r>
              <a:rPr lang="en-US" dirty="0">
                <a:latin typeface="Lucida Console" panose="020B0609040504020204" pitchFamily="49" charset="0"/>
              </a:rPr>
              <a:t>*" </a:t>
            </a:r>
          </a:p>
          <a:p>
            <a:r>
              <a:rPr lang="en-US" dirty="0">
                <a:latin typeface="Lucida Console" panose="020B0609040504020204" pitchFamily="49" charset="0"/>
              </a:rPr>
              <a:t>      ], </a:t>
            </a:r>
          </a:p>
          <a:p>
            <a:r>
              <a:rPr lang="en-US" dirty="0">
                <a:latin typeface="Lucida Console" panose="020B0609040504020204" pitchFamily="49" charset="0"/>
              </a:rPr>
              <a:t>      "Resource": "*" </a:t>
            </a:r>
          </a:p>
          <a:p>
            <a:r>
              <a:rPr lang="en-US" dirty="0">
                <a:latin typeface="Lucida Console" panose="020B0609040504020204" pitchFamily="49" charset="0"/>
              </a:rPr>
              <a:t>   } </a:t>
            </a:r>
          </a:p>
          <a:p>
            <a:r>
              <a:rPr lang="en-US" dirty="0">
                <a:latin typeface="Lucida Console" panose="020B0609040504020204" pitchFamily="49" charset="0"/>
              </a:rPr>
              <a:t>}</a:t>
            </a:r>
            <a:endParaRPr lang="en-US" sz="28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3068" y="1938712"/>
            <a:ext cx="5855925" cy="4170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latin typeface="+mn-lt"/>
              </a:rPr>
              <a:t>Which AWS service does this policy grant you access to?</a:t>
            </a:r>
          </a:p>
          <a:p>
            <a:pPr marL="342900" indent="-342900">
              <a:buFont typeface="+mj-lt"/>
              <a:buAutoNum type="arabicPeriod"/>
            </a:pPr>
            <a:r>
              <a:rPr lang="en-US" sz="1600" dirty="0">
                <a:latin typeface="+mn-lt"/>
              </a:rPr>
              <a:t>Does it allow you to create an IAM user, group, policy, or role?</a:t>
            </a:r>
          </a:p>
          <a:p>
            <a:pPr marL="342900" indent="-342900">
              <a:buFont typeface="+mj-lt"/>
              <a:buAutoNum type="arabicPeriod"/>
            </a:pPr>
            <a:r>
              <a:rPr lang="en-US" sz="1600" dirty="0">
                <a:latin typeface="+mn-lt"/>
              </a:rPr>
              <a:t>Go to </a:t>
            </a:r>
            <a:r>
              <a:rPr lang="en-US" sz="1600" dirty="0">
                <a:solidFill>
                  <a:srgbClr val="504BAB"/>
                </a:solidFill>
                <a:latin typeface="+mn-lt"/>
                <a:hlinkClick r:id="rId4">
                  <a:extLst>
                    <a:ext uri="{A12FA001-AC4F-418D-AE19-62706E023703}">
                      <ahyp:hlinkClr xmlns:ahyp="http://schemas.microsoft.com/office/drawing/2018/hyperlinkcolor" val="tx"/>
                    </a:ext>
                  </a:extLst>
                </a:hlinkClick>
              </a:rPr>
              <a:t>https://docs.aws.amazon.com/IAM/latest/UserGuide/</a:t>
            </a:r>
            <a:r>
              <a:rPr lang="en-US" sz="1600" dirty="0">
                <a:solidFill>
                  <a:srgbClr val="504BAB"/>
                </a:solidFill>
                <a:latin typeface="+mn-lt"/>
              </a:rPr>
              <a:t> </a:t>
            </a:r>
            <a:r>
              <a:rPr lang="en-US" sz="1600" dirty="0">
                <a:latin typeface="+mn-lt"/>
              </a:rPr>
              <a:t>and in the left navigation expand </a:t>
            </a:r>
            <a:r>
              <a:rPr lang="en-US" sz="1600" i="1" dirty="0">
                <a:latin typeface="+mn-lt"/>
                <a:ea typeface="Amazon Ember" panose="02000000000000000000" pitchFamily="2" charset="0"/>
              </a:rPr>
              <a:t>Reference &gt; Policy Reference &gt; Actions, Resources, and Condition Keys. </a:t>
            </a:r>
            <a:r>
              <a:rPr lang="en-US" sz="1600" dirty="0">
                <a:latin typeface="+mn-lt"/>
                <a:ea typeface="Amazon Ember" panose="02000000000000000000" pitchFamily="2" charset="0"/>
              </a:rPr>
              <a:t>Choose</a:t>
            </a:r>
            <a:r>
              <a:rPr lang="en-US" sz="1600" i="1" dirty="0">
                <a:latin typeface="+mn-lt"/>
                <a:ea typeface="Amazon Ember" panose="02000000000000000000" pitchFamily="2" charset="0"/>
              </a:rPr>
              <a:t> Identity And Access Management</a:t>
            </a:r>
            <a:r>
              <a:rPr lang="en-US" sz="1600" dirty="0">
                <a:latin typeface="+mn-lt"/>
              </a:rPr>
              <a:t>. Scroll to the </a:t>
            </a:r>
            <a:r>
              <a:rPr lang="en-US" sz="1600" dirty="0">
                <a:latin typeface="+mn-lt"/>
                <a:ea typeface="Amazon Ember" panose="02000000000000000000" pitchFamily="2" charset="0"/>
              </a:rPr>
              <a:t>Actions Defined by Identity And Access Management </a:t>
            </a:r>
            <a:r>
              <a:rPr lang="en-US" sz="1600" dirty="0">
                <a:latin typeface="+mn-lt"/>
              </a:rPr>
              <a:t>list.</a:t>
            </a:r>
            <a:br>
              <a:rPr lang="en-US" sz="1600" dirty="0">
                <a:latin typeface="+mn-lt"/>
              </a:rPr>
            </a:br>
            <a:br>
              <a:rPr lang="en-US" sz="1600" dirty="0">
                <a:latin typeface="+mn-lt"/>
              </a:rPr>
            </a:br>
            <a:r>
              <a:rPr lang="en-US" sz="1600" dirty="0">
                <a:latin typeface="+mn-lt"/>
              </a:rPr>
              <a:t>Name at least three specific actions that the </a:t>
            </a:r>
            <a:r>
              <a:rPr lang="en-US" sz="1600" dirty="0" err="1">
                <a:latin typeface="+mn-lt"/>
                <a:ea typeface="Amazon Ember" panose="02000000000000000000" pitchFamily="2" charset="0"/>
              </a:rPr>
              <a:t>iam:Get</a:t>
            </a:r>
            <a:r>
              <a:rPr lang="en-US" sz="1600" dirty="0">
                <a:latin typeface="+mn-lt"/>
                <a:ea typeface="Amazon Ember" panose="02000000000000000000" pitchFamily="2" charset="0"/>
              </a:rPr>
              <a:t>* </a:t>
            </a:r>
            <a:r>
              <a:rPr lang="en-US" sz="1600" dirty="0">
                <a:latin typeface="+mn-lt"/>
              </a:rPr>
              <a:t>action allows.</a:t>
            </a:r>
          </a:p>
        </p:txBody>
      </p:sp>
    </p:spTree>
    <p:custDataLst>
      <p:tags r:id="rId1"/>
    </p:custDataLst>
    <p:extLst>
      <p:ext uri="{BB962C8B-B14F-4D97-AF65-F5344CB8AC3E}">
        <p14:creationId xmlns:p14="http://schemas.microsoft.com/office/powerpoint/2010/main" val="305904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Lst>
          </p:cNvPr>
          <p:cNvSpPr>
            <a:spLocks noGrp="1"/>
          </p:cNvSpPr>
          <p:nvPr>
            <p:ph type="sldNum" sz="quarter" idx="20"/>
          </p:nvPr>
        </p:nvSpPr>
        <p:spPr/>
        <p:txBody>
          <a:bodyPr/>
          <a:lstStyle/>
          <a:p>
            <a:fld id="{B6A95138-A96E-2F42-A959-2EFD44FE4AB7}" type="slidenum">
              <a:rPr lang="en-US" smtClean="0"/>
              <a:t>17</a:t>
            </a:fld>
            <a:endParaRPr lang="en-US"/>
          </a:p>
        </p:txBody>
      </p:sp>
      <p:sp>
        <p:nvSpPr>
          <p:cNvPr id="4" name="Title 1"/>
          <p:cNvSpPr>
            <a:spLocks noGrp="1"/>
          </p:cNvSpPr>
          <p:nvPr>
            <p:ph type="title"/>
          </p:nvPr>
        </p:nvSpPr>
        <p:spPr/>
        <p:txBody>
          <a:bodyPr/>
          <a:lstStyle/>
          <a:p>
            <a:r>
              <a:rPr lang="en-US" dirty="0"/>
              <a:t>Activity: IAM policy analysis (1 of 3) - Answers</a:t>
            </a:r>
          </a:p>
        </p:txBody>
      </p:sp>
      <p:grpSp>
        <p:nvGrpSpPr>
          <p:cNvPr id="3" name="Group 2">
            <a:extLst>
              <a:ext uri="{FF2B5EF4-FFF2-40B4-BE49-F238E27FC236}">
                <a16:creationId xmlns:a16="http://schemas.microsoft.com/office/drawing/2014/main" id="{FECC8D2C-7EDF-46C7-95C7-8B9DC6EDFA13}"/>
              </a:ext>
              <a:ext uri="{C183D7F6-B498-43B3-948B-1728B52AA6E4}">
                <adec:decorative xmlns:adec="http://schemas.microsoft.com/office/drawing/2017/decorative" val="1"/>
              </a:ext>
            </a:extLst>
          </p:cNvPr>
          <p:cNvGrpSpPr/>
          <p:nvPr/>
        </p:nvGrpSpPr>
        <p:grpSpPr>
          <a:xfrm>
            <a:off x="365760" y="1281787"/>
            <a:ext cx="11159893" cy="4357013"/>
            <a:chOff x="365760" y="1281787"/>
            <a:chExt cx="11159893" cy="3987123"/>
          </a:xfrm>
        </p:grpSpPr>
        <p:sp>
          <p:nvSpPr>
            <p:cNvPr id="6" name="TextBox 5">
              <a:extLst>
                <a:ext uri="{FF2B5EF4-FFF2-40B4-BE49-F238E27FC236}">
                  <a16:creationId xmlns:a16="http://schemas.microsoft.com/office/drawing/2014/main" id="{6281A826-29AD-774B-AE52-A047C7B4AD91}"/>
                </a:ext>
              </a:extLst>
            </p:cNvPr>
            <p:cNvSpPr txBox="1"/>
            <p:nvPr/>
          </p:nvSpPr>
          <p:spPr>
            <a:xfrm>
              <a:off x="365760" y="1281787"/>
              <a:ext cx="11159893" cy="461665"/>
            </a:xfrm>
            <a:prstGeom prst="rect">
              <a:avLst/>
            </a:prstGeom>
            <a:noFill/>
          </p:spPr>
          <p:txBody>
            <a:bodyPr wrap="square" rtlCol="0">
              <a:spAutoFit/>
            </a:bodyPr>
            <a:lstStyle/>
            <a:p>
              <a:r>
                <a:rPr lang="en-US" sz="2400" dirty="0">
                  <a:solidFill>
                    <a:srgbClr val="504BAB"/>
                  </a:solidFill>
                  <a:latin typeface="Amazon Ember" panose="02000000000000000000" pitchFamily="2" charset="0"/>
                  <a:ea typeface="Amazon Ember" panose="02000000000000000000" pitchFamily="2" charset="0"/>
                </a:rPr>
                <a:t>Consider this IAM policy, then answer the questions.</a:t>
              </a:r>
              <a:endParaRPr lang="en-US" sz="2400"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7" name="TextBox 6">
              <a:extLst>
                <a:ext uri="{FF2B5EF4-FFF2-40B4-BE49-F238E27FC236}">
                  <a16:creationId xmlns:a16="http://schemas.microsoft.com/office/drawing/2014/main" id="{31EBAC85-E9C4-DC4E-AB43-217F4A26870B}"/>
                </a:ext>
              </a:extLst>
            </p:cNvPr>
            <p:cNvSpPr txBox="1"/>
            <p:nvPr/>
          </p:nvSpPr>
          <p:spPr>
            <a:xfrm>
              <a:off x="577516" y="2129589"/>
              <a:ext cx="4089581" cy="3139321"/>
            </a:xfrm>
            <a:prstGeom prst="rect">
              <a:avLst/>
            </a:prstGeom>
            <a:noFill/>
          </p:spPr>
          <p:txBody>
            <a:bodyPr wrap="none" rtlCol="0">
              <a:spAutoFit/>
            </a:bodyPr>
            <a:lstStyle/>
            <a:p>
              <a:r>
                <a:rPr lang="en-US" dirty="0">
                  <a:latin typeface="Lucida Console" panose="020B0609040504020204" pitchFamily="49" charset="0"/>
                </a:rPr>
                <a:t>{ </a:t>
              </a:r>
            </a:p>
            <a:p>
              <a:r>
                <a:rPr lang="en-US" dirty="0">
                  <a:latin typeface="Lucida Console" panose="020B0609040504020204" pitchFamily="49" charset="0"/>
                </a:rPr>
                <a:t>   "Version": "2012-10-17", </a:t>
              </a:r>
            </a:p>
            <a:p>
              <a:r>
                <a:rPr lang="en-US" dirty="0">
                  <a:latin typeface="Lucida Console" panose="020B0609040504020204" pitchFamily="49" charset="0"/>
                </a:rPr>
                <a:t>   "Statement": { </a:t>
              </a:r>
            </a:p>
            <a:p>
              <a:r>
                <a:rPr lang="en-US" dirty="0">
                  <a:latin typeface="Lucida Console" panose="020B0609040504020204" pitchFamily="49" charset="0"/>
                </a:rPr>
                <a:t>      "Effect": "Allow", </a:t>
              </a:r>
            </a:p>
            <a:p>
              <a:r>
                <a:rPr lang="en-US" dirty="0">
                  <a:latin typeface="Lucida Console" panose="020B0609040504020204" pitchFamily="49" charset="0"/>
                </a:rPr>
                <a:t>      "Action": [ </a:t>
              </a:r>
            </a:p>
            <a:p>
              <a:r>
                <a:rPr lang="en-US" dirty="0">
                  <a:latin typeface="Lucida Console" panose="020B0609040504020204" pitchFamily="49" charset="0"/>
                </a:rPr>
                <a:t>         "</a:t>
              </a:r>
              <a:r>
                <a:rPr lang="en-US" dirty="0" err="1">
                  <a:latin typeface="Lucida Console" panose="020B0609040504020204" pitchFamily="49" charset="0"/>
                </a:rPr>
                <a:t>iam:Get</a:t>
              </a:r>
              <a:r>
                <a:rPr lang="en-US" dirty="0">
                  <a:latin typeface="Lucida Console" panose="020B0609040504020204" pitchFamily="49" charset="0"/>
                </a:rPr>
                <a:t>*", </a:t>
              </a:r>
            </a:p>
            <a:p>
              <a:r>
                <a:rPr lang="en-US" dirty="0">
                  <a:latin typeface="Lucida Console" panose="020B0609040504020204" pitchFamily="49" charset="0"/>
                </a:rPr>
                <a:t>         "</a:t>
              </a:r>
              <a:r>
                <a:rPr lang="en-US" dirty="0" err="1">
                  <a:latin typeface="Lucida Console" panose="020B0609040504020204" pitchFamily="49" charset="0"/>
                </a:rPr>
                <a:t>iam:List</a:t>
              </a:r>
              <a:r>
                <a:rPr lang="en-US" dirty="0">
                  <a:latin typeface="Lucida Console" panose="020B0609040504020204" pitchFamily="49" charset="0"/>
                </a:rPr>
                <a:t>*" </a:t>
              </a:r>
            </a:p>
            <a:p>
              <a:r>
                <a:rPr lang="en-US" dirty="0">
                  <a:latin typeface="Lucida Console" panose="020B0609040504020204" pitchFamily="49" charset="0"/>
                </a:rPr>
                <a:t>      ], </a:t>
              </a:r>
            </a:p>
            <a:p>
              <a:r>
                <a:rPr lang="en-US" dirty="0">
                  <a:latin typeface="Lucida Console" panose="020B0609040504020204" pitchFamily="49" charset="0"/>
                </a:rPr>
                <a:t>      "Resource": "*" </a:t>
              </a:r>
            </a:p>
            <a:p>
              <a:r>
                <a:rPr lang="en-US" dirty="0">
                  <a:latin typeface="Lucida Console" panose="020B0609040504020204" pitchFamily="49" charset="0"/>
                </a:rPr>
                <a:t>   } </a:t>
              </a:r>
            </a:p>
            <a:p>
              <a:r>
                <a:rPr lang="en-US" dirty="0">
                  <a:latin typeface="Lucida Console" panose="020B0609040504020204" pitchFamily="49" charset="0"/>
                </a:rPr>
                <a:t>}</a:t>
              </a:r>
              <a:endParaRPr lang="en-US" sz="28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gr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3068" y="1938712"/>
            <a:ext cx="5855925" cy="4170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latin typeface="+mn-lt"/>
              </a:rPr>
              <a:t>Which AWS service does this policy grant you access to?</a:t>
            </a:r>
          </a:p>
          <a:p>
            <a:pPr lvl="1"/>
            <a:r>
              <a:rPr lang="en-US" sz="1600" dirty="0">
                <a:solidFill>
                  <a:srgbClr val="504BAB"/>
                </a:solidFill>
                <a:latin typeface="+mn-lt"/>
                <a:ea typeface="Amazon Ember" panose="02000000000000000000" pitchFamily="2" charset="0"/>
              </a:rPr>
              <a:t>ANSWER</a:t>
            </a:r>
            <a:r>
              <a:rPr lang="en-US" sz="1600" b="1" dirty="0">
                <a:solidFill>
                  <a:srgbClr val="504BAB"/>
                </a:solidFill>
                <a:latin typeface="+mn-lt"/>
              </a:rPr>
              <a:t>:</a:t>
            </a:r>
            <a:r>
              <a:rPr lang="en-US" sz="1600" dirty="0">
                <a:latin typeface="+mn-lt"/>
              </a:rPr>
              <a:t> </a:t>
            </a:r>
            <a:r>
              <a:rPr lang="en-US" sz="1600" dirty="0">
                <a:solidFill>
                  <a:schemeClr val="accent5"/>
                </a:solidFill>
                <a:latin typeface="+mn-lt"/>
              </a:rPr>
              <a:t>The IAM service.</a:t>
            </a:r>
          </a:p>
          <a:p>
            <a:pPr marL="342900" indent="-342900">
              <a:buFont typeface="+mj-lt"/>
              <a:buAutoNum type="arabicPeriod"/>
            </a:pPr>
            <a:r>
              <a:rPr lang="en-US" sz="1600" dirty="0">
                <a:latin typeface="+mn-lt"/>
              </a:rPr>
              <a:t>Does it allow you to create an IAM user, group, policy, or role?</a:t>
            </a:r>
          </a:p>
          <a:p>
            <a:pPr lvl="1"/>
            <a:r>
              <a:rPr lang="en-US" sz="1600" dirty="0">
                <a:solidFill>
                  <a:srgbClr val="504BAB"/>
                </a:solidFill>
                <a:latin typeface="+mn-lt"/>
                <a:ea typeface="Amazon Ember" panose="02000000000000000000" pitchFamily="2" charset="0"/>
              </a:rPr>
              <a:t>ANSWER</a:t>
            </a:r>
            <a:r>
              <a:rPr lang="en-US" sz="1600" b="1" dirty="0">
                <a:solidFill>
                  <a:srgbClr val="504BAB"/>
                </a:solidFill>
                <a:latin typeface="+mn-lt"/>
              </a:rPr>
              <a:t>:</a:t>
            </a:r>
            <a:r>
              <a:rPr lang="en-US" sz="1600" b="1" dirty="0">
                <a:solidFill>
                  <a:schemeClr val="accent5"/>
                </a:solidFill>
                <a:latin typeface="+mn-lt"/>
              </a:rPr>
              <a:t> </a:t>
            </a:r>
            <a:r>
              <a:rPr lang="en-US" sz="1600" dirty="0">
                <a:solidFill>
                  <a:schemeClr val="accent5"/>
                </a:solidFill>
                <a:latin typeface="+mn-lt"/>
              </a:rPr>
              <a:t>No. The access is limited to </a:t>
            </a:r>
            <a:r>
              <a:rPr lang="en-US" sz="1600" i="1" dirty="0">
                <a:solidFill>
                  <a:schemeClr val="accent5"/>
                </a:solidFill>
                <a:latin typeface="+mn-lt"/>
              </a:rPr>
              <a:t>get</a:t>
            </a:r>
            <a:r>
              <a:rPr lang="en-US" sz="1600" dirty="0">
                <a:solidFill>
                  <a:schemeClr val="accent5"/>
                </a:solidFill>
                <a:latin typeface="+mn-lt"/>
              </a:rPr>
              <a:t> and </a:t>
            </a:r>
            <a:r>
              <a:rPr lang="en-US" sz="1600" i="1" dirty="0">
                <a:solidFill>
                  <a:schemeClr val="accent5"/>
                </a:solidFill>
                <a:latin typeface="+mn-lt"/>
              </a:rPr>
              <a:t>list</a:t>
            </a:r>
            <a:r>
              <a:rPr lang="en-US" sz="1600" dirty="0">
                <a:solidFill>
                  <a:schemeClr val="accent5"/>
                </a:solidFill>
                <a:latin typeface="+mn-lt"/>
              </a:rPr>
              <a:t> requests. It effectively grants read-only permissions.</a:t>
            </a:r>
          </a:p>
          <a:p>
            <a:pPr marL="342900" indent="-342900">
              <a:buFont typeface="+mj-lt"/>
              <a:buAutoNum type="arabicPeriod"/>
            </a:pPr>
            <a:r>
              <a:rPr lang="en-US" sz="1600" dirty="0">
                <a:latin typeface="+mn-lt"/>
              </a:rPr>
              <a:t>Go to </a:t>
            </a:r>
            <a:r>
              <a:rPr lang="en-US" sz="1600" dirty="0">
                <a:solidFill>
                  <a:srgbClr val="504BAB"/>
                </a:solidFill>
                <a:latin typeface="+mn-lt"/>
                <a:hlinkClick r:id="rId4">
                  <a:extLst>
                    <a:ext uri="{A12FA001-AC4F-418D-AE19-62706E023703}">
                      <ahyp:hlinkClr xmlns:ahyp="http://schemas.microsoft.com/office/drawing/2018/hyperlinkcolor" val="tx"/>
                    </a:ext>
                  </a:extLst>
                </a:hlinkClick>
              </a:rPr>
              <a:t>https://docs.aws.amazon.com/IAM/latest/UserGuide/</a:t>
            </a:r>
            <a:r>
              <a:rPr lang="en-US" sz="1600" dirty="0">
                <a:solidFill>
                  <a:srgbClr val="504BAB"/>
                </a:solidFill>
                <a:latin typeface="+mn-lt"/>
              </a:rPr>
              <a:t> </a:t>
            </a:r>
            <a:r>
              <a:rPr lang="en-US" sz="1600" dirty="0">
                <a:latin typeface="+mn-lt"/>
              </a:rPr>
              <a:t>and in the left navigation expand </a:t>
            </a:r>
            <a:r>
              <a:rPr lang="en-US" sz="1600" i="1" dirty="0">
                <a:latin typeface="+mn-lt"/>
                <a:ea typeface="Amazon Ember" panose="02000000000000000000" pitchFamily="2" charset="0"/>
              </a:rPr>
              <a:t>Reference &gt; Policy Reference &gt; Actions, Resources, and Condition Keys. </a:t>
            </a:r>
            <a:r>
              <a:rPr lang="en-US" sz="1600" dirty="0">
                <a:latin typeface="+mn-lt"/>
                <a:ea typeface="Amazon Ember" panose="02000000000000000000" pitchFamily="2" charset="0"/>
              </a:rPr>
              <a:t>Choose</a:t>
            </a:r>
            <a:r>
              <a:rPr lang="en-US" sz="1600" i="1" dirty="0">
                <a:latin typeface="+mn-lt"/>
                <a:ea typeface="Amazon Ember" panose="02000000000000000000" pitchFamily="2" charset="0"/>
              </a:rPr>
              <a:t> Identity And Access Management</a:t>
            </a:r>
            <a:r>
              <a:rPr lang="en-US" sz="1600" dirty="0">
                <a:latin typeface="+mn-lt"/>
              </a:rPr>
              <a:t>. Scroll to the </a:t>
            </a:r>
            <a:r>
              <a:rPr lang="en-US" sz="1600" dirty="0">
                <a:latin typeface="+mn-lt"/>
                <a:ea typeface="Amazon Ember" panose="02000000000000000000" pitchFamily="2" charset="0"/>
              </a:rPr>
              <a:t>Actions Defined by Identity And Access Management </a:t>
            </a:r>
            <a:r>
              <a:rPr lang="en-US" sz="1600" dirty="0">
                <a:latin typeface="+mn-lt"/>
              </a:rPr>
              <a:t>list.</a:t>
            </a:r>
            <a:br>
              <a:rPr lang="en-US" sz="1600" dirty="0">
                <a:latin typeface="+mn-lt"/>
              </a:rPr>
            </a:br>
            <a:br>
              <a:rPr lang="en-US" sz="1600" dirty="0">
                <a:latin typeface="+mn-lt"/>
              </a:rPr>
            </a:br>
            <a:r>
              <a:rPr lang="en-US" sz="1600" dirty="0">
                <a:latin typeface="+mn-lt"/>
              </a:rPr>
              <a:t>Name at least three specific actions that the </a:t>
            </a:r>
            <a:r>
              <a:rPr lang="en-US" sz="1600" dirty="0" err="1">
                <a:latin typeface="+mn-lt"/>
                <a:ea typeface="Amazon Ember" panose="02000000000000000000" pitchFamily="2" charset="0"/>
              </a:rPr>
              <a:t>iam:Get</a:t>
            </a:r>
            <a:r>
              <a:rPr lang="en-US" sz="1600" dirty="0">
                <a:latin typeface="+mn-lt"/>
                <a:ea typeface="Amazon Ember" panose="02000000000000000000" pitchFamily="2" charset="0"/>
              </a:rPr>
              <a:t>* </a:t>
            </a:r>
            <a:r>
              <a:rPr lang="en-US" sz="1600" dirty="0">
                <a:latin typeface="+mn-lt"/>
              </a:rPr>
              <a:t>action allows.</a:t>
            </a:r>
          </a:p>
          <a:p>
            <a:pPr lvl="1"/>
            <a:r>
              <a:rPr lang="en-US" sz="1600" dirty="0">
                <a:solidFill>
                  <a:srgbClr val="504BAB"/>
                </a:solidFill>
                <a:latin typeface="+mn-lt"/>
                <a:ea typeface="Amazon Ember" panose="02000000000000000000" pitchFamily="2" charset="0"/>
              </a:rPr>
              <a:t>ANSWER</a:t>
            </a:r>
            <a:r>
              <a:rPr lang="en-US" sz="1600" b="1" dirty="0">
                <a:solidFill>
                  <a:srgbClr val="504BAB"/>
                </a:solidFill>
                <a:latin typeface="+mn-lt"/>
              </a:rPr>
              <a:t>:</a:t>
            </a:r>
            <a:r>
              <a:rPr lang="en-US" sz="1600" b="1" dirty="0">
                <a:solidFill>
                  <a:schemeClr val="accent5"/>
                </a:solidFill>
                <a:latin typeface="+mn-lt"/>
              </a:rPr>
              <a:t> </a:t>
            </a:r>
            <a:r>
              <a:rPr lang="en-US" sz="1600" dirty="0" err="1">
                <a:solidFill>
                  <a:schemeClr val="accent5"/>
                </a:solidFill>
                <a:latin typeface="+mn-lt"/>
              </a:rPr>
              <a:t>iam:Get</a:t>
            </a:r>
            <a:r>
              <a:rPr lang="en-US" sz="1600" dirty="0">
                <a:solidFill>
                  <a:schemeClr val="accent5"/>
                </a:solidFill>
                <a:latin typeface="+mn-lt"/>
              </a:rPr>
              <a:t>* allows many specific actions, including </a:t>
            </a:r>
            <a:r>
              <a:rPr lang="en-US" sz="1600" dirty="0" err="1">
                <a:solidFill>
                  <a:schemeClr val="accent5"/>
                </a:solidFill>
                <a:latin typeface="+mn-lt"/>
              </a:rPr>
              <a:t>GetGroup</a:t>
            </a:r>
            <a:r>
              <a:rPr lang="en-US" sz="1600" dirty="0">
                <a:solidFill>
                  <a:schemeClr val="accent5"/>
                </a:solidFill>
                <a:latin typeface="+mn-lt"/>
              </a:rPr>
              <a:t>, </a:t>
            </a:r>
            <a:r>
              <a:rPr lang="en-US" sz="1600" dirty="0" err="1">
                <a:solidFill>
                  <a:schemeClr val="accent5"/>
                </a:solidFill>
                <a:latin typeface="+mn-lt"/>
              </a:rPr>
              <a:t>GetPolicy</a:t>
            </a:r>
            <a:r>
              <a:rPr lang="en-US" sz="1600" dirty="0">
                <a:solidFill>
                  <a:schemeClr val="accent5"/>
                </a:solidFill>
                <a:latin typeface="+mn-lt"/>
              </a:rPr>
              <a:t>, </a:t>
            </a:r>
            <a:r>
              <a:rPr lang="en-US" sz="1600" dirty="0" err="1">
                <a:solidFill>
                  <a:schemeClr val="accent5"/>
                </a:solidFill>
                <a:latin typeface="+mn-lt"/>
              </a:rPr>
              <a:t>GetRole</a:t>
            </a:r>
            <a:r>
              <a:rPr lang="en-US" sz="1600" dirty="0">
                <a:solidFill>
                  <a:schemeClr val="accent5"/>
                </a:solidFill>
                <a:latin typeface="+mn-lt"/>
              </a:rPr>
              <a:t>, and others.</a:t>
            </a:r>
          </a:p>
        </p:txBody>
      </p:sp>
    </p:spTree>
    <p:custDataLst>
      <p:tags r:id="rId1"/>
    </p:custDataLst>
    <p:extLst>
      <p:ext uri="{BB962C8B-B14F-4D97-AF65-F5344CB8AC3E}">
        <p14:creationId xmlns:p14="http://schemas.microsoft.com/office/powerpoint/2010/main" val="380176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Lst>
          </p:cNvPr>
          <p:cNvSpPr>
            <a:spLocks noGrp="1"/>
          </p:cNvSpPr>
          <p:nvPr>
            <p:ph type="sldNum" sz="quarter" idx="20"/>
          </p:nvPr>
        </p:nvSpPr>
        <p:spPr/>
        <p:txBody>
          <a:bodyPr/>
          <a:lstStyle/>
          <a:p>
            <a:fld id="{B6A95138-A96E-2F42-A959-2EFD44FE4AB7}" type="slidenum">
              <a:rPr lang="en-US" smtClean="0"/>
              <a:t>18</a:t>
            </a:fld>
            <a:endParaRPr lang="en-US"/>
          </a:p>
        </p:txBody>
      </p:sp>
      <p:sp>
        <p:nvSpPr>
          <p:cNvPr id="4" name="Title 1"/>
          <p:cNvSpPr>
            <a:spLocks noGrp="1"/>
          </p:cNvSpPr>
          <p:nvPr>
            <p:ph type="title"/>
          </p:nvPr>
        </p:nvSpPr>
        <p:spPr/>
        <p:txBody>
          <a:bodyPr/>
          <a:lstStyle/>
          <a:p>
            <a:r>
              <a:rPr lang="en-US"/>
              <a:t>Activity: IAM policy analysis (2 of 3)</a:t>
            </a:r>
          </a:p>
        </p:txBody>
      </p:sp>
      <p:sp>
        <p:nvSpPr>
          <p:cNvPr id="6" name="TextBox 5">
            <a:extLst>
              <a:ext uri="{FF2B5EF4-FFF2-40B4-BE49-F238E27FC236}">
                <a16:creationId xmlns:a16="http://schemas.microsoft.com/office/drawing/2014/main" id="{6281A826-29AD-774B-AE52-A047C7B4AD91}"/>
              </a:ext>
            </a:extLst>
          </p:cNvPr>
          <p:cNvSpPr txBox="1"/>
          <p:nvPr/>
        </p:nvSpPr>
        <p:spPr>
          <a:xfrm>
            <a:off x="365760" y="1281787"/>
            <a:ext cx="11159893" cy="461665"/>
          </a:xfrm>
          <a:prstGeom prst="rect">
            <a:avLst/>
          </a:prstGeom>
          <a:noFill/>
        </p:spPr>
        <p:txBody>
          <a:bodyPr wrap="square" rtlCol="0">
            <a:spAutoFit/>
          </a:bodyPr>
          <a:lstStyle/>
          <a:p>
            <a:r>
              <a:rPr lang="en-US" sz="2400" dirty="0">
                <a:solidFill>
                  <a:srgbClr val="504BAB"/>
                </a:solidFill>
                <a:latin typeface="Amazon Ember" panose="02000000000000000000" pitchFamily="2" charset="0"/>
                <a:ea typeface="Amazon Ember" panose="02000000000000000000" pitchFamily="2" charset="0"/>
              </a:rPr>
              <a:t>Consider this IAM policy, then answer the questions.</a:t>
            </a:r>
            <a:endParaRPr lang="en-US" sz="2400"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endParaRPr>
          </a:p>
        </p:txBody>
      </p:sp>
      <p:pic>
        <p:nvPicPr>
          <p:cNvPr id="8" name="Picture 7" descr="Example policy document in JSON format.">
            <a:extLst>
              <a:ext uri="{FF2B5EF4-FFF2-40B4-BE49-F238E27FC236}">
                <a16:creationId xmlns:a16="http://schemas.microsoft.com/office/drawing/2014/main" id="{D39E5E94-5217-434B-B459-CF8D603C9A02}"/>
              </a:ext>
            </a:extLst>
          </p:cNvPr>
          <p:cNvPicPr>
            <a:picLocks noChangeAspect="1"/>
          </p:cNvPicPr>
          <p:nvPr/>
        </p:nvPicPr>
        <p:blipFill>
          <a:blip r:embed="rId4"/>
          <a:stretch>
            <a:fillRect/>
          </a:stretch>
        </p:blipFill>
        <p:spPr>
          <a:xfrm>
            <a:off x="1078411" y="1816793"/>
            <a:ext cx="4139929" cy="4771016"/>
          </a:xfrm>
          <a:prstGeom prst="rect">
            <a:avLst/>
          </a:prstGeom>
        </p:spPr>
      </p:pic>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3068" y="1938712"/>
            <a:ext cx="585592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latin typeface="+mn-lt"/>
              </a:rPr>
              <a:t>Does the policy allow you to terminate any EC2 instance at any time without conditions?</a:t>
            </a:r>
          </a:p>
          <a:p>
            <a:pPr marL="342900" indent="-342900">
              <a:buFont typeface="+mj-lt"/>
              <a:buAutoNum type="arabicPeriod"/>
            </a:pPr>
            <a:r>
              <a:rPr lang="en-US" sz="1600" dirty="0">
                <a:latin typeface="+mn-lt"/>
              </a:rPr>
              <a:t>Are you allowed to make the terminate instance call from anywhere?</a:t>
            </a:r>
          </a:p>
          <a:p>
            <a:pPr marL="342900" indent="-342900">
              <a:buFont typeface="+mj-lt"/>
              <a:buAutoNum type="arabicPeriod"/>
            </a:pPr>
            <a:r>
              <a:rPr lang="en-US" sz="1600" dirty="0">
                <a:latin typeface="+mn-lt"/>
              </a:rPr>
              <a:t>Can you terminate instances if you make the call from a server that has an assigned IP address of </a:t>
            </a:r>
            <a:r>
              <a:rPr lang="en-US" sz="1600" i="1" dirty="0">
                <a:latin typeface="+mn-lt"/>
              </a:rPr>
              <a:t>192.0.2.243</a:t>
            </a:r>
            <a:r>
              <a:rPr lang="en-US" sz="1600" dirty="0">
                <a:latin typeface="+mn-lt"/>
              </a:rPr>
              <a:t>?</a:t>
            </a:r>
          </a:p>
          <a:p>
            <a:pPr marL="0" indent="0">
              <a:buNone/>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p:txBody>
      </p:sp>
    </p:spTree>
    <p:custDataLst>
      <p:tags r:id="rId1"/>
    </p:custDataLst>
    <p:extLst>
      <p:ext uri="{BB962C8B-B14F-4D97-AF65-F5344CB8AC3E}">
        <p14:creationId xmlns:p14="http://schemas.microsoft.com/office/powerpoint/2010/main" val="355492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Lst>
          </p:cNvPr>
          <p:cNvSpPr>
            <a:spLocks noGrp="1"/>
          </p:cNvSpPr>
          <p:nvPr>
            <p:ph type="sldNum" sz="quarter" idx="20"/>
          </p:nvPr>
        </p:nvSpPr>
        <p:spPr/>
        <p:txBody>
          <a:bodyPr/>
          <a:lstStyle/>
          <a:p>
            <a:fld id="{B6A95138-A96E-2F42-A959-2EFD44FE4AB7}" type="slidenum">
              <a:rPr lang="en-US" smtClean="0"/>
              <a:t>19</a:t>
            </a:fld>
            <a:endParaRPr lang="en-US"/>
          </a:p>
        </p:txBody>
      </p:sp>
      <p:sp>
        <p:nvSpPr>
          <p:cNvPr id="4" name="Title 1"/>
          <p:cNvSpPr>
            <a:spLocks noGrp="1"/>
          </p:cNvSpPr>
          <p:nvPr>
            <p:ph type="title"/>
          </p:nvPr>
        </p:nvSpPr>
        <p:spPr/>
        <p:txBody>
          <a:bodyPr/>
          <a:lstStyle/>
          <a:p>
            <a:r>
              <a:rPr lang="en-US" dirty="0"/>
              <a:t>Activity: IAM policy analysis (2 of 3) - Answers</a:t>
            </a:r>
          </a:p>
        </p:txBody>
      </p:sp>
      <p:sp>
        <p:nvSpPr>
          <p:cNvPr id="6" name="TextBox 5">
            <a:extLst>
              <a:ext uri="{FF2B5EF4-FFF2-40B4-BE49-F238E27FC236}">
                <a16:creationId xmlns:a16="http://schemas.microsoft.com/office/drawing/2014/main" id="{6281A826-29AD-774B-AE52-A047C7B4AD91}"/>
              </a:ext>
            </a:extLst>
          </p:cNvPr>
          <p:cNvSpPr txBox="1"/>
          <p:nvPr/>
        </p:nvSpPr>
        <p:spPr>
          <a:xfrm>
            <a:off x="365760" y="1281787"/>
            <a:ext cx="11159893" cy="461665"/>
          </a:xfrm>
          <a:prstGeom prst="rect">
            <a:avLst/>
          </a:prstGeom>
          <a:noFill/>
        </p:spPr>
        <p:txBody>
          <a:bodyPr wrap="square" rtlCol="0">
            <a:spAutoFit/>
          </a:bodyPr>
          <a:lstStyle/>
          <a:p>
            <a:r>
              <a:rPr lang="en-US" sz="2400">
                <a:solidFill>
                  <a:srgbClr val="504BAB"/>
                </a:solidFill>
                <a:latin typeface="Amazon Ember" panose="02000000000000000000" pitchFamily="2" charset="0"/>
                <a:ea typeface="Amazon Ember" panose="02000000000000000000" pitchFamily="2" charset="0"/>
              </a:rPr>
              <a:t>Consider this IAM policy, then answer the questions as they are presented.</a:t>
            </a:r>
            <a:endParaRPr lang="en-US" sz="2400">
              <a:solidFill>
                <a:srgbClr val="504BAB"/>
              </a:solidFill>
              <a:latin typeface="Amazon Ember" panose="02000000000000000000" pitchFamily="2" charset="0"/>
              <a:ea typeface="Amazon Ember" panose="02000000000000000000" pitchFamily="2" charset="0"/>
              <a:cs typeface="Amazon Ember Light" panose="020B0403020204020204" pitchFamily="34" charset="0"/>
            </a:endParaRPr>
          </a:p>
        </p:txBody>
      </p:sp>
      <p:pic>
        <p:nvPicPr>
          <p:cNvPr id="3" name="Picture 2" descr="Example policy document in JSON format. See description in slide notes.">
            <a:extLst>
              <a:ext uri="{FF2B5EF4-FFF2-40B4-BE49-F238E27FC236}">
                <a16:creationId xmlns:a16="http://schemas.microsoft.com/office/drawing/2014/main" id="{A5EE59FD-36BF-6F42-9C78-38121464D5C7}"/>
              </a:ext>
            </a:extLst>
          </p:cNvPr>
          <p:cNvPicPr>
            <a:picLocks noChangeAspect="1"/>
          </p:cNvPicPr>
          <p:nvPr/>
        </p:nvPicPr>
        <p:blipFill>
          <a:blip r:embed="rId4"/>
          <a:stretch>
            <a:fillRect/>
          </a:stretch>
        </p:blipFill>
        <p:spPr>
          <a:xfrm>
            <a:off x="926011" y="1664393"/>
            <a:ext cx="4139929" cy="4771016"/>
          </a:xfrm>
          <a:prstGeom prst="rect">
            <a:avLst/>
          </a:prstGeom>
        </p:spPr>
      </p:pic>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3068" y="1938712"/>
            <a:ext cx="585592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latin typeface="+mn-lt"/>
              </a:rPr>
              <a:t>Does the policy allow you to terminate any EC2 instance at any time without conditions?</a:t>
            </a:r>
          </a:p>
          <a:p>
            <a:pPr lvl="1"/>
            <a:r>
              <a:rPr lang="en-US" sz="1600" dirty="0">
                <a:solidFill>
                  <a:srgbClr val="504BAB"/>
                </a:solidFill>
                <a:latin typeface="+mn-lt"/>
                <a:ea typeface="Amazon Ember" panose="02000000000000000000" pitchFamily="2" charset="0"/>
              </a:rPr>
              <a:t>ANSWER</a:t>
            </a:r>
            <a:r>
              <a:rPr lang="en-US" sz="1600" b="1" dirty="0">
                <a:solidFill>
                  <a:srgbClr val="504BAB"/>
                </a:solidFill>
                <a:latin typeface="+mn-lt"/>
              </a:rPr>
              <a:t>:</a:t>
            </a:r>
            <a:r>
              <a:rPr lang="en-US" sz="1600" dirty="0">
                <a:solidFill>
                  <a:srgbClr val="504BAB"/>
                </a:solidFill>
                <a:latin typeface="+mn-lt"/>
              </a:rPr>
              <a:t> </a:t>
            </a:r>
            <a:r>
              <a:rPr lang="en-US" sz="1600" dirty="0">
                <a:solidFill>
                  <a:schemeClr val="accent5"/>
                </a:solidFill>
                <a:latin typeface="+mn-lt"/>
              </a:rPr>
              <a:t>No. The first statement object allows it. However, the second statement object applies a condition. </a:t>
            </a:r>
          </a:p>
          <a:p>
            <a:pPr marL="342900" indent="-342900">
              <a:buFont typeface="+mj-lt"/>
              <a:buAutoNum type="arabicPeriod"/>
            </a:pPr>
            <a:r>
              <a:rPr lang="en-US" sz="1600" dirty="0">
                <a:latin typeface="+mn-lt"/>
              </a:rPr>
              <a:t>Are you allowed to make the terminate instance call from anywhere?</a:t>
            </a:r>
          </a:p>
          <a:p>
            <a:pPr lvl="1"/>
            <a:r>
              <a:rPr lang="en-US" sz="1600" dirty="0">
                <a:solidFill>
                  <a:srgbClr val="504BAB"/>
                </a:solidFill>
                <a:latin typeface="+mn-lt"/>
                <a:ea typeface="Amazon Ember" panose="02000000000000000000" pitchFamily="2" charset="0"/>
              </a:rPr>
              <a:t>ANSWER</a:t>
            </a:r>
            <a:r>
              <a:rPr lang="en-US" sz="1600" b="1" dirty="0">
                <a:solidFill>
                  <a:srgbClr val="504BAB"/>
                </a:solidFill>
                <a:latin typeface="+mn-lt"/>
              </a:rPr>
              <a:t>:</a:t>
            </a:r>
            <a:r>
              <a:rPr lang="en-US" sz="1600" b="1" dirty="0">
                <a:solidFill>
                  <a:schemeClr val="accent5"/>
                </a:solidFill>
                <a:latin typeface="+mn-lt"/>
              </a:rPr>
              <a:t> </a:t>
            </a:r>
            <a:r>
              <a:rPr lang="en-US" sz="1600" dirty="0">
                <a:solidFill>
                  <a:schemeClr val="accent5"/>
                </a:solidFill>
                <a:latin typeface="+mn-lt"/>
              </a:rPr>
              <a:t>No. You can only make the request from one of the two IP address ranges that are specified in </a:t>
            </a:r>
            <a:r>
              <a:rPr lang="en-US" sz="1600" i="1" dirty="0" err="1">
                <a:solidFill>
                  <a:schemeClr val="accent5"/>
                </a:solidFill>
                <a:latin typeface="+mn-lt"/>
              </a:rPr>
              <a:t>aws:SourceIp</a:t>
            </a:r>
            <a:r>
              <a:rPr lang="en-US" sz="1600" dirty="0">
                <a:solidFill>
                  <a:schemeClr val="accent5"/>
                </a:solidFill>
                <a:latin typeface="+mn-lt"/>
              </a:rPr>
              <a:t>.</a:t>
            </a:r>
          </a:p>
          <a:p>
            <a:pPr marL="342900" indent="-342900">
              <a:buFont typeface="+mj-lt"/>
              <a:buAutoNum type="arabicPeriod"/>
            </a:pPr>
            <a:r>
              <a:rPr lang="en-US" sz="1600" dirty="0">
                <a:latin typeface="+mn-lt"/>
              </a:rPr>
              <a:t>Can you terminate instances if you make the call from a server that has an assigned IP address of </a:t>
            </a:r>
            <a:r>
              <a:rPr lang="en-US" sz="1600" i="1" dirty="0">
                <a:latin typeface="+mn-lt"/>
              </a:rPr>
              <a:t>192.0.2.243</a:t>
            </a:r>
            <a:r>
              <a:rPr lang="en-US" sz="1600" dirty="0">
                <a:latin typeface="+mn-lt"/>
              </a:rPr>
              <a:t>?</a:t>
            </a:r>
          </a:p>
          <a:p>
            <a:pPr lvl="1"/>
            <a:r>
              <a:rPr lang="en-US" sz="1600" dirty="0">
                <a:solidFill>
                  <a:srgbClr val="504BAB"/>
                </a:solidFill>
                <a:latin typeface="+mn-lt"/>
                <a:ea typeface="Amazon Ember" panose="02000000000000000000" pitchFamily="2" charset="0"/>
              </a:rPr>
              <a:t>ANSWER</a:t>
            </a:r>
            <a:r>
              <a:rPr lang="en-US" sz="1600" b="1" dirty="0">
                <a:solidFill>
                  <a:srgbClr val="504BAB"/>
                </a:solidFill>
                <a:latin typeface="+mn-lt"/>
              </a:rPr>
              <a:t>:</a:t>
            </a:r>
            <a:r>
              <a:rPr lang="en-US" sz="1600" b="1" dirty="0">
                <a:solidFill>
                  <a:schemeClr val="accent5"/>
                </a:solidFill>
                <a:latin typeface="+mn-lt"/>
              </a:rPr>
              <a:t> </a:t>
            </a:r>
            <a:r>
              <a:rPr lang="en-US" sz="1600" dirty="0">
                <a:solidFill>
                  <a:schemeClr val="accent5"/>
                </a:solidFill>
                <a:latin typeface="+mn-lt"/>
              </a:rPr>
              <a:t>Yes, because the 192.0.2.0/24 Classless Inter-Domain Routing (CIDR) IP address range includes IP addresses 192.0.2.0 through 192.0.2.255. A resource like the </a:t>
            </a:r>
            <a:r>
              <a:rPr lang="en-US" sz="1600" dirty="0">
                <a:solidFill>
                  <a:srgbClr val="504BAB"/>
                </a:solidFill>
                <a:latin typeface="+mn-lt"/>
                <a:hlinkClick r:id="rId5">
                  <a:extLst>
                    <a:ext uri="{A12FA001-AC4F-418D-AE19-62706E023703}">
                      <ahyp:hlinkClr xmlns:ahyp="http://schemas.microsoft.com/office/drawing/2018/hyperlinkcolor" val="tx"/>
                    </a:ext>
                  </a:extLst>
                </a:hlinkClick>
              </a:rPr>
              <a:t>CIDR to IP Range</a:t>
            </a:r>
            <a:r>
              <a:rPr lang="en-US" sz="1600" dirty="0">
                <a:solidFill>
                  <a:srgbClr val="504BAB"/>
                </a:solidFill>
                <a:latin typeface="+mn-lt"/>
              </a:rPr>
              <a:t> </a:t>
            </a:r>
            <a:r>
              <a:rPr lang="en-US" sz="1600" dirty="0">
                <a:solidFill>
                  <a:schemeClr val="accent5"/>
                </a:solidFill>
                <a:latin typeface="+mn-lt"/>
              </a:rPr>
              <a:t>tool can be used to calculate the range of a CIDR block.</a:t>
            </a:r>
          </a:p>
          <a:p>
            <a:pPr marL="0" indent="0">
              <a:buNone/>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a:p>
            <a:pPr marL="342900" indent="-342900">
              <a:buFont typeface="+mj-lt"/>
              <a:buAutoNum type="arabicPeriod"/>
            </a:pPr>
            <a:endParaRPr lang="en-US" sz="1600" dirty="0">
              <a:latin typeface="+mn-lt"/>
            </a:endParaRPr>
          </a:p>
        </p:txBody>
      </p:sp>
    </p:spTree>
    <p:custDataLst>
      <p:tags r:id="rId1"/>
    </p:custDataLst>
    <p:extLst>
      <p:ext uri="{BB962C8B-B14F-4D97-AF65-F5344CB8AC3E}">
        <p14:creationId xmlns:p14="http://schemas.microsoft.com/office/powerpoint/2010/main" val="105171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20"/>
          </p:nvPr>
        </p:nvSpPr>
        <p:spPr/>
        <p:txBody>
          <a:bodyPr/>
          <a:lstStyle/>
          <a:p>
            <a:fld id="{B6A95138-A96E-2F42-A959-2EFD44FE4AB7}" type="slidenum">
              <a:rPr lang="en-US" smtClean="0"/>
              <a:t>2</a:t>
            </a:fld>
            <a:endParaRPr lang="en-US"/>
          </a:p>
        </p:txBody>
      </p:sp>
      <p:sp>
        <p:nvSpPr>
          <p:cNvPr id="2" name="Title 1"/>
          <p:cNvSpPr>
            <a:spLocks noGrp="1"/>
          </p:cNvSpPr>
          <p:nvPr>
            <p:ph type="title"/>
          </p:nvPr>
        </p:nvSpPr>
        <p:spPr/>
        <p:txBody>
          <a:bodyPr/>
          <a:lstStyle/>
          <a:p>
            <a:r>
              <a:rPr lang="en-US">
                <a:latin typeface="+mj-lt"/>
              </a:rPr>
              <a:t>Module overview</a:t>
            </a:r>
          </a:p>
        </p:txBody>
      </p:sp>
      <p:sp>
        <p:nvSpPr>
          <p:cNvPr id="5" name="Content Placeholder 4"/>
          <p:cNvSpPr>
            <a:spLocks noGrp="1"/>
          </p:cNvSpPr>
          <p:nvPr>
            <p:ph sz="quarter" idx="21"/>
          </p:nvPr>
        </p:nvSpPr>
        <p:spPr>
          <a:xfrm>
            <a:off x="365760" y="1143000"/>
            <a:ext cx="5504688" cy="4645152"/>
          </a:xfrm>
        </p:spPr>
        <p:txBody>
          <a:bodyPr>
            <a:noAutofit/>
          </a:bodyPr>
          <a:lstStyle/>
          <a:p>
            <a:pPr marL="0" indent="0">
              <a:spcBef>
                <a:spcPts val="1800"/>
              </a:spcBef>
              <a:buNone/>
            </a:pPr>
            <a:r>
              <a:rPr lang="en-US">
                <a:latin typeface="Amazon Ember" panose="02000000000000000000" pitchFamily="2" charset="0"/>
                <a:ea typeface="Amazon Ember" panose="02000000000000000000" pitchFamily="2" charset="0"/>
              </a:rPr>
              <a:t>Sections</a:t>
            </a:r>
          </a:p>
          <a:p>
            <a:pPr marL="457200" indent="-457200">
              <a:spcBef>
                <a:spcPts val="1800"/>
              </a:spcBef>
              <a:buFont typeface="+mj-lt"/>
              <a:buAutoNum type="arabicPeriod"/>
            </a:pPr>
            <a:r>
              <a:rPr lang="en-US" sz="2400">
                <a:latin typeface="+mn-lt"/>
              </a:rPr>
              <a:t>Architectural need</a:t>
            </a:r>
          </a:p>
          <a:p>
            <a:pPr marL="457200" indent="-457200">
              <a:spcBef>
                <a:spcPts val="1800"/>
              </a:spcBef>
              <a:buFont typeface="+mj-lt"/>
              <a:buAutoNum type="arabicPeriod"/>
            </a:pPr>
            <a:r>
              <a:rPr lang="en-US" sz="2400">
                <a:latin typeface="+mn-lt"/>
              </a:rPr>
              <a:t>Account users and IAM</a:t>
            </a:r>
          </a:p>
          <a:p>
            <a:pPr marL="457200" indent="-457200">
              <a:spcBef>
                <a:spcPts val="1800"/>
              </a:spcBef>
              <a:buFont typeface="+mj-lt"/>
              <a:buAutoNum type="arabicPeriod"/>
            </a:pPr>
            <a:r>
              <a:rPr lang="en-US" sz="2400">
                <a:latin typeface="+mn-lt"/>
              </a:rPr>
              <a:t>Organizing users</a:t>
            </a:r>
          </a:p>
          <a:p>
            <a:pPr marL="457200" indent="-457200">
              <a:spcBef>
                <a:spcPts val="1800"/>
              </a:spcBef>
              <a:buFont typeface="+mj-lt"/>
              <a:buAutoNum type="arabicPeriod"/>
            </a:pPr>
            <a:r>
              <a:rPr lang="en-US" sz="2400">
                <a:latin typeface="+mn-lt"/>
              </a:rPr>
              <a:t>Federating users</a:t>
            </a:r>
          </a:p>
          <a:p>
            <a:pPr marL="457200" indent="-457200">
              <a:spcBef>
                <a:spcPts val="1800"/>
              </a:spcBef>
              <a:buFont typeface="+mj-lt"/>
              <a:buAutoNum type="arabicPeriod"/>
            </a:pPr>
            <a:r>
              <a:rPr lang="en-US" sz="2400">
                <a:latin typeface="+mn-lt"/>
              </a:rPr>
              <a:t>Multiple accounts</a:t>
            </a:r>
          </a:p>
          <a:p>
            <a:pPr marL="0" indent="0">
              <a:spcBef>
                <a:spcPts val="1800"/>
              </a:spcBef>
              <a:buNone/>
            </a:pPr>
            <a:endParaRPr lang="en-US">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4294967295"/>
          </p:nvPr>
        </p:nvSpPr>
        <p:spPr>
          <a:xfrm>
            <a:off x="6245352" y="1143000"/>
            <a:ext cx="5503862" cy="4649788"/>
          </a:xfrm>
        </p:spPr>
        <p:txBody>
          <a:bodyPr/>
          <a:lstStyle/>
          <a:p>
            <a:pPr marL="0" indent="0">
              <a:buNone/>
            </a:pPr>
            <a:r>
              <a:rPr lang="en-US">
                <a:latin typeface="Amazon Ember" panose="02000000000000000000" pitchFamily="2" charset="0"/>
                <a:ea typeface="Amazon Ember" panose="02000000000000000000" pitchFamily="2" charset="0"/>
              </a:rPr>
              <a:t>Demonstration</a:t>
            </a:r>
          </a:p>
          <a:p>
            <a:r>
              <a:rPr lang="en-US" sz="2400"/>
              <a:t>EC2 Instance Profile</a:t>
            </a:r>
          </a:p>
          <a:p>
            <a:pPr marL="0" indent="0">
              <a:buNone/>
            </a:pPr>
            <a:endParaRPr lang="en-US" sz="2400"/>
          </a:p>
          <a:p>
            <a:pPr marL="0" indent="0">
              <a:buNone/>
            </a:pPr>
            <a:r>
              <a:rPr lang="en-US">
                <a:latin typeface="Amazon Ember" panose="02000000000000000000" pitchFamily="2" charset="0"/>
                <a:ea typeface="Amazon Ember" panose="02000000000000000000" pitchFamily="2" charset="0"/>
              </a:rPr>
              <a:t>Activity</a:t>
            </a:r>
          </a:p>
          <a:p>
            <a:r>
              <a:rPr lang="en-US" sz="2400">
                <a:latin typeface="+mj-lt"/>
              </a:rPr>
              <a:t>Examining IAM policies</a:t>
            </a:r>
          </a:p>
          <a:p>
            <a:pPr marL="0" indent="0">
              <a:buNone/>
            </a:pPr>
            <a:endParaRPr lang="en-US" sz="2400">
              <a:latin typeface="+mj-lt"/>
            </a:endParaRPr>
          </a:p>
          <a:p>
            <a:pPr marL="0" indent="0">
              <a:buNone/>
            </a:pPr>
            <a:r>
              <a:rPr lang="en-US">
                <a:latin typeface="Amazon Ember" panose="02000000000000000000" pitchFamily="2" charset="0"/>
                <a:ea typeface="Amazon Ember" panose="02000000000000000000" pitchFamily="2" charset="0"/>
              </a:rPr>
              <a:t>Lab</a:t>
            </a:r>
          </a:p>
          <a:p>
            <a:r>
              <a:rPr lang="en-US" sz="2400">
                <a:latin typeface="+mn-lt"/>
              </a:rPr>
              <a:t>Challenge Lab: Controlling AWS Account Access by Using IAM</a:t>
            </a:r>
          </a:p>
          <a:p>
            <a:endParaRPr lang="en-US" sz="2400">
              <a:latin typeface="+mn-lt"/>
            </a:endParaRPr>
          </a:p>
          <a:p>
            <a:endParaRPr lang="en-US" sz="240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739549"/>
            <a:ext cx="2744788" cy="532323"/>
            <a:chOff x="4188879" y="4810544"/>
            <a:chExt cx="2744788"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212465" cy="400110"/>
            </a:xfrm>
            <a:prstGeom prst="rect">
              <a:avLst/>
            </a:prstGeom>
            <a:noFill/>
          </p:spPr>
          <p:txBody>
            <a:bodyPr wrap="none" rtlCol="0">
              <a:spAutoFit/>
            </a:bodyPr>
            <a:lstStyle/>
            <a:p>
              <a:r>
                <a:rPr lang="en-US" sz="2000">
                  <a:latin typeface="Amazon Ember" panose="02000000000000000000" pitchFamily="2" charset="0"/>
                  <a:ea typeface="Amazon Ember" panose="02000000000000000000" pitchFamily="2"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Lst>
          </p:cNvPr>
          <p:cNvSpPr>
            <a:spLocks noGrp="1"/>
          </p:cNvSpPr>
          <p:nvPr>
            <p:ph type="sldNum" sz="quarter" idx="20"/>
          </p:nvPr>
        </p:nvSpPr>
        <p:spPr/>
        <p:txBody>
          <a:bodyPr/>
          <a:lstStyle/>
          <a:p>
            <a:fld id="{B6A95138-A96E-2F42-A959-2EFD44FE4AB7}" type="slidenum">
              <a:rPr lang="en-US" smtClean="0"/>
              <a:t>20</a:t>
            </a:fld>
            <a:endParaRPr lang="en-US"/>
          </a:p>
        </p:txBody>
      </p:sp>
      <p:sp>
        <p:nvSpPr>
          <p:cNvPr id="4" name="Title 1"/>
          <p:cNvSpPr>
            <a:spLocks noGrp="1"/>
          </p:cNvSpPr>
          <p:nvPr>
            <p:ph type="title"/>
          </p:nvPr>
        </p:nvSpPr>
        <p:spPr/>
        <p:txBody>
          <a:bodyPr/>
          <a:lstStyle/>
          <a:p>
            <a:r>
              <a:rPr lang="en-US"/>
              <a:t>Activity: IAM Policy analysis (3 of 3)</a:t>
            </a:r>
          </a:p>
        </p:txBody>
      </p:sp>
      <p:sp>
        <p:nvSpPr>
          <p:cNvPr id="6" name="TextBox 5">
            <a:extLst>
              <a:ext uri="{FF2B5EF4-FFF2-40B4-BE49-F238E27FC236}">
                <a16:creationId xmlns:a16="http://schemas.microsoft.com/office/drawing/2014/main" id="{6281A826-29AD-774B-AE52-A047C7B4AD91}"/>
              </a:ext>
            </a:extLst>
          </p:cNvPr>
          <p:cNvSpPr txBox="1"/>
          <p:nvPr/>
        </p:nvSpPr>
        <p:spPr>
          <a:xfrm>
            <a:off x="365760" y="1281787"/>
            <a:ext cx="11159893" cy="461665"/>
          </a:xfrm>
          <a:prstGeom prst="rect">
            <a:avLst/>
          </a:prstGeom>
          <a:noFill/>
        </p:spPr>
        <p:txBody>
          <a:bodyPr wrap="square" rtlCol="0">
            <a:spAutoFit/>
          </a:bodyPr>
          <a:lstStyle/>
          <a:p>
            <a:r>
              <a:rPr lang="en-US" sz="2400" dirty="0">
                <a:solidFill>
                  <a:srgbClr val="504BAB"/>
                </a:solidFill>
                <a:latin typeface="Amazon Ember" panose="02000000000000000000" pitchFamily="2" charset="0"/>
                <a:ea typeface="Amazon Ember" panose="02000000000000000000" pitchFamily="2" charset="0"/>
              </a:rPr>
              <a:t>Consider this IAM policy, then answer the questions.</a:t>
            </a:r>
            <a:endParaRPr lang="en-US" sz="2400"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7" name="TextBox 6">
            <a:extLst>
              <a:ext uri="{FF2B5EF4-FFF2-40B4-BE49-F238E27FC236}">
                <a16:creationId xmlns:a16="http://schemas.microsoft.com/office/drawing/2014/main" id="{374F233F-DD64-5B49-9796-CFA4F6673EB9}"/>
              </a:ext>
            </a:extLst>
          </p:cNvPr>
          <p:cNvSpPr txBox="1"/>
          <p:nvPr/>
        </p:nvSpPr>
        <p:spPr>
          <a:xfrm>
            <a:off x="419100" y="1928308"/>
            <a:ext cx="5232523" cy="4185761"/>
          </a:xfrm>
          <a:prstGeom prst="rect">
            <a:avLst/>
          </a:prstGeom>
          <a:noFill/>
        </p:spPr>
        <p:txBody>
          <a:bodyPr wrap="none" rtlCol="0">
            <a:spAutoFit/>
          </a:bodyPr>
          <a:lstStyle/>
          <a:p>
            <a:r>
              <a:rPr lang="en-US" sz="1400" dirty="0">
                <a:latin typeface="Lucida Console" panose="020B0609040504020204" pitchFamily="49" charset="0"/>
                <a:cs typeface="Courier New" panose="02070309020205020404" pitchFamily="49" charset="0"/>
              </a:rPr>
              <a:t>{</a:t>
            </a:r>
          </a:p>
          <a:p>
            <a:r>
              <a:rPr lang="en-US" sz="1400" dirty="0">
                <a:latin typeface="Lucida Console" panose="020B0609040504020204" pitchFamily="49" charset="0"/>
                <a:cs typeface="Courier New" panose="02070309020205020404" pitchFamily="49" charset="0"/>
              </a:rPr>
              <a:t>  "Version": "2012-10-17",</a:t>
            </a:r>
          </a:p>
          <a:p>
            <a:r>
              <a:rPr lang="en-US" sz="1400" dirty="0">
                <a:latin typeface="Lucida Console" panose="020B0609040504020204" pitchFamily="49" charset="0"/>
                <a:cs typeface="Courier New" panose="02070309020205020404" pitchFamily="49" charset="0"/>
              </a:rPr>
              <a:t>  "Statement":[{</a:t>
            </a:r>
            <a:br>
              <a:rPr lang="en-US" sz="1400" dirty="0">
                <a:latin typeface="Lucida Console" panose="020B0609040504020204" pitchFamily="49" charset="0"/>
              </a:rPr>
            </a:br>
            <a:r>
              <a:rPr lang="en-US" sz="1400" dirty="0">
                <a:latin typeface="Lucida Console" panose="020B0609040504020204" pitchFamily="49" charset="0"/>
              </a:rPr>
              <a:t>      "Condition":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StringNotEquals</a:t>
            </a: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"ec2:InstanceType": [</a:t>
            </a:r>
            <a:br>
              <a:rPr lang="en-US" sz="1400" dirty="0">
                <a:latin typeface="Lucida Console" panose="020B0609040504020204" pitchFamily="49" charset="0"/>
              </a:rPr>
            </a:br>
            <a:r>
              <a:rPr lang="en-US" sz="1400" dirty="0">
                <a:latin typeface="Lucida Console" panose="020B0609040504020204" pitchFamily="49" charset="0"/>
              </a:rPr>
              <a:t>              "t2.micro",</a:t>
            </a:r>
            <a:br>
              <a:rPr lang="en-US" sz="1400" dirty="0">
                <a:latin typeface="Lucida Console" panose="020B0609040504020204" pitchFamily="49" charset="0"/>
              </a:rPr>
            </a:br>
            <a:r>
              <a:rPr lang="en-US" sz="1400" dirty="0">
                <a:latin typeface="Lucida Console" panose="020B0609040504020204" pitchFamily="49" charset="0"/>
              </a:rPr>
              <a:t>              "t2.small"</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"Resource": "arn:aws:ec2:*:*:instance/*",</a:t>
            </a:r>
            <a:br>
              <a:rPr lang="en-US" sz="1400" dirty="0">
                <a:latin typeface="Lucida Console" panose="020B0609040504020204" pitchFamily="49" charset="0"/>
              </a:rPr>
            </a:br>
            <a:r>
              <a:rPr lang="en-US" sz="1400" dirty="0">
                <a:latin typeface="Lucida Console" panose="020B0609040504020204" pitchFamily="49" charset="0"/>
              </a:rPr>
              <a:t>      "Action": [</a:t>
            </a:r>
            <a:br>
              <a:rPr lang="en-US" sz="1400" dirty="0">
                <a:latin typeface="Lucida Console" panose="020B0609040504020204" pitchFamily="49" charset="0"/>
              </a:rPr>
            </a:br>
            <a:r>
              <a:rPr lang="en-US" sz="1400" dirty="0">
                <a:latin typeface="Lucida Console" panose="020B0609040504020204" pitchFamily="49" charset="0"/>
              </a:rPr>
              <a:t>         "ec2:RunInstances",</a:t>
            </a:r>
            <a:br>
              <a:rPr lang="en-US" sz="1400" dirty="0">
                <a:latin typeface="Lucida Console" panose="020B0609040504020204" pitchFamily="49" charset="0"/>
              </a:rPr>
            </a:br>
            <a:r>
              <a:rPr lang="en-US" sz="1400" dirty="0">
                <a:latin typeface="Lucida Console" panose="020B0609040504020204" pitchFamily="49" charset="0"/>
              </a:rPr>
              <a:t>         "ec2:StartInstances"</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"Effect": "Deny"</a:t>
            </a:r>
            <a:br>
              <a:rPr lang="en-US" sz="1400" dirty="0">
                <a:latin typeface="Lucida Console" panose="020B0609040504020204" pitchFamily="49" charset="0"/>
              </a:rPr>
            </a:br>
            <a:r>
              <a:rPr lang="en-US" sz="1400" dirty="0">
                <a:latin typeface="Lucida Console" panose="020B0609040504020204" pitchFamily="49" charset="0"/>
              </a:rPr>
              <a:t>   }</a:t>
            </a:r>
          </a:p>
          <a:p>
            <a:r>
              <a:rPr lang="pt-BR" sz="1400" dirty="0">
                <a:latin typeface="Lucida Console" panose="020B0609040504020204" pitchFamily="49" charset="0"/>
                <a:ea typeface="Amazon Ember Light" panose="020B0403020204020204" pitchFamily="34" charset="0"/>
                <a:cs typeface="Amazon Ember Light" panose="020B0403020204020204" pitchFamily="34" charset="0"/>
              </a:rPr>
              <a:t>]</a:t>
            </a:r>
            <a:endParaRPr lang="en-US" sz="16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3068" y="1907499"/>
            <a:ext cx="636884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What actions does the policy allow?</a:t>
            </a:r>
          </a:p>
          <a:p>
            <a:pPr marL="342900" indent="-342900">
              <a:buFont typeface="+mj-lt"/>
              <a:buAutoNum type="arabicPeriod"/>
            </a:pPr>
            <a:r>
              <a:rPr lang="en-US" sz="1600" dirty="0"/>
              <a:t>Say that the policy included an additional statement object, like this example:</a:t>
            </a:r>
          </a:p>
          <a:p>
            <a:pPr marL="457200" lvl="1" indent="0">
              <a:buNone/>
            </a:pPr>
            <a:r>
              <a:rPr lang="en-US" sz="1400" dirty="0">
                <a:latin typeface="Lucida Console" panose="020B0609040504020204" pitchFamily="49" charset="0"/>
              </a:rPr>
              <a:t>{</a:t>
            </a:r>
          </a:p>
          <a:p>
            <a:pPr marL="457200" lvl="1" indent="0">
              <a:buNone/>
            </a:pPr>
            <a:r>
              <a:rPr lang="en-US" sz="1400" dirty="0">
                <a:latin typeface="Lucida Console" panose="020B0609040504020204" pitchFamily="49" charset="0"/>
              </a:rPr>
              <a:t>	"Effect": "Allow",</a:t>
            </a:r>
          </a:p>
          <a:p>
            <a:pPr marL="457200" lvl="1" indent="0">
              <a:buNone/>
            </a:pPr>
            <a:r>
              <a:rPr lang="en-US" sz="1400" dirty="0">
                <a:latin typeface="Lucida Console" panose="020B0609040504020204" pitchFamily="49" charset="0"/>
              </a:rPr>
              <a:t> 	"Action": "ec2:*",</a:t>
            </a:r>
          </a:p>
          <a:p>
            <a:pPr marL="457200" lvl="1" indent="0">
              <a:buNone/>
            </a:pPr>
            <a:r>
              <a:rPr lang="en-US" sz="1400" dirty="0">
                <a:latin typeface="Lucida Console" panose="020B0609040504020204" pitchFamily="49" charset="0"/>
              </a:rPr>
              <a:t>	"Resource": "*"</a:t>
            </a:r>
          </a:p>
          <a:p>
            <a:pPr marL="457200" lvl="1" indent="0">
              <a:buNone/>
            </a:pPr>
            <a:r>
              <a:rPr lang="en-US" sz="1400" dirty="0">
                <a:latin typeface="Lucida Console" panose="020B0609040504020204" pitchFamily="49" charset="0"/>
              </a:rPr>
              <a:t>}</a:t>
            </a:r>
          </a:p>
          <a:p>
            <a:pPr marL="457200" lvl="1" indent="0">
              <a:spcBef>
                <a:spcPts val="1200"/>
              </a:spcBef>
              <a:buNone/>
            </a:pPr>
            <a:r>
              <a:rPr lang="en-US" sz="1600" dirty="0">
                <a:latin typeface="+mn-lt"/>
              </a:rPr>
              <a:t>How would the policy restrict the access granted to you by this additional statement?</a:t>
            </a:r>
            <a:endParaRPr lang="en-US" sz="1600" dirty="0"/>
          </a:p>
          <a:p>
            <a:pPr marL="342900" indent="-342900">
              <a:buFont typeface="+mj-lt"/>
              <a:buAutoNum type="arabicPeriod"/>
            </a:pPr>
            <a:r>
              <a:rPr lang="en-US" sz="1600" dirty="0"/>
              <a:t>If the policy included both the statement on the left and the statement in question 2, could you terminate an m3.xlarge instance that existed in the account?</a:t>
            </a:r>
          </a:p>
          <a:p>
            <a:pPr marL="0" indent="0">
              <a:buNone/>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spTree>
    <p:custDataLst>
      <p:tags r:id="rId1"/>
    </p:custDataLst>
    <p:extLst>
      <p:ext uri="{BB962C8B-B14F-4D97-AF65-F5344CB8AC3E}">
        <p14:creationId xmlns:p14="http://schemas.microsoft.com/office/powerpoint/2010/main" val="665317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5D8BB1-3643-6B45-996C-47BCC8095C8A}"/>
              </a:ext>
            </a:extLst>
          </p:cNvPr>
          <p:cNvSpPr>
            <a:spLocks noGrp="1"/>
          </p:cNvSpPr>
          <p:nvPr>
            <p:ph type="sldNum" sz="quarter" idx="20"/>
          </p:nvPr>
        </p:nvSpPr>
        <p:spPr/>
        <p:txBody>
          <a:bodyPr/>
          <a:lstStyle/>
          <a:p>
            <a:fld id="{B6A95138-A96E-2F42-A959-2EFD44FE4AB7}" type="slidenum">
              <a:rPr lang="en-US" smtClean="0"/>
              <a:t>21</a:t>
            </a:fld>
            <a:endParaRPr lang="en-US"/>
          </a:p>
        </p:txBody>
      </p:sp>
      <p:sp>
        <p:nvSpPr>
          <p:cNvPr id="4" name="Title 1"/>
          <p:cNvSpPr>
            <a:spLocks noGrp="1"/>
          </p:cNvSpPr>
          <p:nvPr>
            <p:ph type="title"/>
          </p:nvPr>
        </p:nvSpPr>
        <p:spPr/>
        <p:txBody>
          <a:bodyPr/>
          <a:lstStyle/>
          <a:p>
            <a:r>
              <a:rPr lang="en-US"/>
              <a:t>Activity: IAM Policy analysis (3 of 3)</a:t>
            </a:r>
          </a:p>
        </p:txBody>
      </p:sp>
      <p:grpSp>
        <p:nvGrpSpPr>
          <p:cNvPr id="2" name="Group 1">
            <a:extLst>
              <a:ext uri="{FF2B5EF4-FFF2-40B4-BE49-F238E27FC236}">
                <a16:creationId xmlns:a16="http://schemas.microsoft.com/office/drawing/2014/main" id="{D147CBA7-D098-4A57-8075-FB83DFA5C629}"/>
              </a:ext>
              <a:ext uri="{C183D7F6-B498-43B3-948B-1728B52AA6E4}">
                <adec:decorative xmlns:adec="http://schemas.microsoft.com/office/drawing/2017/decorative" val="1"/>
              </a:ext>
            </a:extLst>
          </p:cNvPr>
          <p:cNvGrpSpPr/>
          <p:nvPr/>
        </p:nvGrpSpPr>
        <p:grpSpPr>
          <a:xfrm>
            <a:off x="365760" y="1281787"/>
            <a:ext cx="11159893" cy="4832282"/>
            <a:chOff x="365760" y="1281787"/>
            <a:chExt cx="11159893" cy="4832282"/>
          </a:xfrm>
        </p:grpSpPr>
        <p:sp>
          <p:nvSpPr>
            <p:cNvPr id="6" name="TextBox 5">
              <a:extLst>
                <a:ext uri="{FF2B5EF4-FFF2-40B4-BE49-F238E27FC236}">
                  <a16:creationId xmlns:a16="http://schemas.microsoft.com/office/drawing/2014/main" id="{6281A826-29AD-774B-AE52-A047C7B4AD91}"/>
                </a:ext>
              </a:extLst>
            </p:cNvPr>
            <p:cNvSpPr txBox="1"/>
            <p:nvPr/>
          </p:nvSpPr>
          <p:spPr>
            <a:xfrm>
              <a:off x="365760" y="1281787"/>
              <a:ext cx="11159893" cy="461665"/>
            </a:xfrm>
            <a:prstGeom prst="rect">
              <a:avLst/>
            </a:prstGeom>
            <a:noFill/>
          </p:spPr>
          <p:txBody>
            <a:bodyPr wrap="square" rtlCol="0">
              <a:spAutoFit/>
            </a:bodyPr>
            <a:lstStyle/>
            <a:p>
              <a:r>
                <a:rPr lang="en-US" sz="2400" dirty="0">
                  <a:solidFill>
                    <a:srgbClr val="504BAB"/>
                  </a:solidFill>
                  <a:latin typeface="Amazon Ember" panose="02000000000000000000" pitchFamily="2" charset="0"/>
                  <a:ea typeface="Amazon Ember" panose="02000000000000000000" pitchFamily="2" charset="0"/>
                </a:rPr>
                <a:t>Consider this IAM policy, then answer the questions.</a:t>
              </a:r>
              <a:endParaRPr lang="en-US" sz="2400" dirty="0">
                <a:solidFill>
                  <a:srgbClr val="504BAB"/>
                </a:solidFill>
                <a:latin typeface="Amazon Ember" panose="02000000000000000000" pitchFamily="2" charset="0"/>
                <a:ea typeface="Amazon Ember" panose="02000000000000000000" pitchFamily="2" charset="0"/>
                <a:cs typeface="Amazon Ember Light" panose="020B0403020204020204" pitchFamily="34" charset="0"/>
              </a:endParaRPr>
            </a:p>
          </p:txBody>
        </p:sp>
        <p:sp>
          <p:nvSpPr>
            <p:cNvPr id="7" name="TextBox 6">
              <a:extLst>
                <a:ext uri="{FF2B5EF4-FFF2-40B4-BE49-F238E27FC236}">
                  <a16:creationId xmlns:a16="http://schemas.microsoft.com/office/drawing/2014/main" id="{374F233F-DD64-5B49-9796-CFA4F6673EB9}"/>
                </a:ext>
              </a:extLst>
            </p:cNvPr>
            <p:cNvSpPr txBox="1"/>
            <p:nvPr/>
          </p:nvSpPr>
          <p:spPr>
            <a:xfrm>
              <a:off x="419100" y="1928308"/>
              <a:ext cx="5232523" cy="4185761"/>
            </a:xfrm>
            <a:prstGeom prst="rect">
              <a:avLst/>
            </a:prstGeom>
            <a:noFill/>
          </p:spPr>
          <p:txBody>
            <a:bodyPr wrap="none" rtlCol="0">
              <a:spAutoFit/>
            </a:bodyPr>
            <a:lstStyle/>
            <a:p>
              <a:r>
                <a:rPr lang="en-US" sz="1400" dirty="0">
                  <a:latin typeface="Lucida Console" panose="020B0609040504020204" pitchFamily="49" charset="0"/>
                  <a:cs typeface="Courier New" panose="02070309020205020404" pitchFamily="49" charset="0"/>
                </a:rPr>
                <a:t>{</a:t>
              </a:r>
            </a:p>
            <a:p>
              <a:r>
                <a:rPr lang="en-US" sz="1400" dirty="0">
                  <a:latin typeface="Lucida Console" panose="020B0609040504020204" pitchFamily="49" charset="0"/>
                  <a:cs typeface="Courier New" panose="02070309020205020404" pitchFamily="49" charset="0"/>
                </a:rPr>
                <a:t>  "Version": "2012-10-17",</a:t>
              </a:r>
            </a:p>
            <a:p>
              <a:r>
                <a:rPr lang="en-US" sz="1400" dirty="0">
                  <a:latin typeface="Lucida Console" panose="020B0609040504020204" pitchFamily="49" charset="0"/>
                  <a:cs typeface="Courier New" panose="02070309020205020404" pitchFamily="49" charset="0"/>
                </a:rPr>
                <a:t>  "Statement":[{</a:t>
              </a:r>
              <a:br>
                <a:rPr lang="en-US" sz="1400" dirty="0">
                  <a:latin typeface="Lucida Console" panose="020B0609040504020204" pitchFamily="49" charset="0"/>
                </a:rPr>
              </a:br>
              <a:r>
                <a:rPr lang="en-US" sz="1400" dirty="0">
                  <a:latin typeface="Lucida Console" panose="020B0609040504020204" pitchFamily="49" charset="0"/>
                </a:rPr>
                <a:t>      "Condition":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StringNotEquals</a:t>
              </a: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"ec2:InstanceType": [</a:t>
              </a:r>
              <a:br>
                <a:rPr lang="en-US" sz="1400" dirty="0">
                  <a:latin typeface="Lucida Console" panose="020B0609040504020204" pitchFamily="49" charset="0"/>
                </a:rPr>
              </a:br>
              <a:r>
                <a:rPr lang="en-US" sz="1400" dirty="0">
                  <a:latin typeface="Lucida Console" panose="020B0609040504020204" pitchFamily="49" charset="0"/>
                </a:rPr>
                <a:t>              "t2.micro",</a:t>
              </a:r>
              <a:br>
                <a:rPr lang="en-US" sz="1400" dirty="0">
                  <a:latin typeface="Lucida Console" panose="020B0609040504020204" pitchFamily="49" charset="0"/>
                </a:rPr>
              </a:br>
              <a:r>
                <a:rPr lang="en-US" sz="1400" dirty="0">
                  <a:latin typeface="Lucida Console" panose="020B0609040504020204" pitchFamily="49" charset="0"/>
                </a:rPr>
                <a:t>              "t2.small"</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"Resource": "arn:aws:ec2:*:*:instance/*",</a:t>
              </a:r>
              <a:br>
                <a:rPr lang="en-US" sz="1400" dirty="0">
                  <a:latin typeface="Lucida Console" panose="020B0609040504020204" pitchFamily="49" charset="0"/>
                </a:rPr>
              </a:br>
              <a:r>
                <a:rPr lang="en-US" sz="1400" dirty="0">
                  <a:latin typeface="Lucida Console" panose="020B0609040504020204" pitchFamily="49" charset="0"/>
                </a:rPr>
                <a:t>      "Action": [</a:t>
              </a:r>
              <a:br>
                <a:rPr lang="en-US" sz="1400" dirty="0">
                  <a:latin typeface="Lucida Console" panose="020B0609040504020204" pitchFamily="49" charset="0"/>
                </a:rPr>
              </a:br>
              <a:r>
                <a:rPr lang="en-US" sz="1400" dirty="0">
                  <a:latin typeface="Lucida Console" panose="020B0609040504020204" pitchFamily="49" charset="0"/>
                </a:rPr>
                <a:t>         "ec2:RunInstances",</a:t>
              </a:r>
              <a:br>
                <a:rPr lang="en-US" sz="1400" dirty="0">
                  <a:latin typeface="Lucida Console" panose="020B0609040504020204" pitchFamily="49" charset="0"/>
                </a:rPr>
              </a:br>
              <a:r>
                <a:rPr lang="en-US" sz="1400" dirty="0">
                  <a:latin typeface="Lucida Console" panose="020B0609040504020204" pitchFamily="49" charset="0"/>
                </a:rPr>
                <a:t>         "ec2:StartInstances"</a:t>
              </a:r>
              <a:br>
                <a:rPr lang="en-US" sz="1400" dirty="0">
                  <a:latin typeface="Lucida Console" panose="020B0609040504020204" pitchFamily="49" charset="0"/>
                </a:rPr>
              </a:br>
              <a:r>
                <a:rPr lang="en-US" sz="1400" dirty="0">
                  <a:latin typeface="Lucida Console" panose="020B0609040504020204" pitchFamily="49" charset="0"/>
                </a:rPr>
                <a:t>      ],</a:t>
              </a:r>
              <a:br>
                <a:rPr lang="en-US" sz="1400" dirty="0">
                  <a:latin typeface="Lucida Console" panose="020B0609040504020204" pitchFamily="49" charset="0"/>
                </a:rPr>
              </a:br>
              <a:r>
                <a:rPr lang="en-US" sz="1400" dirty="0">
                  <a:latin typeface="Lucida Console" panose="020B0609040504020204" pitchFamily="49" charset="0"/>
                </a:rPr>
                <a:t>     "Effect": "Deny"</a:t>
              </a:r>
              <a:br>
                <a:rPr lang="en-US" sz="1400" dirty="0">
                  <a:latin typeface="Lucida Console" panose="020B0609040504020204" pitchFamily="49" charset="0"/>
                </a:rPr>
              </a:br>
              <a:r>
                <a:rPr lang="en-US" sz="1400" dirty="0">
                  <a:latin typeface="Lucida Console" panose="020B0609040504020204" pitchFamily="49" charset="0"/>
                </a:rPr>
                <a:t>   }</a:t>
              </a:r>
            </a:p>
            <a:p>
              <a:r>
                <a:rPr lang="pt-BR" sz="1400" dirty="0">
                  <a:latin typeface="Lucida Console" panose="020B0609040504020204" pitchFamily="49" charset="0"/>
                  <a:ea typeface="Amazon Ember Light" panose="020B0403020204020204" pitchFamily="34" charset="0"/>
                  <a:cs typeface="Amazon Ember Light" panose="020B0403020204020204" pitchFamily="34" charset="0"/>
                </a:rPr>
                <a:t>]</a:t>
              </a:r>
              <a:endParaRPr lang="en-US" sz="1600" dirty="0">
                <a:latin typeface="Lucida Console" panose="020B0609040504020204" pitchFamily="49" charset="0"/>
                <a:ea typeface="Amazon Ember Light" panose="020B0403020204020204" pitchFamily="34" charset="0"/>
                <a:cs typeface="Amazon Ember Light" panose="020B0403020204020204" pitchFamily="34" charset="0"/>
              </a:endParaRPr>
            </a:p>
          </p:txBody>
        </p:sp>
      </p:grpSp>
      <p:sp>
        <p:nvSpPr>
          <p:cNvPr id="27" name="Content Placeholder 2">
            <a:extLst>
              <a:ext uri="{FF2B5EF4-FFF2-40B4-BE49-F238E27FC236}">
                <a16:creationId xmlns:a16="http://schemas.microsoft.com/office/drawing/2014/main" id="{3168251C-9A60-F14C-9D92-CD0B1D639F03}"/>
              </a:ext>
            </a:extLst>
          </p:cNvPr>
          <p:cNvSpPr txBox="1">
            <a:spLocks/>
          </p:cNvSpPr>
          <p:nvPr/>
        </p:nvSpPr>
        <p:spPr>
          <a:xfrm>
            <a:off x="5723068" y="1907499"/>
            <a:ext cx="6368848" cy="4660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400" dirty="0"/>
              <a:t>What actions does the policy allow?</a:t>
            </a:r>
          </a:p>
          <a:p>
            <a:pPr lvl="1"/>
            <a:r>
              <a:rPr lang="en-US" sz="1400" dirty="0">
                <a:solidFill>
                  <a:srgbClr val="504BAB"/>
                </a:solidFill>
                <a:latin typeface="Amazon Ember" panose="02000000000000000000" pitchFamily="2" charset="0"/>
                <a:ea typeface="Amazon Ember" panose="02000000000000000000" pitchFamily="2" charset="0"/>
              </a:rPr>
              <a:t>ANSWER</a:t>
            </a:r>
            <a:r>
              <a:rPr lang="en-US" sz="1400" b="1" dirty="0">
                <a:solidFill>
                  <a:srgbClr val="504BAB"/>
                </a:solidFill>
              </a:rPr>
              <a:t>:</a:t>
            </a:r>
            <a:r>
              <a:rPr lang="en-US" sz="1400" dirty="0">
                <a:solidFill>
                  <a:srgbClr val="504BAB"/>
                </a:solidFill>
              </a:rPr>
              <a:t> </a:t>
            </a:r>
            <a:r>
              <a:rPr lang="en-US" sz="1400" dirty="0">
                <a:solidFill>
                  <a:schemeClr val="accent5"/>
                </a:solidFill>
              </a:rPr>
              <a:t>It does not allow you to do anything (the effect is to </a:t>
            </a:r>
            <a:r>
              <a:rPr lang="en-US" sz="1400" i="1" dirty="0">
                <a:solidFill>
                  <a:schemeClr val="accent5"/>
                </a:solidFill>
              </a:rPr>
              <a:t>Deny</a:t>
            </a:r>
            <a:r>
              <a:rPr lang="en-US" sz="1400" dirty="0">
                <a:solidFill>
                  <a:schemeClr val="accent5"/>
                </a:solidFill>
              </a:rPr>
              <a:t>).</a:t>
            </a:r>
          </a:p>
          <a:p>
            <a:pPr marL="342900" indent="-342900">
              <a:buFont typeface="+mj-lt"/>
              <a:buAutoNum type="arabicPeriod"/>
            </a:pPr>
            <a:r>
              <a:rPr lang="en-US" sz="1400" dirty="0"/>
              <a:t>Say that the policy included an additional statement object, like this example:</a:t>
            </a:r>
          </a:p>
          <a:p>
            <a:pPr marL="457200" lvl="1" indent="0">
              <a:buNone/>
            </a:pPr>
            <a:r>
              <a:rPr lang="en-US" sz="1200" dirty="0">
                <a:latin typeface="Lucida Console" panose="020B0609040504020204" pitchFamily="49" charset="0"/>
              </a:rPr>
              <a:t>{</a:t>
            </a:r>
          </a:p>
          <a:p>
            <a:pPr marL="457200" lvl="1" indent="0">
              <a:buNone/>
            </a:pPr>
            <a:r>
              <a:rPr lang="en-US" sz="1200" dirty="0">
                <a:latin typeface="Lucida Console" panose="020B0609040504020204" pitchFamily="49" charset="0"/>
              </a:rPr>
              <a:t>	"Effect": "Allow",</a:t>
            </a:r>
          </a:p>
          <a:p>
            <a:pPr marL="457200" lvl="1" indent="0">
              <a:buNone/>
            </a:pPr>
            <a:r>
              <a:rPr lang="en-US" sz="1200" dirty="0">
                <a:latin typeface="Lucida Console" panose="020B0609040504020204" pitchFamily="49" charset="0"/>
              </a:rPr>
              <a:t> 	"Action": "ec2:*”,</a:t>
            </a:r>
            <a:br>
              <a:rPr lang="en-US" sz="1200" dirty="0">
                <a:latin typeface="Lucida Console" panose="020B0609040504020204" pitchFamily="49" charset="0"/>
              </a:rPr>
            </a:br>
            <a:r>
              <a:rPr lang="en-US" sz="1200" dirty="0">
                <a:latin typeface="Lucida Console" panose="020B0609040504020204" pitchFamily="49" charset="0"/>
              </a:rPr>
              <a:t>	"Resource": "*" </a:t>
            </a:r>
          </a:p>
          <a:p>
            <a:pPr marL="457200" lvl="1" indent="0">
              <a:buNone/>
            </a:pPr>
            <a:r>
              <a:rPr lang="en-US" sz="1200" dirty="0">
                <a:latin typeface="Lucida Console" panose="020B0609040504020204" pitchFamily="49" charset="0"/>
              </a:rPr>
              <a:t>}</a:t>
            </a:r>
          </a:p>
          <a:p>
            <a:pPr marL="457200" lvl="1" indent="0">
              <a:spcBef>
                <a:spcPts val="1200"/>
              </a:spcBef>
              <a:buNone/>
            </a:pPr>
            <a:r>
              <a:rPr lang="en-US" sz="1400" dirty="0">
                <a:latin typeface="+mn-lt"/>
              </a:rPr>
              <a:t>How would the policy restrict the access granted to you by this additional statement?</a:t>
            </a:r>
            <a:endParaRPr lang="en-US" sz="1400" dirty="0"/>
          </a:p>
          <a:p>
            <a:pPr lvl="1"/>
            <a:r>
              <a:rPr lang="en-US" sz="1400" dirty="0">
                <a:solidFill>
                  <a:srgbClr val="504BAB"/>
                </a:solidFill>
                <a:latin typeface="Amazon Ember" panose="02000000000000000000" pitchFamily="2" charset="0"/>
                <a:ea typeface="Amazon Ember" panose="02000000000000000000" pitchFamily="2" charset="0"/>
              </a:rPr>
              <a:t>ANSWER</a:t>
            </a:r>
            <a:r>
              <a:rPr lang="en-US" sz="1400" b="1" dirty="0">
                <a:solidFill>
                  <a:srgbClr val="504BAB"/>
                </a:solidFill>
              </a:rPr>
              <a:t>:</a:t>
            </a:r>
            <a:r>
              <a:rPr lang="en-US" sz="1400" b="1" dirty="0">
                <a:solidFill>
                  <a:schemeClr val="accent5"/>
                </a:solidFill>
              </a:rPr>
              <a:t> </a:t>
            </a:r>
            <a:r>
              <a:rPr lang="en-US" sz="1400" dirty="0">
                <a:solidFill>
                  <a:schemeClr val="accent5"/>
                </a:solidFill>
              </a:rPr>
              <a:t>You would have full Amazon EC2 service access. However you would only be allowed to launch or start EC2 instances of instance type t2.micro or t2.small.</a:t>
            </a:r>
          </a:p>
          <a:p>
            <a:pPr marL="342900" indent="-342900">
              <a:buFont typeface="+mj-lt"/>
              <a:buAutoNum type="arabicPeriod"/>
            </a:pPr>
            <a:r>
              <a:rPr lang="en-US" sz="1400" dirty="0"/>
              <a:t>If the policy included both the statement on the left and the statement in question 2, could you terminate an m3.xlarge instance that existed in the account?</a:t>
            </a:r>
          </a:p>
          <a:p>
            <a:pPr lvl="1"/>
            <a:r>
              <a:rPr lang="en-US" sz="1400" dirty="0">
                <a:solidFill>
                  <a:srgbClr val="504BAB"/>
                </a:solidFill>
                <a:latin typeface="Amazon Ember" panose="02000000000000000000" pitchFamily="2" charset="0"/>
                <a:ea typeface="Amazon Ember" panose="02000000000000000000" pitchFamily="2" charset="0"/>
              </a:rPr>
              <a:t>ANSWER</a:t>
            </a:r>
            <a:r>
              <a:rPr lang="en-US" sz="1400" b="1" dirty="0">
                <a:solidFill>
                  <a:srgbClr val="504BAB"/>
                </a:solidFill>
              </a:rPr>
              <a:t>:</a:t>
            </a:r>
            <a:r>
              <a:rPr lang="en-US" sz="1400" b="1" dirty="0">
                <a:solidFill>
                  <a:schemeClr val="accent5"/>
                </a:solidFill>
              </a:rPr>
              <a:t> </a:t>
            </a:r>
            <a:r>
              <a:rPr lang="en-US" sz="1400" dirty="0">
                <a:solidFill>
                  <a:schemeClr val="accent5"/>
                </a:solidFill>
              </a:rPr>
              <a:t>Yes.</a:t>
            </a:r>
          </a:p>
          <a:p>
            <a:pPr marL="0" indent="0">
              <a:buNone/>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spTree>
    <p:custDataLst>
      <p:tags r:id="rId1"/>
    </p:custDataLst>
    <p:extLst>
      <p:ext uri="{BB962C8B-B14F-4D97-AF65-F5344CB8AC3E}">
        <p14:creationId xmlns:p14="http://schemas.microsoft.com/office/powerpoint/2010/main" val="2604018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2F5632-5BCF-7946-BC70-9227D1534F64}"/>
              </a:ext>
            </a:extLst>
          </p:cNvPr>
          <p:cNvSpPr>
            <a:spLocks noGrp="1"/>
          </p:cNvSpPr>
          <p:nvPr>
            <p:ph type="sldNum" sz="quarter" idx="20"/>
          </p:nvPr>
        </p:nvSpPr>
        <p:spPr/>
        <p:txBody>
          <a:bodyPr/>
          <a:lstStyle/>
          <a:p>
            <a:fld id="{B6A95138-A96E-2F42-A959-2EFD44FE4AB7}" type="slidenum">
              <a:rPr lang="en-US" smtClean="0"/>
              <a:t>22</a:t>
            </a:fld>
            <a:endParaRPr lang="en-US"/>
          </a:p>
        </p:txBody>
      </p:sp>
      <p:sp>
        <p:nvSpPr>
          <p:cNvPr id="2" name="Title 1">
            <a:extLst>
              <a:ext uri="{FF2B5EF4-FFF2-40B4-BE49-F238E27FC236}">
                <a16:creationId xmlns:a16="http://schemas.microsoft.com/office/drawing/2014/main" id="{9B78DCCD-9361-5640-BAAD-D9C800C6A54D}"/>
              </a:ext>
            </a:extLst>
          </p:cNvPr>
          <p:cNvSpPr>
            <a:spLocks noGrp="1"/>
          </p:cNvSpPr>
          <p:nvPr>
            <p:ph type="title"/>
          </p:nvPr>
        </p:nvSpPr>
        <p:spPr/>
        <p:txBody>
          <a:bodyPr/>
          <a:lstStyle/>
          <a:p>
            <a:r>
              <a:rPr lang="en-US"/>
              <a:t>AWS CloudTrail</a:t>
            </a:r>
          </a:p>
        </p:txBody>
      </p:sp>
      <p:sp>
        <p:nvSpPr>
          <p:cNvPr id="3" name="Content Placeholder 2">
            <a:extLst>
              <a:ext uri="{FF2B5EF4-FFF2-40B4-BE49-F238E27FC236}">
                <a16:creationId xmlns:a16="http://schemas.microsoft.com/office/drawing/2014/main" id="{5EA7AF8D-9381-B445-B045-8B76156C39A1}"/>
              </a:ext>
            </a:extLst>
          </p:cNvPr>
          <p:cNvSpPr>
            <a:spLocks noGrp="1"/>
          </p:cNvSpPr>
          <p:nvPr>
            <p:ph sz="quarter" idx="21"/>
          </p:nvPr>
        </p:nvSpPr>
        <p:spPr>
          <a:xfrm>
            <a:off x="2633472" y="1408176"/>
            <a:ext cx="8778240" cy="4928616"/>
          </a:xfrm>
        </p:spPr>
        <p:txBody>
          <a:bodyPr>
            <a:normAutofit fontScale="92500" lnSpcReduction="20000"/>
          </a:bodyPr>
          <a:lstStyle/>
          <a:p>
            <a:r>
              <a:rPr lang="en-US" sz="2400"/>
              <a:t>Logs and monitors user activity</a:t>
            </a:r>
          </a:p>
          <a:p>
            <a:r>
              <a:rPr lang="en-US" sz="2400"/>
              <a:t>Provides event history of AWS account </a:t>
            </a:r>
          </a:p>
          <a:p>
            <a:pPr lvl="1"/>
            <a:r>
              <a:rPr lang="en-US" sz="2000"/>
              <a:t>Actions taken through the AWS Management Console, SDKs, AWS CLI</a:t>
            </a:r>
          </a:p>
          <a:p>
            <a:pPr lvl="1"/>
            <a:r>
              <a:rPr lang="en-US" sz="2000"/>
              <a:t>Increases visibility into your user and resource activity</a:t>
            </a:r>
          </a:p>
          <a:p>
            <a:pPr lvl="1"/>
            <a:r>
              <a:rPr lang="en-US" sz="2000"/>
              <a:t>90-day event history provided by default, at no cost</a:t>
            </a:r>
          </a:p>
          <a:p>
            <a:r>
              <a:rPr lang="en-US" sz="2400"/>
              <a:t>Identify </a:t>
            </a:r>
          </a:p>
          <a:p>
            <a:pPr lvl="1"/>
            <a:r>
              <a:rPr lang="en-US" sz="2000" i="1"/>
              <a:t>Who</a:t>
            </a:r>
            <a:r>
              <a:rPr lang="en-US" sz="2000"/>
              <a:t> accessed your account</a:t>
            </a:r>
          </a:p>
          <a:p>
            <a:pPr lvl="1"/>
            <a:r>
              <a:rPr lang="en-US" sz="2000" i="1"/>
              <a:t>When</a:t>
            </a:r>
            <a:r>
              <a:rPr lang="en-US" sz="2000"/>
              <a:t> and from </a:t>
            </a:r>
            <a:r>
              <a:rPr lang="en-US" sz="2000" i="1"/>
              <a:t>where</a:t>
            </a:r>
          </a:p>
          <a:p>
            <a:pPr lvl="1"/>
            <a:r>
              <a:rPr lang="en-US" sz="2000" i="1"/>
              <a:t>What</a:t>
            </a:r>
            <a:r>
              <a:rPr lang="en-US" sz="2000"/>
              <a:t> action they took on an AWS service</a:t>
            </a:r>
          </a:p>
          <a:p>
            <a:r>
              <a:rPr lang="en-US" sz="2400"/>
              <a:t>Helpful tool to </a:t>
            </a:r>
          </a:p>
          <a:p>
            <a:pPr lvl="1"/>
            <a:r>
              <a:rPr lang="en-US" sz="2000"/>
              <a:t>Perform security analysis</a:t>
            </a:r>
          </a:p>
          <a:p>
            <a:pPr lvl="1"/>
            <a:r>
              <a:rPr lang="en-US" sz="2000"/>
              <a:t>Discover which calls were blocked </a:t>
            </a:r>
            <a:br>
              <a:rPr lang="en-US" sz="2000"/>
            </a:br>
            <a:r>
              <a:rPr lang="en-US" sz="2000"/>
              <a:t>(for example, by IAM policies)</a:t>
            </a:r>
          </a:p>
        </p:txBody>
      </p:sp>
      <p:pic>
        <p:nvPicPr>
          <p:cNvPr id="12" name="Graphic 11">
            <a:extLst>
              <a:ext uri="{FF2B5EF4-FFF2-40B4-BE49-F238E27FC236}">
                <a16:creationId xmlns:a16="http://schemas.microsoft.com/office/drawing/2014/main" id="{A1CE02F8-9FA3-5942-A2B5-27580EA63DD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724" y="2357540"/>
            <a:ext cx="1097280" cy="1097280"/>
          </a:xfrm>
          <a:prstGeom prst="rect">
            <a:avLst/>
          </a:prstGeom>
        </p:spPr>
      </p:pic>
      <p:sp>
        <p:nvSpPr>
          <p:cNvPr id="9" name="TextBox 8">
            <a:extLst>
              <a:ext uri="{FF2B5EF4-FFF2-40B4-BE49-F238E27FC236}">
                <a16:creationId xmlns:a16="http://schemas.microsoft.com/office/drawing/2014/main" id="{6FC1816F-03A5-FA40-AB15-7337FC804B09}"/>
              </a:ext>
            </a:extLst>
          </p:cNvPr>
          <p:cNvSpPr txBox="1"/>
          <p:nvPr/>
        </p:nvSpPr>
        <p:spPr>
          <a:xfrm>
            <a:off x="179412" y="3497161"/>
            <a:ext cx="2301904" cy="369332"/>
          </a:xfrm>
          <a:prstGeom prst="rect">
            <a:avLst/>
          </a:prstGeom>
          <a:noFill/>
        </p:spPr>
        <p:txBody>
          <a:bodyPr wrap="square" rtlCol="0">
            <a:spAutoFit/>
          </a:bodyPr>
          <a:lstStyle/>
          <a:p>
            <a:pPr algn="ctr"/>
            <a:r>
              <a:rPr lang="en-US">
                <a:latin typeface="Amazon Ember" panose="020B0603020204020204" pitchFamily="34" charset="0"/>
                <a:ea typeface="Amazon Ember" panose="020B0603020204020204" pitchFamily="34" charset="0"/>
                <a:cs typeface="Amazon Ember" panose="020B0603020204020204" pitchFamily="34" charset="0"/>
              </a:rPr>
              <a:t>AWS CloudTrail</a:t>
            </a:r>
          </a:p>
        </p:txBody>
      </p:sp>
      <p:sp>
        <p:nvSpPr>
          <p:cNvPr id="8" name="Rectangle 7">
            <a:extLst>
              <a:ext uri="{FF2B5EF4-FFF2-40B4-BE49-F238E27FC236}">
                <a16:creationId xmlns:a16="http://schemas.microsoft.com/office/drawing/2014/main" id="{4871C195-CA24-3044-9F3F-7B44A6A2BA3E}"/>
              </a:ext>
              <a:ext uri="{C183D7F6-B498-43B3-948B-1728B52AA6E4}">
                <adec:decorative xmlns:adec="http://schemas.microsoft.com/office/drawing/2017/decorative" val="1"/>
              </a:ext>
            </a:extLst>
          </p:cNvPr>
          <p:cNvSpPr/>
          <p:nvPr/>
        </p:nvSpPr>
        <p:spPr>
          <a:xfrm>
            <a:off x="388309" y="2066796"/>
            <a:ext cx="1866378" cy="2029216"/>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7" name="Picture 6">
            <a:extLst>
              <a:ext uri="{FF2B5EF4-FFF2-40B4-BE49-F238E27FC236}">
                <a16:creationId xmlns:a16="http://schemas.microsoft.com/office/drawing/2014/main" id="{D7C32663-81AC-D949-8994-F429B77E2352}"/>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709125" y="3647473"/>
            <a:ext cx="2701151" cy="2419041"/>
          </a:xfrm>
          <a:prstGeom prst="rect">
            <a:avLst/>
          </a:prstGeom>
        </p:spPr>
      </p:pic>
    </p:spTree>
    <p:custDataLst>
      <p:tags r:id="rId1"/>
    </p:custDataLst>
    <p:extLst>
      <p:ext uri="{BB962C8B-B14F-4D97-AF65-F5344CB8AC3E}">
        <p14:creationId xmlns:p14="http://schemas.microsoft.com/office/powerpoint/2010/main" val="2725549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23</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latin typeface="+mn-lt"/>
              </a:rPr>
              <a:t>Avoid using the </a:t>
            </a:r>
            <a:r>
              <a:rPr lang="en-US" sz="2400">
                <a:solidFill>
                  <a:srgbClr val="504BAB"/>
                </a:solidFill>
                <a:latin typeface="+mn-lt"/>
                <a:ea typeface="Amazon Ember" panose="020B0603020204020204" pitchFamily="34" charset="0"/>
                <a:cs typeface="Amazon Ember" panose="020B0603020204020204" pitchFamily="34" charset="0"/>
              </a:rPr>
              <a:t>account root user </a:t>
            </a:r>
            <a:r>
              <a:rPr lang="en-US" sz="2400">
                <a:latin typeface="+mn-lt"/>
                <a:ea typeface="Amazon Ember" panose="020B0603020204020204" pitchFamily="34" charset="0"/>
                <a:cs typeface="Amazon Ember" panose="020B0603020204020204" pitchFamily="34" charset="0"/>
              </a:rPr>
              <a:t>for common tasks</a:t>
            </a:r>
            <a:r>
              <a:rPr lang="en-US" sz="2400">
                <a:latin typeface="+mn-lt"/>
              </a:rPr>
              <a:t>. Instead, create and use IAM user credentials.</a:t>
            </a:r>
            <a:br>
              <a:rPr lang="en-US" sz="2400">
                <a:latin typeface="+mn-lt"/>
              </a:rPr>
            </a:br>
            <a:endParaRPr lang="en-US" sz="2400">
              <a:latin typeface="+mn-lt"/>
            </a:endParaRPr>
          </a:p>
          <a:p>
            <a:r>
              <a:rPr lang="en-US" sz="2400">
                <a:solidFill>
                  <a:srgbClr val="504BAB"/>
                </a:solidFill>
                <a:latin typeface="+mn-lt"/>
                <a:ea typeface="Amazon Ember" panose="020B0603020204020204" pitchFamily="34" charset="0"/>
                <a:cs typeface="Amazon Ember" panose="020B0603020204020204" pitchFamily="34" charset="0"/>
              </a:rPr>
              <a:t>Permissions</a:t>
            </a:r>
            <a:r>
              <a:rPr lang="en-US" sz="2400">
                <a:latin typeface="+mn-lt"/>
              </a:rPr>
              <a:t> for accessing AWS account resources are defined in one or more IAM policy documents.</a:t>
            </a:r>
          </a:p>
          <a:p>
            <a:pPr lvl="1"/>
            <a:r>
              <a:rPr lang="en-US" sz="2200">
                <a:latin typeface="+mn-lt"/>
              </a:rPr>
              <a:t>Attach IAM policies to IAM users, groups, or roles.</a:t>
            </a:r>
            <a:br>
              <a:rPr lang="en-US" sz="1800">
                <a:latin typeface="+mn-lt"/>
              </a:rPr>
            </a:br>
            <a:endParaRPr lang="en-US" sz="1800">
              <a:latin typeface="+mn-lt"/>
            </a:endParaRPr>
          </a:p>
          <a:p>
            <a:r>
              <a:rPr lang="en-US" sz="2400">
                <a:latin typeface="+mn-lt"/>
              </a:rPr>
              <a:t>When IAM determines permissions, an explicit </a:t>
            </a:r>
            <a:r>
              <a:rPr lang="en-US" sz="2400">
                <a:solidFill>
                  <a:srgbClr val="504BAB"/>
                </a:solidFill>
                <a:latin typeface="+mn-lt"/>
                <a:ea typeface="Amazon Ember" panose="020B0603020204020204" pitchFamily="34" charset="0"/>
                <a:cs typeface="Amazon Ember" panose="020B0603020204020204" pitchFamily="34" charset="0"/>
              </a:rPr>
              <a:t>Deny</a:t>
            </a:r>
            <a:r>
              <a:rPr lang="en-US" sz="2400">
                <a:latin typeface="+mn-lt"/>
              </a:rPr>
              <a:t> will always override any </a:t>
            </a:r>
            <a:r>
              <a:rPr lang="en-US" sz="2400">
                <a:solidFill>
                  <a:srgbClr val="504BAB"/>
                </a:solidFill>
                <a:latin typeface="+mn-lt"/>
                <a:ea typeface="Amazon Ember" panose="020B0603020204020204" pitchFamily="34" charset="0"/>
                <a:cs typeface="Amazon Ember" panose="020B0603020204020204" pitchFamily="34" charset="0"/>
              </a:rPr>
              <a:t>Allow</a:t>
            </a:r>
            <a:r>
              <a:rPr lang="en-US" sz="2400">
                <a:latin typeface="+mn-lt"/>
              </a:rPr>
              <a:t> statement.</a:t>
            </a:r>
            <a:br>
              <a:rPr lang="en-US" sz="2400">
                <a:latin typeface="+mn-lt"/>
              </a:rPr>
            </a:br>
            <a:endParaRPr lang="en-US" sz="2400">
              <a:latin typeface="+mn-lt"/>
            </a:endParaRPr>
          </a:p>
          <a:p>
            <a:r>
              <a:rPr lang="en-US" sz="2400">
                <a:latin typeface="+mn-lt"/>
              </a:rPr>
              <a:t>It is a best practice to follow the </a:t>
            </a:r>
            <a:r>
              <a:rPr lang="en-US" sz="2400">
                <a:solidFill>
                  <a:srgbClr val="504BAB"/>
                </a:solidFill>
                <a:latin typeface="+mn-lt"/>
                <a:ea typeface="Amazon Ember" panose="020B0603020204020204" pitchFamily="34" charset="0"/>
                <a:cs typeface="Amazon Ember" panose="020B0603020204020204" pitchFamily="34" charset="0"/>
              </a:rPr>
              <a:t>principle of least privilege</a:t>
            </a:r>
            <a:r>
              <a:rPr lang="en-US" sz="2400">
                <a:latin typeface="+mn-lt"/>
              </a:rPr>
              <a:t> when you grant access.</a:t>
            </a:r>
          </a:p>
          <a:p>
            <a:pPr marL="0" indent="0">
              <a:buNone/>
            </a:pPr>
            <a:endParaRPr lang="en-US" sz="2400">
              <a:latin typeface="+mn-lt"/>
            </a:endParaRP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mj-lt"/>
              </a:rPr>
              <a:t>Section 3: Organizing users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8: Securing User and Application Access</a:t>
            </a:r>
          </a:p>
        </p:txBody>
      </p:sp>
    </p:spTree>
    <p:custDataLst>
      <p:tags r:id="rId1"/>
    </p:custDataLst>
    <p:extLst>
      <p:ext uri="{BB962C8B-B14F-4D97-AF65-F5344CB8AC3E}">
        <p14:creationId xmlns:p14="http://schemas.microsoft.com/office/powerpoint/2010/main" val="3119022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79">
            <a:extLst>
              <a:ext uri="{FF2B5EF4-FFF2-40B4-BE49-F238E27FC236}">
                <a16:creationId xmlns:a16="http://schemas.microsoft.com/office/drawing/2014/main" id="{33ED6232-9FB4-664C-B7DA-1BFF71CE2DA7}"/>
              </a:ext>
            </a:extLst>
          </p:cNvPr>
          <p:cNvSpPr>
            <a:spLocks noGrp="1"/>
          </p:cNvSpPr>
          <p:nvPr>
            <p:ph type="sldNum" sz="quarter" idx="20"/>
          </p:nvPr>
        </p:nvSpPr>
        <p:spPr/>
        <p:txBody>
          <a:bodyPr/>
          <a:lstStyle/>
          <a:p>
            <a:fld id="{B6A95138-A96E-2F42-A959-2EFD44FE4AB7}" type="slidenum">
              <a:rPr lang="en-US" smtClean="0"/>
              <a:t>25</a:t>
            </a:fld>
            <a:endParaRPr lang="en-US"/>
          </a:p>
        </p:txBody>
      </p:sp>
      <p:sp>
        <p:nvSpPr>
          <p:cNvPr id="5" name="Title 4">
            <a:extLst>
              <a:ext uri="{FF2B5EF4-FFF2-40B4-BE49-F238E27FC236}">
                <a16:creationId xmlns:a16="http://schemas.microsoft.com/office/drawing/2014/main" id="{20CB2900-16C1-F646-8ACB-68B52ACA1022}"/>
              </a:ext>
            </a:extLst>
          </p:cNvPr>
          <p:cNvSpPr>
            <a:spLocks noGrp="1"/>
          </p:cNvSpPr>
          <p:nvPr>
            <p:ph type="title"/>
          </p:nvPr>
        </p:nvSpPr>
        <p:spPr/>
        <p:txBody>
          <a:bodyPr/>
          <a:lstStyle/>
          <a:p>
            <a:r>
              <a:rPr lang="en-US"/>
              <a:t>IAM groups</a:t>
            </a:r>
          </a:p>
        </p:txBody>
      </p:sp>
      <p:sp>
        <p:nvSpPr>
          <p:cNvPr id="6" name="Content Placeholder 5">
            <a:extLst>
              <a:ext uri="{FF2B5EF4-FFF2-40B4-BE49-F238E27FC236}">
                <a16:creationId xmlns:a16="http://schemas.microsoft.com/office/drawing/2014/main" id="{6EDE4688-7888-944A-83AE-9A4800501BEA}"/>
              </a:ext>
            </a:extLst>
          </p:cNvPr>
          <p:cNvSpPr>
            <a:spLocks noGrp="1"/>
          </p:cNvSpPr>
          <p:nvPr>
            <p:ph sz="quarter" idx="21"/>
          </p:nvPr>
        </p:nvSpPr>
        <p:spPr>
          <a:xfrm>
            <a:off x="365760" y="1143000"/>
            <a:ext cx="5431536" cy="4645152"/>
          </a:xfrm>
        </p:spPr>
        <p:txBody>
          <a:bodyPr>
            <a:normAutofit fontScale="92500" lnSpcReduction="20000"/>
          </a:bodyPr>
          <a:lstStyle/>
          <a:p>
            <a:pPr marL="0" indent="0">
              <a:buNone/>
            </a:pP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Use IAM groups to grant the same access rights to multiple users.</a:t>
            </a:r>
          </a:p>
          <a:p>
            <a:pPr marL="0" indent="0">
              <a:buNone/>
            </a:pPr>
            <a:endParaRPr lang="en-US" sz="200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r>
              <a:rPr lang="en-US" sz="2400"/>
              <a:t>All users in the group inherit the permissions assigned to the group</a:t>
            </a:r>
          </a:p>
          <a:p>
            <a:pPr lvl="1"/>
            <a:r>
              <a:rPr lang="en-US" sz="2200"/>
              <a:t>Makes it easier to manage access across multiple users</a:t>
            </a:r>
          </a:p>
          <a:p>
            <a:pPr lvl="1"/>
            <a:endParaRPr lang="en-US" sz="900"/>
          </a:p>
          <a:p>
            <a:pPr marL="228600" lvl="1" indent="0">
              <a:buNone/>
              <a:tabLst>
                <a:tab pos="285750" algn="l"/>
              </a:tabLst>
            </a:pPr>
            <a:r>
              <a:rPr lang="en-US" i="1"/>
              <a:t>Tip</a:t>
            </a:r>
            <a:r>
              <a:rPr lang="en-US"/>
              <a:t>: Combine approaches for fine-grained individual access</a:t>
            </a:r>
          </a:p>
          <a:p>
            <a:pPr lvl="1"/>
            <a:r>
              <a:rPr lang="en-US" sz="2200"/>
              <a:t>Add the user to a group to apply standard access based on job function</a:t>
            </a:r>
          </a:p>
          <a:p>
            <a:pPr lvl="1"/>
            <a:r>
              <a:rPr lang="en-US" sz="2200"/>
              <a:t>Optionally attach an additional policy to the user for needed exceptions</a:t>
            </a:r>
          </a:p>
        </p:txBody>
      </p:sp>
      <p:pic>
        <p:nvPicPr>
          <p:cNvPr id="43" name="Graphic 42">
            <a:extLst>
              <a:ext uri="{FF2B5EF4-FFF2-40B4-BE49-F238E27FC236}">
                <a16:creationId xmlns:a16="http://schemas.microsoft.com/office/drawing/2014/main" id="{EFCC5B83-58EC-4A68-B928-268E3725C23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084" y="3647855"/>
            <a:ext cx="583204" cy="583204"/>
          </a:xfrm>
          <a:prstGeom prst="rect">
            <a:avLst/>
          </a:prstGeom>
        </p:spPr>
      </p:pic>
      <p:grpSp>
        <p:nvGrpSpPr>
          <p:cNvPr id="2" name="Group 1" descr="IAM policies A and B and attached to an IAM user so she can access resources in an S3 bucket. Labeled as a one-off approach to managing access.">
            <a:extLst>
              <a:ext uri="{FF2B5EF4-FFF2-40B4-BE49-F238E27FC236}">
                <a16:creationId xmlns:a16="http://schemas.microsoft.com/office/drawing/2014/main" id="{BBC60943-6363-6448-B347-1C6E7936B9A2}"/>
              </a:ext>
            </a:extLst>
          </p:cNvPr>
          <p:cNvGrpSpPr/>
          <p:nvPr/>
        </p:nvGrpSpPr>
        <p:grpSpPr>
          <a:xfrm>
            <a:off x="5899133" y="1351572"/>
            <a:ext cx="6228901" cy="2431594"/>
            <a:chOff x="5899133" y="1351572"/>
            <a:chExt cx="6228901" cy="2431594"/>
          </a:xfrm>
        </p:grpSpPr>
        <p:pic>
          <p:nvPicPr>
            <p:cNvPr id="7" name="Graphic 6">
              <a:extLst>
                <a:ext uri="{FF2B5EF4-FFF2-40B4-BE49-F238E27FC236}">
                  <a16:creationId xmlns:a16="http://schemas.microsoft.com/office/drawing/2014/main" id="{28BDA1D3-D4AB-B64A-A134-B00F10961B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2030" y="1827701"/>
              <a:ext cx="591028" cy="591028"/>
            </a:xfrm>
            <a:prstGeom prst="rect">
              <a:avLst/>
            </a:prstGeom>
          </p:spPr>
        </p:pic>
        <p:pic>
          <p:nvPicPr>
            <p:cNvPr id="8" name="Graphic 7">
              <a:extLst>
                <a:ext uri="{FF2B5EF4-FFF2-40B4-BE49-F238E27FC236}">
                  <a16:creationId xmlns:a16="http://schemas.microsoft.com/office/drawing/2014/main" id="{8AC14B19-DF70-C147-96FA-9C9F6FEF505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9577" y="1373071"/>
              <a:ext cx="469900" cy="469900"/>
            </a:xfrm>
            <a:prstGeom prst="rect">
              <a:avLst/>
            </a:prstGeom>
          </p:spPr>
        </p:pic>
        <p:sp>
          <p:nvSpPr>
            <p:cNvPr id="11" name="Rectangle 10">
              <a:extLst>
                <a:ext uri="{FF2B5EF4-FFF2-40B4-BE49-F238E27FC236}">
                  <a16:creationId xmlns:a16="http://schemas.microsoft.com/office/drawing/2014/main" id="{5F07D0C7-EB7E-E04D-8D34-F1BD6030010C}"/>
                </a:ext>
              </a:extLst>
            </p:cNvPr>
            <p:cNvSpPr/>
            <p:nvPr/>
          </p:nvSpPr>
          <p:spPr>
            <a:xfrm>
              <a:off x="8527540" y="2292888"/>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509904C-52FB-CC46-8D1B-E8143955556E}"/>
                </a:ext>
              </a:extLst>
            </p:cNvPr>
            <p:cNvSpPr txBox="1"/>
            <p:nvPr/>
          </p:nvSpPr>
          <p:spPr>
            <a:xfrm>
              <a:off x="8574513" y="2418729"/>
              <a:ext cx="989373" cy="338554"/>
            </a:xfrm>
            <a:prstGeom prst="rect">
              <a:avLst/>
            </a:prstGeom>
            <a:noFill/>
          </p:spPr>
          <p:txBody>
            <a:bodyPr wrap="none" rtlCol="0">
              <a:spAutoFit/>
            </a:bodyPr>
            <a:lstStyle/>
            <a:p>
              <a:r>
                <a:rPr lang="en-US" sz="1600" b="1">
                  <a:solidFill>
                    <a:srgbClr val="504BAB"/>
                  </a:solidFill>
                  <a:ea typeface="Amazon Ember Light" panose="020B0403020204020204" pitchFamily="34" charset="0"/>
                  <a:cs typeface="Amazon Ember Light" panose="020B0403020204020204" pitchFamily="34" charset="0"/>
                </a:rPr>
                <a:t>IAM User</a:t>
              </a:r>
            </a:p>
          </p:txBody>
        </p:sp>
        <p:sp>
          <p:nvSpPr>
            <p:cNvPr id="13" name="TextBox 12">
              <a:extLst>
                <a:ext uri="{FF2B5EF4-FFF2-40B4-BE49-F238E27FC236}">
                  <a16:creationId xmlns:a16="http://schemas.microsoft.com/office/drawing/2014/main" id="{A0AEF7AD-CD14-D549-BF60-34AC56BCB260}"/>
                </a:ext>
              </a:extLst>
            </p:cNvPr>
            <p:cNvSpPr txBox="1"/>
            <p:nvPr/>
          </p:nvSpPr>
          <p:spPr>
            <a:xfrm>
              <a:off x="5899133" y="2407685"/>
              <a:ext cx="1229824"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 A</a:t>
              </a:r>
            </a:p>
          </p:txBody>
        </p:sp>
        <p:sp>
          <p:nvSpPr>
            <p:cNvPr id="16" name="TextBox 15">
              <a:extLst>
                <a:ext uri="{FF2B5EF4-FFF2-40B4-BE49-F238E27FC236}">
                  <a16:creationId xmlns:a16="http://schemas.microsoft.com/office/drawing/2014/main" id="{A2D67FE6-3437-1040-A1F9-C104FDD3364B}"/>
                </a:ext>
              </a:extLst>
            </p:cNvPr>
            <p:cNvSpPr txBox="1"/>
            <p:nvPr/>
          </p:nvSpPr>
          <p:spPr>
            <a:xfrm>
              <a:off x="7317951" y="2355808"/>
              <a:ext cx="932307" cy="584775"/>
            </a:xfrm>
            <a:prstGeom prst="rect">
              <a:avLst/>
            </a:prstGeom>
            <a:no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Attached</a:t>
              </a:r>
            </a:p>
            <a:p>
              <a:pPr algn="ctr"/>
              <a:r>
                <a:rPr lang="en-US" sz="1600">
                  <a:ea typeface="Amazon Ember Light" panose="020B0403020204020204" pitchFamily="34" charset="0"/>
                  <a:cs typeface="Amazon Ember Light" panose="020B0403020204020204" pitchFamily="34" charset="0"/>
                </a:rPr>
                <a:t>to</a:t>
              </a:r>
            </a:p>
          </p:txBody>
        </p:sp>
        <p:pic>
          <p:nvPicPr>
            <p:cNvPr id="17" name="Graphic 16">
              <a:extLst>
                <a:ext uri="{FF2B5EF4-FFF2-40B4-BE49-F238E27FC236}">
                  <a16:creationId xmlns:a16="http://schemas.microsoft.com/office/drawing/2014/main" id="{890EED9A-2A61-5946-AF5A-AECDA939B2C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50502" y="2292248"/>
              <a:ext cx="591027" cy="591027"/>
            </a:xfrm>
            <a:prstGeom prst="rect">
              <a:avLst/>
            </a:prstGeom>
          </p:spPr>
        </p:pic>
        <p:sp>
          <p:nvSpPr>
            <p:cNvPr id="19" name="TextBox 18">
              <a:extLst>
                <a:ext uri="{FF2B5EF4-FFF2-40B4-BE49-F238E27FC236}">
                  <a16:creationId xmlns:a16="http://schemas.microsoft.com/office/drawing/2014/main" id="{25872181-35B7-7847-8CC0-C3B4B64C233C}"/>
                </a:ext>
              </a:extLst>
            </p:cNvPr>
            <p:cNvSpPr txBox="1"/>
            <p:nvPr/>
          </p:nvSpPr>
          <p:spPr>
            <a:xfrm>
              <a:off x="5899133" y="3444612"/>
              <a:ext cx="122341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 B</a:t>
              </a:r>
            </a:p>
          </p:txBody>
        </p:sp>
        <p:pic>
          <p:nvPicPr>
            <p:cNvPr id="20" name="Graphic 19">
              <a:extLst>
                <a:ext uri="{FF2B5EF4-FFF2-40B4-BE49-F238E27FC236}">
                  <a16:creationId xmlns:a16="http://schemas.microsoft.com/office/drawing/2014/main" id="{32C7904E-D5A2-4A4D-8613-C8F728CD5C1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5036" y="2818449"/>
              <a:ext cx="591028" cy="591028"/>
            </a:xfrm>
            <a:prstGeom prst="rect">
              <a:avLst/>
            </a:prstGeom>
          </p:spPr>
        </p:pic>
        <p:cxnSp>
          <p:nvCxnSpPr>
            <p:cNvPr id="38" name="Straight Arrow Connector 37">
              <a:extLst>
                <a:ext uri="{FF2B5EF4-FFF2-40B4-BE49-F238E27FC236}">
                  <a16:creationId xmlns:a16="http://schemas.microsoft.com/office/drawing/2014/main" id="{E33F494A-A570-714E-87FA-443A4BFA598C}"/>
                </a:ext>
              </a:extLst>
            </p:cNvPr>
            <p:cNvCxnSpPr>
              <a:cxnSpLocks/>
              <a:stCxn id="8" idx="2"/>
              <a:endCxn id="11" idx="0"/>
            </p:cNvCxnSpPr>
            <p:nvPr/>
          </p:nvCxnSpPr>
          <p:spPr>
            <a:xfrm>
              <a:off x="9094527" y="1842971"/>
              <a:ext cx="3371" cy="4499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C08335-AD6B-5C4C-A643-04B66AF58063}"/>
                </a:ext>
              </a:extLst>
            </p:cNvPr>
            <p:cNvCxnSpPr>
              <a:cxnSpLocks/>
              <a:stCxn id="11" idx="3"/>
              <a:endCxn id="17" idx="1"/>
            </p:cNvCxnSpPr>
            <p:nvPr/>
          </p:nvCxnSpPr>
          <p:spPr>
            <a:xfrm flipV="1">
              <a:off x="9668256" y="2587762"/>
              <a:ext cx="982246" cy="64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FBEBB19-547D-2F46-82E4-FD20B9DC2629}"/>
                </a:ext>
              </a:extLst>
            </p:cNvPr>
            <p:cNvSpPr txBox="1"/>
            <p:nvPr/>
          </p:nvSpPr>
          <p:spPr>
            <a:xfrm>
              <a:off x="9820347" y="1356530"/>
              <a:ext cx="2307687" cy="646331"/>
            </a:xfrm>
            <a:prstGeom prst="rect">
              <a:avLst/>
            </a:prstGeom>
            <a:noFill/>
          </p:spPr>
          <p:txBody>
            <a:bodyPr wrap="square" rtlCol="0">
              <a:spAutoFit/>
            </a:bodyPr>
            <a:lstStyle/>
            <a:p>
              <a:r>
                <a:rPr lang="en-US" i="1">
                  <a:ea typeface="Amazon Ember Light" panose="020B0403020204020204" pitchFamily="34" charset="0"/>
                  <a:cs typeface="Amazon Ember Light" panose="020B0403020204020204" pitchFamily="34" charset="0"/>
                </a:rPr>
                <a:t>One-off approach to managing access.</a:t>
              </a:r>
            </a:p>
          </p:txBody>
        </p:sp>
        <p:sp>
          <p:nvSpPr>
            <p:cNvPr id="61" name="TextBox 60">
              <a:extLst>
                <a:ext uri="{FF2B5EF4-FFF2-40B4-BE49-F238E27FC236}">
                  <a16:creationId xmlns:a16="http://schemas.microsoft.com/office/drawing/2014/main" id="{ED63C506-8DD5-4643-9C28-AA1B5198E551}"/>
                </a:ext>
              </a:extLst>
            </p:cNvPr>
            <p:cNvSpPr txBox="1"/>
            <p:nvPr/>
          </p:nvSpPr>
          <p:spPr>
            <a:xfrm>
              <a:off x="9693105" y="2283026"/>
              <a:ext cx="947695" cy="584775"/>
            </a:xfrm>
            <a:prstGeom prst="rect">
              <a:avLst/>
            </a:prstGeom>
            <a:no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Access</a:t>
              </a:r>
            </a:p>
            <a:p>
              <a:pPr algn="ctr"/>
              <a:r>
                <a:rPr lang="en-US" sz="1600">
                  <a:ea typeface="Amazon Ember Light" panose="020B0403020204020204" pitchFamily="34" charset="0"/>
                  <a:cs typeface="Amazon Ember Light" panose="020B0403020204020204" pitchFamily="34" charset="0"/>
                </a:rPr>
                <a:t>resource</a:t>
              </a:r>
            </a:p>
          </p:txBody>
        </p:sp>
        <p:sp>
          <p:nvSpPr>
            <p:cNvPr id="63" name="Rounded Rectangle 62">
              <a:extLst>
                <a:ext uri="{FF2B5EF4-FFF2-40B4-BE49-F238E27FC236}">
                  <a16:creationId xmlns:a16="http://schemas.microsoft.com/office/drawing/2014/main" id="{B85F5B74-4D19-2840-963E-1A0E9086FFD8}"/>
                </a:ext>
              </a:extLst>
            </p:cNvPr>
            <p:cNvSpPr/>
            <p:nvPr/>
          </p:nvSpPr>
          <p:spPr>
            <a:xfrm>
              <a:off x="9789361" y="1351572"/>
              <a:ext cx="2171528" cy="64633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9" name="Straight Connector 78">
            <a:extLst>
              <a:ext uri="{FF2B5EF4-FFF2-40B4-BE49-F238E27FC236}">
                <a16:creationId xmlns:a16="http://schemas.microsoft.com/office/drawing/2014/main" id="{B07476A1-7001-3F46-9AD6-5DC70F2FEA6E}"/>
              </a:ext>
              <a:ext uri="{C183D7F6-B498-43B3-948B-1728B52AA6E4}">
                <adec:decorative xmlns:adec="http://schemas.microsoft.com/office/drawing/2017/decorative" val="1"/>
              </a:ext>
            </a:extLst>
          </p:cNvPr>
          <p:cNvCxnSpPr/>
          <p:nvPr/>
        </p:nvCxnSpPr>
        <p:spPr>
          <a:xfrm flipH="1">
            <a:off x="6388768" y="3922296"/>
            <a:ext cx="5572120"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3" name="Group 2" descr="IAM policies A and B and attached to an IAM group An IAM user is a member of the group which allows her to access resources in an S3 bucket. Labeled as a more manageable approach to managing access.">
            <a:extLst>
              <a:ext uri="{FF2B5EF4-FFF2-40B4-BE49-F238E27FC236}">
                <a16:creationId xmlns:a16="http://schemas.microsoft.com/office/drawing/2014/main" id="{960A6E50-DFA5-9944-B060-424A81A5E106}"/>
              </a:ext>
            </a:extLst>
          </p:cNvPr>
          <p:cNvGrpSpPr/>
          <p:nvPr/>
        </p:nvGrpSpPr>
        <p:grpSpPr>
          <a:xfrm>
            <a:off x="5909152" y="4082599"/>
            <a:ext cx="6051736" cy="2569793"/>
            <a:chOff x="5909152" y="4082599"/>
            <a:chExt cx="6051736" cy="2569793"/>
          </a:xfrm>
        </p:grpSpPr>
        <p:pic>
          <p:nvPicPr>
            <p:cNvPr id="25" name="Graphic 24">
              <a:extLst>
                <a:ext uri="{FF2B5EF4-FFF2-40B4-BE49-F238E27FC236}">
                  <a16:creationId xmlns:a16="http://schemas.microsoft.com/office/drawing/2014/main" id="{C89A5A51-6FEE-274D-9B6C-55BCFDF321C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2049" y="4696927"/>
              <a:ext cx="591028" cy="591028"/>
            </a:xfrm>
            <a:prstGeom prst="rect">
              <a:avLst/>
            </a:prstGeom>
          </p:spPr>
        </p:pic>
        <p:sp>
          <p:nvSpPr>
            <p:cNvPr id="26" name="Rectangle 25">
              <a:extLst>
                <a:ext uri="{FF2B5EF4-FFF2-40B4-BE49-F238E27FC236}">
                  <a16:creationId xmlns:a16="http://schemas.microsoft.com/office/drawing/2014/main" id="{1FC605CA-3B4D-0648-B110-DB611C4A1CB9}"/>
                </a:ext>
              </a:extLst>
            </p:cNvPr>
            <p:cNvSpPr/>
            <p:nvPr/>
          </p:nvSpPr>
          <p:spPr>
            <a:xfrm>
              <a:off x="8537559" y="5162114"/>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5F9F27-C8CA-4544-ACF0-B9B0BA7C8099}"/>
                </a:ext>
              </a:extLst>
            </p:cNvPr>
            <p:cNvSpPr txBox="1"/>
            <p:nvPr/>
          </p:nvSpPr>
          <p:spPr>
            <a:xfrm>
              <a:off x="8584532" y="5287955"/>
              <a:ext cx="1143262" cy="338554"/>
            </a:xfrm>
            <a:prstGeom prst="rect">
              <a:avLst/>
            </a:prstGeom>
            <a:noFill/>
          </p:spPr>
          <p:txBody>
            <a:bodyPr wrap="none" rtlCol="0">
              <a:spAutoFit/>
            </a:bodyPr>
            <a:lstStyle/>
            <a:p>
              <a:r>
                <a:rPr lang="en-US" sz="1600" b="1">
                  <a:solidFill>
                    <a:srgbClr val="504BAB"/>
                  </a:solidFill>
                  <a:ea typeface="Amazon Ember Light" panose="020B0403020204020204" pitchFamily="34" charset="0"/>
                  <a:cs typeface="Amazon Ember Light" panose="020B0403020204020204" pitchFamily="34" charset="0"/>
                </a:rPr>
                <a:t>IAM Group</a:t>
              </a:r>
            </a:p>
          </p:txBody>
        </p:sp>
        <p:sp>
          <p:nvSpPr>
            <p:cNvPr id="28" name="TextBox 27">
              <a:extLst>
                <a:ext uri="{FF2B5EF4-FFF2-40B4-BE49-F238E27FC236}">
                  <a16:creationId xmlns:a16="http://schemas.microsoft.com/office/drawing/2014/main" id="{8B3162F5-7B8F-5C44-86F7-E5ECA334397A}"/>
                </a:ext>
              </a:extLst>
            </p:cNvPr>
            <p:cNvSpPr txBox="1"/>
            <p:nvPr/>
          </p:nvSpPr>
          <p:spPr>
            <a:xfrm>
              <a:off x="5909152" y="5276911"/>
              <a:ext cx="1229824"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 A</a:t>
              </a:r>
            </a:p>
          </p:txBody>
        </p:sp>
        <p:sp>
          <p:nvSpPr>
            <p:cNvPr id="30" name="TextBox 29">
              <a:extLst>
                <a:ext uri="{FF2B5EF4-FFF2-40B4-BE49-F238E27FC236}">
                  <a16:creationId xmlns:a16="http://schemas.microsoft.com/office/drawing/2014/main" id="{39FA7A30-E06F-4643-8B03-AFAAD63CB6EF}"/>
                </a:ext>
              </a:extLst>
            </p:cNvPr>
            <p:cNvSpPr txBox="1"/>
            <p:nvPr/>
          </p:nvSpPr>
          <p:spPr>
            <a:xfrm>
              <a:off x="7327970" y="5225034"/>
              <a:ext cx="932307" cy="584775"/>
            </a:xfrm>
            <a:prstGeom prst="rect">
              <a:avLst/>
            </a:prstGeom>
            <a:noFill/>
          </p:spPr>
          <p:txBody>
            <a:bodyPr wrap="none" rtlCol="0">
              <a:spAutoFit/>
            </a:bodyPr>
            <a:lstStyle/>
            <a:p>
              <a:pPr algn="ctr"/>
              <a:r>
                <a:rPr lang="en-US" sz="1600">
                  <a:ea typeface="Amazon Ember Light" panose="020B0403020204020204" pitchFamily="34" charset="0"/>
                  <a:cs typeface="Amazon Ember Light" panose="020B0403020204020204" pitchFamily="34" charset="0"/>
                </a:rPr>
                <a:t>Attached</a:t>
              </a:r>
            </a:p>
            <a:p>
              <a:pPr algn="ctr"/>
              <a:r>
                <a:rPr lang="en-US" sz="1600">
                  <a:ea typeface="Amazon Ember Light" panose="020B0403020204020204" pitchFamily="34" charset="0"/>
                  <a:cs typeface="Amazon Ember Light" panose="020B0403020204020204" pitchFamily="34" charset="0"/>
                </a:rPr>
                <a:t>to</a:t>
              </a:r>
            </a:p>
          </p:txBody>
        </p:sp>
        <p:sp>
          <p:nvSpPr>
            <p:cNvPr id="32" name="TextBox 31">
              <a:extLst>
                <a:ext uri="{FF2B5EF4-FFF2-40B4-BE49-F238E27FC236}">
                  <a16:creationId xmlns:a16="http://schemas.microsoft.com/office/drawing/2014/main" id="{55DDA345-38C1-2C45-9039-096B7EA5C016}"/>
                </a:ext>
              </a:extLst>
            </p:cNvPr>
            <p:cNvSpPr txBox="1"/>
            <p:nvPr/>
          </p:nvSpPr>
          <p:spPr>
            <a:xfrm>
              <a:off x="5909152" y="6313838"/>
              <a:ext cx="1223412"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IAM policy B</a:t>
              </a:r>
            </a:p>
          </p:txBody>
        </p:sp>
        <p:pic>
          <p:nvPicPr>
            <p:cNvPr id="33" name="Graphic 32">
              <a:extLst>
                <a:ext uri="{FF2B5EF4-FFF2-40B4-BE49-F238E27FC236}">
                  <a16:creationId xmlns:a16="http://schemas.microsoft.com/office/drawing/2014/main" id="{7D85D468-50FA-0247-9E8C-C4729D53DAC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5055" y="5687675"/>
              <a:ext cx="591028" cy="591028"/>
            </a:xfrm>
            <a:prstGeom prst="rect">
              <a:avLst/>
            </a:prstGeom>
          </p:spPr>
        </p:pic>
        <p:pic>
          <p:nvPicPr>
            <p:cNvPr id="36" name="Graphic 35">
              <a:extLst>
                <a:ext uri="{FF2B5EF4-FFF2-40B4-BE49-F238E27FC236}">
                  <a16:creationId xmlns:a16="http://schemas.microsoft.com/office/drawing/2014/main" id="{38B0EFDD-82CD-924F-B124-06D8332E8E1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85682" y="5160182"/>
              <a:ext cx="591027" cy="591027"/>
            </a:xfrm>
            <a:prstGeom prst="rect">
              <a:avLst/>
            </a:prstGeom>
          </p:spPr>
        </p:pic>
        <p:cxnSp>
          <p:nvCxnSpPr>
            <p:cNvPr id="52" name="Straight Arrow Connector 51">
              <a:extLst>
                <a:ext uri="{FF2B5EF4-FFF2-40B4-BE49-F238E27FC236}">
                  <a16:creationId xmlns:a16="http://schemas.microsoft.com/office/drawing/2014/main" id="{136CC26D-DB0D-6C42-BB86-F0732B589FAB}"/>
                </a:ext>
              </a:extLst>
            </p:cNvPr>
            <p:cNvCxnSpPr>
              <a:cxnSpLocks/>
              <a:stCxn id="66" idx="3"/>
              <a:endCxn id="65" idx="1"/>
            </p:cNvCxnSpPr>
            <p:nvPr/>
          </p:nvCxnSpPr>
          <p:spPr>
            <a:xfrm>
              <a:off x="8029073" y="4365162"/>
              <a:ext cx="599585" cy="38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BD31D6D-5EDC-B84E-9D0F-25BAB9C4C81B}"/>
                </a:ext>
              </a:extLst>
            </p:cNvPr>
            <p:cNvSpPr txBox="1"/>
            <p:nvPr/>
          </p:nvSpPr>
          <p:spPr>
            <a:xfrm>
              <a:off x="9873954" y="4082599"/>
              <a:ext cx="2086934" cy="646331"/>
            </a:xfrm>
            <a:prstGeom prst="rect">
              <a:avLst/>
            </a:prstGeom>
            <a:noFill/>
          </p:spPr>
          <p:txBody>
            <a:bodyPr wrap="square" rtlCol="0">
              <a:spAutoFit/>
            </a:bodyPr>
            <a:lstStyle/>
            <a:p>
              <a:pPr algn="r"/>
              <a:r>
                <a:rPr lang="en-US" i="1">
                  <a:ea typeface="Amazon Ember Light" panose="020B0403020204020204" pitchFamily="34" charset="0"/>
                  <a:cs typeface="Amazon Ember Light" panose="020B0403020204020204" pitchFamily="34" charset="0"/>
                </a:rPr>
                <a:t>More manageable  approach.</a:t>
              </a:r>
            </a:p>
          </p:txBody>
        </p:sp>
        <p:sp>
          <p:nvSpPr>
            <p:cNvPr id="60" name="Rounded Rectangle 59">
              <a:extLst>
                <a:ext uri="{FF2B5EF4-FFF2-40B4-BE49-F238E27FC236}">
                  <a16:creationId xmlns:a16="http://schemas.microsoft.com/office/drawing/2014/main" id="{278BAEB7-DF87-7041-8AD8-B26C937C1181}"/>
                </a:ext>
              </a:extLst>
            </p:cNvPr>
            <p:cNvSpPr/>
            <p:nvPr/>
          </p:nvSpPr>
          <p:spPr>
            <a:xfrm>
              <a:off x="9789361" y="4086656"/>
              <a:ext cx="2171527" cy="64633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8B9520E-CC95-FC4F-9150-8CA30FB4CC3B}"/>
                </a:ext>
              </a:extLst>
            </p:cNvPr>
            <p:cNvSpPr txBox="1"/>
            <p:nvPr/>
          </p:nvSpPr>
          <p:spPr>
            <a:xfrm>
              <a:off x="9816405" y="5153800"/>
              <a:ext cx="947695" cy="584775"/>
            </a:xfrm>
            <a:prstGeom prst="rect">
              <a:avLst/>
            </a:prstGeom>
            <a:noFill/>
          </p:spPr>
          <p:txBody>
            <a:bodyPr wrap="none" rtlCol="0">
              <a:spAutoFit/>
            </a:bodyPr>
            <a:lstStyle>
              <a:defPPr>
                <a:defRPr lang="en-US"/>
              </a:defPPr>
              <a:lvl1pPr>
                <a:defRPr sz="1600" b="1">
                  <a:solidFill>
                    <a:srgbClr val="504BAB"/>
                  </a:solidFill>
                  <a:ea typeface="Amazon Ember Light" panose="020B0403020204020204" pitchFamily="34" charset="0"/>
                  <a:cs typeface="Amazon Ember Light" panose="020B0403020204020204" pitchFamily="34" charset="0"/>
                </a:defRPr>
              </a:lvl1pPr>
            </a:lstStyle>
            <a:p>
              <a:r>
                <a:rPr lang="en-US" b="0">
                  <a:solidFill>
                    <a:srgbClr val="232F3E"/>
                  </a:solidFill>
                </a:rPr>
                <a:t>Access</a:t>
              </a:r>
            </a:p>
            <a:p>
              <a:r>
                <a:rPr lang="en-US" b="0">
                  <a:solidFill>
                    <a:srgbClr val="232F3E"/>
                  </a:solidFill>
                </a:rPr>
                <a:t>resource</a:t>
              </a:r>
            </a:p>
          </p:txBody>
        </p:sp>
        <p:sp>
          <p:nvSpPr>
            <p:cNvPr id="64" name="TextBox 63">
              <a:extLst>
                <a:ext uri="{FF2B5EF4-FFF2-40B4-BE49-F238E27FC236}">
                  <a16:creationId xmlns:a16="http://schemas.microsoft.com/office/drawing/2014/main" id="{7DA391D7-DD12-5843-B5B3-0DB6CAF5BFE0}"/>
                </a:ext>
              </a:extLst>
            </p:cNvPr>
            <p:cNvSpPr txBox="1"/>
            <p:nvPr/>
          </p:nvSpPr>
          <p:spPr>
            <a:xfrm>
              <a:off x="8634011" y="4231059"/>
              <a:ext cx="989373" cy="338554"/>
            </a:xfrm>
            <a:prstGeom prst="rect">
              <a:avLst/>
            </a:prstGeom>
            <a:noFill/>
          </p:spPr>
          <p:txBody>
            <a:bodyPr wrap="none" rtlCol="0">
              <a:spAutoFit/>
            </a:bodyPr>
            <a:lstStyle/>
            <a:p>
              <a:r>
                <a:rPr lang="en-US" sz="1600" b="1">
                  <a:solidFill>
                    <a:srgbClr val="504BAB"/>
                  </a:solidFill>
                  <a:ea typeface="Amazon Ember Light" panose="020B0403020204020204" pitchFamily="34" charset="0"/>
                  <a:cs typeface="Amazon Ember Light" panose="020B0403020204020204" pitchFamily="34" charset="0"/>
                </a:rPr>
                <a:t>IAM User</a:t>
              </a:r>
            </a:p>
          </p:txBody>
        </p:sp>
        <p:sp>
          <p:nvSpPr>
            <p:cNvPr id="65" name="Rectangle 64">
              <a:extLst>
                <a:ext uri="{FF2B5EF4-FFF2-40B4-BE49-F238E27FC236}">
                  <a16:creationId xmlns:a16="http://schemas.microsoft.com/office/drawing/2014/main" id="{0735B4C0-EF1C-C446-88A5-B0E6B30B61BE}"/>
                </a:ext>
              </a:extLst>
            </p:cNvPr>
            <p:cNvSpPr/>
            <p:nvPr/>
          </p:nvSpPr>
          <p:spPr>
            <a:xfrm>
              <a:off x="8628658" y="4200615"/>
              <a:ext cx="954027" cy="336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a:extLst>
                <a:ext uri="{FF2B5EF4-FFF2-40B4-BE49-F238E27FC236}">
                  <a16:creationId xmlns:a16="http://schemas.microsoft.com/office/drawing/2014/main" id="{226906E5-5373-8D48-94DD-30208BF827F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9173" y="4130212"/>
              <a:ext cx="469900" cy="469900"/>
            </a:xfrm>
            <a:prstGeom prst="rect">
              <a:avLst/>
            </a:prstGeom>
          </p:spPr>
        </p:pic>
        <p:cxnSp>
          <p:nvCxnSpPr>
            <p:cNvPr id="74" name="Straight Arrow Connector 73">
              <a:extLst>
                <a:ext uri="{FF2B5EF4-FFF2-40B4-BE49-F238E27FC236}">
                  <a16:creationId xmlns:a16="http://schemas.microsoft.com/office/drawing/2014/main" id="{B554A93F-4B26-6E42-932A-5F7BF0D431F4}"/>
                </a:ext>
              </a:extLst>
            </p:cNvPr>
            <p:cNvCxnSpPr>
              <a:cxnSpLocks/>
              <a:stCxn id="65" idx="2"/>
              <a:endCxn id="26" idx="0"/>
            </p:cNvCxnSpPr>
            <p:nvPr/>
          </p:nvCxnSpPr>
          <p:spPr>
            <a:xfrm>
              <a:off x="9105672" y="4537385"/>
              <a:ext cx="2245" cy="62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8637DE9-0356-D441-9F90-85B5CDEF6E67}"/>
                </a:ext>
              </a:extLst>
            </p:cNvPr>
            <p:cNvSpPr txBox="1"/>
            <p:nvPr/>
          </p:nvSpPr>
          <p:spPr>
            <a:xfrm>
              <a:off x="8172668" y="4575407"/>
              <a:ext cx="896399" cy="584775"/>
            </a:xfrm>
            <a:prstGeom prst="rect">
              <a:avLst/>
            </a:prstGeom>
            <a:noFill/>
          </p:spPr>
          <p:txBody>
            <a:bodyPr wrap="none" rtlCol="0">
              <a:spAutoFit/>
            </a:bodyPr>
            <a:lstStyle/>
            <a:p>
              <a:pPr algn="r"/>
              <a:r>
                <a:rPr lang="en-US" sz="1600">
                  <a:ea typeface="Amazon Ember Light" panose="020B0403020204020204" pitchFamily="34" charset="0"/>
                  <a:cs typeface="Amazon Ember Light" panose="020B0403020204020204" pitchFamily="34" charset="0"/>
                </a:rPr>
                <a:t>member</a:t>
              </a:r>
            </a:p>
            <a:p>
              <a:pPr algn="r"/>
              <a:r>
                <a:rPr lang="en-US" sz="1600">
                  <a:ea typeface="Amazon Ember Light" panose="020B0403020204020204" pitchFamily="34" charset="0"/>
                  <a:cs typeface="Amazon Ember Light" panose="020B0403020204020204" pitchFamily="34" charset="0"/>
                </a:rPr>
                <a:t>of</a:t>
              </a:r>
            </a:p>
          </p:txBody>
        </p:sp>
      </p:grpSp>
      <p:cxnSp>
        <p:nvCxnSpPr>
          <p:cNvPr id="9" name="Elbow Connector 8">
            <a:extLst>
              <a:ext uri="{FF2B5EF4-FFF2-40B4-BE49-F238E27FC236}">
                <a16:creationId xmlns:a16="http://schemas.microsoft.com/office/drawing/2014/main" id="{1A52E1F3-4437-D311-497B-4160E2033405}"/>
              </a:ext>
              <a:ext uri="{C183D7F6-B498-43B3-948B-1728B52AA6E4}">
                <adec:decorative xmlns:adec="http://schemas.microsoft.com/office/drawing/2017/decorative" val="1"/>
              </a:ext>
            </a:extLst>
          </p:cNvPr>
          <p:cNvCxnSpPr>
            <a:stCxn id="7" idx="3"/>
            <a:endCxn id="12" idx="1"/>
          </p:cNvCxnSpPr>
          <p:nvPr/>
        </p:nvCxnSpPr>
        <p:spPr>
          <a:xfrm>
            <a:off x="7183058" y="2123215"/>
            <a:ext cx="1391455" cy="464791"/>
          </a:xfrm>
          <a:prstGeom prst="bentConnector3">
            <a:avLst>
              <a:gd name="adj1" fmla="val 764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A45261B1-7FE3-8A90-0ECC-767CAB9EFEF3}"/>
              </a:ext>
              <a:ext uri="{C183D7F6-B498-43B3-948B-1728B52AA6E4}">
                <adec:decorative xmlns:adec="http://schemas.microsoft.com/office/drawing/2017/decorative" val="1"/>
              </a:ext>
            </a:extLst>
          </p:cNvPr>
          <p:cNvCxnSpPr>
            <a:cxnSpLocks/>
            <a:stCxn id="20" idx="3"/>
            <a:endCxn id="11" idx="1"/>
          </p:cNvCxnSpPr>
          <p:nvPr/>
        </p:nvCxnSpPr>
        <p:spPr>
          <a:xfrm flipV="1">
            <a:off x="7206064" y="2588402"/>
            <a:ext cx="1321476" cy="525561"/>
          </a:xfrm>
          <a:prstGeom prst="bentConnector3">
            <a:avLst>
              <a:gd name="adj1" fmla="val 778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7F3D2B6-4F62-3EF1-E232-76D2FEC81E29}"/>
              </a:ext>
              <a:ext uri="{C183D7F6-B498-43B3-948B-1728B52AA6E4}">
                <adec:decorative xmlns:adec="http://schemas.microsoft.com/office/drawing/2017/decorative" val="1"/>
              </a:ext>
            </a:extLst>
          </p:cNvPr>
          <p:cNvCxnSpPr>
            <a:stCxn id="25" idx="3"/>
            <a:endCxn id="26" idx="1"/>
          </p:cNvCxnSpPr>
          <p:nvPr/>
        </p:nvCxnSpPr>
        <p:spPr>
          <a:xfrm>
            <a:off x="7193077" y="4992441"/>
            <a:ext cx="1344482" cy="465187"/>
          </a:xfrm>
          <a:prstGeom prst="bentConnector3">
            <a:avLst>
              <a:gd name="adj1" fmla="val 79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AF7D6823-CFDE-0757-C064-BF9293C0EB10}"/>
              </a:ext>
              <a:ext uri="{C183D7F6-B498-43B3-948B-1728B52AA6E4}">
                <adec:decorative xmlns:adec="http://schemas.microsoft.com/office/drawing/2017/decorative" val="1"/>
              </a:ext>
            </a:extLst>
          </p:cNvPr>
          <p:cNvCxnSpPr>
            <a:stCxn id="33" idx="3"/>
            <a:endCxn id="26" idx="1"/>
          </p:cNvCxnSpPr>
          <p:nvPr/>
        </p:nvCxnSpPr>
        <p:spPr>
          <a:xfrm flipV="1">
            <a:off x="7216083" y="5457628"/>
            <a:ext cx="1321476" cy="525561"/>
          </a:xfrm>
          <a:prstGeom prst="bentConnector3">
            <a:avLst>
              <a:gd name="adj1" fmla="val 788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C599AC3D-7D31-FD67-B50E-8AB22C83FD2C}"/>
              </a:ext>
              <a:ext uri="{C183D7F6-B498-43B3-948B-1728B52AA6E4}">
                <adec:decorative xmlns:adec="http://schemas.microsoft.com/office/drawing/2017/decorative" val="1"/>
              </a:ext>
            </a:extLst>
          </p:cNvPr>
          <p:cNvCxnSpPr>
            <a:cxnSpLocks/>
            <a:stCxn id="64" idx="3"/>
            <a:endCxn id="36" idx="1"/>
          </p:cNvCxnSpPr>
          <p:nvPr/>
        </p:nvCxnSpPr>
        <p:spPr>
          <a:xfrm>
            <a:off x="9623384" y="4400336"/>
            <a:ext cx="1062298" cy="1055360"/>
          </a:xfrm>
          <a:prstGeom prst="bentConnector3">
            <a:avLst>
              <a:gd name="adj1" fmla="val 15238"/>
            </a:avLst>
          </a:prstGeom>
          <a:ln w="38100">
            <a:solidFill>
              <a:srgbClr val="05B05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3163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531C9E-1C06-734F-B1E7-6FFAAC732E5C}"/>
              </a:ext>
            </a:extLst>
          </p:cNvPr>
          <p:cNvSpPr>
            <a:spLocks noGrp="1"/>
          </p:cNvSpPr>
          <p:nvPr>
            <p:ph type="sldNum" sz="quarter" idx="20"/>
          </p:nvPr>
        </p:nvSpPr>
        <p:spPr/>
        <p:txBody>
          <a:bodyPr/>
          <a:lstStyle/>
          <a:p>
            <a:fld id="{B6A95138-A96E-2F42-A959-2EFD44FE4AB7}" type="slidenum">
              <a:rPr lang="en-US" smtClean="0"/>
              <a:t>26</a:t>
            </a:fld>
            <a:endParaRPr lang="en-US"/>
          </a:p>
        </p:txBody>
      </p:sp>
      <p:sp>
        <p:nvSpPr>
          <p:cNvPr id="2" name="Title 1">
            <a:extLst>
              <a:ext uri="{FF2B5EF4-FFF2-40B4-BE49-F238E27FC236}">
                <a16:creationId xmlns:a16="http://schemas.microsoft.com/office/drawing/2014/main" id="{14C17A0C-4BBD-1742-AE82-799C3B3AA99B}"/>
              </a:ext>
            </a:extLst>
          </p:cNvPr>
          <p:cNvSpPr>
            <a:spLocks noGrp="1"/>
          </p:cNvSpPr>
          <p:nvPr>
            <p:ph type="title"/>
          </p:nvPr>
        </p:nvSpPr>
        <p:spPr/>
        <p:txBody>
          <a:bodyPr/>
          <a:lstStyle/>
          <a:p>
            <a:r>
              <a:rPr lang="en-US"/>
              <a:t>Example IAM groups</a:t>
            </a:r>
          </a:p>
        </p:txBody>
      </p:sp>
      <p:sp>
        <p:nvSpPr>
          <p:cNvPr id="7" name="Content Placeholder 6">
            <a:extLst>
              <a:ext uri="{FF2B5EF4-FFF2-40B4-BE49-F238E27FC236}">
                <a16:creationId xmlns:a16="http://schemas.microsoft.com/office/drawing/2014/main" id="{8F288061-BAB1-BD49-A764-6D863ABF35B8}"/>
              </a:ext>
            </a:extLst>
          </p:cNvPr>
          <p:cNvSpPr>
            <a:spLocks noGrp="1"/>
          </p:cNvSpPr>
          <p:nvPr>
            <p:ph idx="4294967295"/>
          </p:nvPr>
        </p:nvSpPr>
        <p:spPr>
          <a:xfrm>
            <a:off x="5321808" y="1524000"/>
            <a:ext cx="6550025" cy="4645152"/>
          </a:xfrm>
        </p:spPr>
        <p:txBody>
          <a:bodyPr>
            <a:normAutofit fontScale="92500" lnSpcReduction="20000"/>
          </a:bodyPr>
          <a:lstStyle/>
          <a:p>
            <a:pPr marL="0" indent="0">
              <a:buNone/>
            </a:pPr>
            <a:r>
              <a:rPr lang="en-US" sz="2400" i="1"/>
              <a:t>Tip</a:t>
            </a:r>
            <a:r>
              <a:rPr lang="en-US" sz="2400"/>
              <a:t>: Create groups that reflect job functions</a:t>
            </a:r>
          </a:p>
          <a:p>
            <a:pPr marL="455612" lvl="2" indent="0">
              <a:buNone/>
            </a:pPr>
            <a:endParaRPr lang="en-US" sz="1600"/>
          </a:p>
          <a:p>
            <a:r>
              <a:rPr lang="en-US" sz="2400"/>
              <a:t>If a new developer is hired, add them to the </a:t>
            </a:r>
            <a:r>
              <a:rPr lang="en-US" sz="2400" i="1"/>
              <a:t>Developer</a:t>
            </a:r>
            <a:r>
              <a:rPr lang="en-US" sz="2400"/>
              <a:t> group</a:t>
            </a:r>
          </a:p>
          <a:p>
            <a:pPr lvl="1"/>
            <a:r>
              <a:rPr lang="en-US" sz="2200"/>
              <a:t>Immediately inherit the same access granted to other developers</a:t>
            </a:r>
          </a:p>
          <a:p>
            <a:pPr marL="455612" lvl="2" indent="0">
              <a:buNone/>
            </a:pPr>
            <a:endParaRPr lang="en-US" sz="900"/>
          </a:p>
          <a:p>
            <a:r>
              <a:rPr lang="en-US" sz="2400"/>
              <a:t>If Ana takes on the new role of developer – </a:t>
            </a:r>
          </a:p>
          <a:p>
            <a:pPr lvl="1"/>
            <a:r>
              <a:rPr lang="en-US" sz="2200"/>
              <a:t>Remove her from the </a:t>
            </a:r>
            <a:r>
              <a:rPr lang="en-US" sz="2200" i="1"/>
              <a:t>Test</a:t>
            </a:r>
            <a:r>
              <a:rPr lang="en-US" sz="2200"/>
              <a:t> group</a:t>
            </a:r>
          </a:p>
          <a:p>
            <a:pPr lvl="1"/>
            <a:r>
              <a:rPr lang="en-US" sz="2200"/>
              <a:t>Add her to the </a:t>
            </a:r>
            <a:r>
              <a:rPr lang="en-US" sz="2200" i="1"/>
              <a:t>Developer</a:t>
            </a:r>
            <a:r>
              <a:rPr lang="en-US" sz="2200"/>
              <a:t> group</a:t>
            </a:r>
          </a:p>
          <a:p>
            <a:pPr marL="455612" lvl="2" indent="0">
              <a:buNone/>
            </a:pPr>
            <a:endParaRPr lang="en-US" sz="900"/>
          </a:p>
          <a:p>
            <a:r>
              <a:rPr lang="en-US" sz="2400"/>
              <a:t>Users can belong to more than one group</a:t>
            </a:r>
          </a:p>
          <a:p>
            <a:pPr lvl="1"/>
            <a:r>
              <a:rPr lang="en-US" sz="2200"/>
              <a:t>However the most restrictive policy will then apply</a:t>
            </a:r>
          </a:p>
        </p:txBody>
      </p:sp>
      <p:pic>
        <p:nvPicPr>
          <p:cNvPr id="9" name="Graphic 8">
            <a:extLst>
              <a:ext uri="{FF2B5EF4-FFF2-40B4-BE49-F238E27FC236}">
                <a16:creationId xmlns:a16="http://schemas.microsoft.com/office/drawing/2014/main" id="{BAB9D557-1A3D-1D48-8346-B25CB387921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7619" y="1340894"/>
            <a:ext cx="583204" cy="583204"/>
          </a:xfrm>
          <a:prstGeom prst="rect">
            <a:avLst/>
          </a:prstGeom>
        </p:spPr>
      </p:pic>
      <p:graphicFrame>
        <p:nvGraphicFramePr>
          <p:cNvPr id="6" name="Content Placeholder 5" descr="An AWS account has three IAM groups named Admins, Developers, and Test. The Admins group has two members: Li and Paulo. The Developers group has Mateo, Shirley and Sofia. The Test group has Ana, Zhang, and Jane.">
            <a:extLst>
              <a:ext uri="{FF2B5EF4-FFF2-40B4-BE49-F238E27FC236}">
                <a16:creationId xmlns:a16="http://schemas.microsoft.com/office/drawing/2014/main" id="{0BBADCF6-4CDD-404D-B0C1-F2C7E304D90C}"/>
              </a:ext>
            </a:extLst>
          </p:cNvPr>
          <p:cNvGraphicFramePr>
            <a:graphicFrameLocks noGrp="1"/>
          </p:cNvGraphicFramePr>
          <p:nvPr>
            <p:ph sz="quarter" idx="21"/>
            <p:extLst>
              <p:ext uri="{D42A27DB-BD31-4B8C-83A1-F6EECF244321}">
                <p14:modId xmlns:p14="http://schemas.microsoft.com/office/powerpoint/2010/main" val="3716947689"/>
              </p:ext>
            </p:extLst>
          </p:nvPr>
        </p:nvGraphicFramePr>
        <p:xfrm>
          <a:off x="-557784" y="1755648"/>
          <a:ext cx="6190488" cy="38039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2039432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A2ED727-DE70-4442-A5A1-634864B8F120}"/>
              </a:ext>
            </a:extLst>
          </p:cNvPr>
          <p:cNvSpPr>
            <a:spLocks noGrp="1"/>
          </p:cNvSpPr>
          <p:nvPr>
            <p:ph type="sldNum" sz="quarter" idx="20"/>
          </p:nvPr>
        </p:nvSpPr>
        <p:spPr/>
        <p:txBody>
          <a:bodyPr/>
          <a:lstStyle/>
          <a:p>
            <a:fld id="{B6A95138-A96E-2F42-A959-2EFD44FE4AB7}" type="slidenum">
              <a:rPr lang="en-US" smtClean="0"/>
              <a:t>27</a:t>
            </a:fld>
            <a:endParaRPr lang="en-US"/>
          </a:p>
        </p:txBody>
      </p:sp>
      <p:sp>
        <p:nvSpPr>
          <p:cNvPr id="2" name="Title 1">
            <a:extLst>
              <a:ext uri="{FF2B5EF4-FFF2-40B4-BE49-F238E27FC236}">
                <a16:creationId xmlns:a16="http://schemas.microsoft.com/office/drawing/2014/main" id="{E2BEF13B-C05F-5D4D-AD16-F9FC204405CA}"/>
              </a:ext>
            </a:extLst>
          </p:cNvPr>
          <p:cNvSpPr>
            <a:spLocks noGrp="1"/>
          </p:cNvSpPr>
          <p:nvPr>
            <p:ph type="title"/>
          </p:nvPr>
        </p:nvSpPr>
        <p:spPr/>
        <p:txBody>
          <a:bodyPr/>
          <a:lstStyle/>
          <a:p>
            <a:r>
              <a:rPr lang="en-US"/>
              <a:t>Use case for IAM with Amazon S3</a:t>
            </a:r>
          </a:p>
        </p:txBody>
      </p:sp>
      <p:grpSp>
        <p:nvGrpSpPr>
          <p:cNvPr id="4" name="Group 3" descr="A developer, Zhang, logs in as an IAM user. The user has a policy attached directly to it that grants access to the /awsexamplebucket/home/zhang location. Zhang is also a member of an IAM group that has a policy that grants access to /awsexamplebucekt/share/develpers. ">
            <a:extLst>
              <a:ext uri="{FF2B5EF4-FFF2-40B4-BE49-F238E27FC236}">
                <a16:creationId xmlns:a16="http://schemas.microsoft.com/office/drawing/2014/main" id="{FC813C00-ED41-AD42-A19C-546279FD0A93}"/>
              </a:ext>
            </a:extLst>
          </p:cNvPr>
          <p:cNvGrpSpPr/>
          <p:nvPr/>
        </p:nvGrpSpPr>
        <p:grpSpPr>
          <a:xfrm>
            <a:off x="561802" y="1434911"/>
            <a:ext cx="11068395" cy="4732173"/>
            <a:chOff x="561802" y="1434911"/>
            <a:chExt cx="11068395" cy="4732173"/>
          </a:xfrm>
        </p:grpSpPr>
        <p:pic>
          <p:nvPicPr>
            <p:cNvPr id="3" name="Picture 2">
              <a:extLst>
                <a:ext uri="{FF2B5EF4-FFF2-40B4-BE49-F238E27FC236}">
                  <a16:creationId xmlns:a16="http://schemas.microsoft.com/office/drawing/2014/main" id="{77C1E2B3-4A54-F246-B7FF-7C0C172AEE2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014483" y="3252932"/>
              <a:ext cx="3026730" cy="2408595"/>
            </a:xfrm>
            <a:prstGeom prst="rect">
              <a:avLst/>
            </a:prstGeom>
          </p:spPr>
        </p:pic>
        <p:pic>
          <p:nvPicPr>
            <p:cNvPr id="8" name="Graphic 7">
              <a:extLst>
                <a:ext uri="{FF2B5EF4-FFF2-40B4-BE49-F238E27FC236}">
                  <a16:creationId xmlns:a16="http://schemas.microsoft.com/office/drawing/2014/main" id="{AEFCE9C9-164D-FE49-978D-1036E2F72E8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042" y="2744207"/>
              <a:ext cx="755494" cy="755494"/>
            </a:xfrm>
            <a:prstGeom prst="rect">
              <a:avLst/>
            </a:prstGeom>
          </p:spPr>
        </p:pic>
        <p:sp>
          <p:nvSpPr>
            <p:cNvPr id="9" name="TextBox 8">
              <a:extLst>
                <a:ext uri="{FF2B5EF4-FFF2-40B4-BE49-F238E27FC236}">
                  <a16:creationId xmlns:a16="http://schemas.microsoft.com/office/drawing/2014/main" id="{0281D401-322A-9046-A8C4-E20A6AED3B0F}"/>
                </a:ext>
              </a:extLst>
            </p:cNvPr>
            <p:cNvSpPr txBox="1"/>
            <p:nvPr/>
          </p:nvSpPr>
          <p:spPr>
            <a:xfrm>
              <a:off x="742140" y="3478208"/>
              <a:ext cx="748923" cy="338554"/>
            </a:xfrm>
            <a:prstGeom prst="rect">
              <a:avLst/>
            </a:prstGeom>
            <a:noFill/>
          </p:spPr>
          <p:txBody>
            <a:bodyPr wrap="none" rtlCol="0">
              <a:spAutoFit/>
            </a:bodyPr>
            <a:lstStyle/>
            <a:p>
              <a:r>
                <a:rPr lang="en-US" sz="1600">
                  <a:latin typeface="Amazon Ember" panose="02000000000000000000" pitchFamily="2" charset="0"/>
                  <a:ea typeface="Amazon Ember" panose="02000000000000000000" pitchFamily="2" charset="0"/>
                  <a:cs typeface="Amazon Ember Light" panose="020B0403020204020204" pitchFamily="34" charset="0"/>
                </a:rPr>
                <a:t>zhang</a:t>
              </a:r>
            </a:p>
          </p:txBody>
        </p:sp>
        <p:pic>
          <p:nvPicPr>
            <p:cNvPr id="10" name="Graphic 9">
              <a:extLst>
                <a:ext uri="{FF2B5EF4-FFF2-40B4-BE49-F238E27FC236}">
                  <a16:creationId xmlns:a16="http://schemas.microsoft.com/office/drawing/2014/main" id="{CC09DE8B-A8F9-4E4C-BA9D-8DAD3D56B69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7643" y="1581501"/>
              <a:ext cx="591028" cy="591028"/>
            </a:xfrm>
            <a:prstGeom prst="rect">
              <a:avLst/>
            </a:prstGeom>
          </p:spPr>
        </p:pic>
        <p:sp>
          <p:nvSpPr>
            <p:cNvPr id="11" name="TextBox 10">
              <a:extLst>
                <a:ext uri="{FF2B5EF4-FFF2-40B4-BE49-F238E27FC236}">
                  <a16:creationId xmlns:a16="http://schemas.microsoft.com/office/drawing/2014/main" id="{35643B12-48E3-8E43-83B6-832050A00600}"/>
                </a:ext>
              </a:extLst>
            </p:cNvPr>
            <p:cNvSpPr txBox="1"/>
            <p:nvPr/>
          </p:nvSpPr>
          <p:spPr>
            <a:xfrm>
              <a:off x="3329178" y="1571157"/>
              <a:ext cx="4031352" cy="584775"/>
            </a:xfrm>
            <a:prstGeom prst="rect">
              <a:avLst/>
            </a:prstGeom>
            <a:noFill/>
          </p:spPr>
          <p:txBody>
            <a:bodyPr wrap="square" rtlCol="0">
              <a:spAutoFit/>
            </a:bodyPr>
            <a:lstStyle/>
            <a:p>
              <a:r>
                <a:rPr lang="en-US" sz="1600">
                  <a:ea typeface="Amazon Ember" panose="02000000000000000000" pitchFamily="2" charset="0"/>
                  <a:cs typeface="Amazon Ember Light" panose="020B0403020204020204" pitchFamily="34" charset="0"/>
                </a:rPr>
                <a:t>IAM policy </a:t>
              </a:r>
              <a:r>
                <a:rPr lang="en-US" sz="1600">
                  <a:ea typeface="Amazon Ember Light" panose="020B0403020204020204" pitchFamily="34" charset="0"/>
                  <a:cs typeface="Amazon Ember Light" panose="020B0403020204020204" pitchFamily="34" charset="0"/>
                </a:rPr>
                <a:t>grants read, write, list access to </a:t>
              </a:r>
              <a:r>
                <a:rPr lang="en-US" sz="1600">
                  <a:solidFill>
                    <a:srgbClr val="504BAB"/>
                  </a:solidFill>
                  <a:ea typeface="Amazon Ember" panose="020B0603020204020204" pitchFamily="34" charset="0"/>
                  <a:cs typeface="Amazon Ember" panose="020B0603020204020204" pitchFamily="34" charset="0"/>
                </a:rPr>
                <a:t>/awsexamplebucket/home/zhang</a:t>
              </a:r>
            </a:p>
          </p:txBody>
        </p:sp>
        <p:cxnSp>
          <p:nvCxnSpPr>
            <p:cNvPr id="12" name="Straight Arrow Connector 11">
              <a:extLst>
                <a:ext uri="{FF2B5EF4-FFF2-40B4-BE49-F238E27FC236}">
                  <a16:creationId xmlns:a16="http://schemas.microsoft.com/office/drawing/2014/main" id="{41EC8B1F-3088-1543-98BC-9397B00537EB}"/>
                </a:ext>
              </a:extLst>
            </p:cNvPr>
            <p:cNvCxnSpPr>
              <a:cxnSpLocks/>
              <a:stCxn id="10" idx="2"/>
              <a:endCxn id="17" idx="0"/>
            </p:cNvCxnSpPr>
            <p:nvPr/>
          </p:nvCxnSpPr>
          <p:spPr>
            <a:xfrm>
              <a:off x="3153157" y="2172529"/>
              <a:ext cx="0" cy="66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BF83AC-EE22-394D-9857-71ECBFD052EF}"/>
                </a:ext>
              </a:extLst>
            </p:cNvPr>
            <p:cNvSpPr txBox="1"/>
            <p:nvPr/>
          </p:nvSpPr>
          <p:spPr>
            <a:xfrm>
              <a:off x="2195372" y="2188785"/>
              <a:ext cx="932307" cy="584775"/>
            </a:xfrm>
            <a:prstGeom prst="rect">
              <a:avLst/>
            </a:prstGeom>
            <a:noFill/>
          </p:spPr>
          <p:txBody>
            <a:bodyPr wrap="none" rtlCol="0">
              <a:spAutoFit/>
            </a:bodyPr>
            <a:lstStyle/>
            <a:p>
              <a:pPr algn="r"/>
              <a:r>
                <a:rPr lang="en-US" sz="1600">
                  <a:ea typeface="Amazon Ember Light" panose="020B0403020204020204" pitchFamily="34" charset="0"/>
                  <a:cs typeface="Amazon Ember Light" panose="020B0403020204020204" pitchFamily="34" charset="0"/>
                </a:rPr>
                <a:t>Attached</a:t>
              </a:r>
            </a:p>
            <a:p>
              <a:pPr algn="r"/>
              <a:r>
                <a:rPr lang="en-US" sz="1600">
                  <a:ea typeface="Amazon Ember Light" panose="020B0403020204020204" pitchFamily="34" charset="0"/>
                  <a:cs typeface="Amazon Ember Light" panose="020B0403020204020204" pitchFamily="34" charset="0"/>
                </a:rPr>
                <a:t>to</a:t>
              </a:r>
            </a:p>
          </p:txBody>
        </p:sp>
        <p:sp>
          <p:nvSpPr>
            <p:cNvPr id="16" name="TextBox 15">
              <a:extLst>
                <a:ext uri="{FF2B5EF4-FFF2-40B4-BE49-F238E27FC236}">
                  <a16:creationId xmlns:a16="http://schemas.microsoft.com/office/drawing/2014/main" id="{25CE5D56-A17B-DE43-954F-9B52BFD8D99A}"/>
                </a:ext>
              </a:extLst>
            </p:cNvPr>
            <p:cNvSpPr txBox="1"/>
            <p:nvPr/>
          </p:nvSpPr>
          <p:spPr>
            <a:xfrm>
              <a:off x="8963524" y="1434911"/>
              <a:ext cx="2509726" cy="1200329"/>
            </a:xfrm>
            <a:prstGeom prst="rect">
              <a:avLst/>
            </a:prstGeom>
            <a:noFill/>
          </p:spPr>
          <p:txBody>
            <a:bodyPr wrap="square" rtlCol="0">
              <a:spAutoFit/>
            </a:bodyPr>
            <a:lstStyle/>
            <a:p>
              <a:r>
                <a:rPr lang="en-US">
                  <a:ea typeface="Amazon Ember Light" panose="020B0403020204020204" pitchFamily="34" charset="0"/>
                  <a:cs typeface="Amazon Ember Light" panose="020B0403020204020204" pitchFamily="34" charset="0"/>
                </a:rPr>
                <a:t>Bucket with </a:t>
              </a:r>
              <a:r>
                <a:rPr lang="en-US" i="1">
                  <a:ea typeface="Amazon Ember Light" panose="020B0403020204020204" pitchFamily="34" charset="0"/>
                  <a:cs typeface="Amazon Ember Light" panose="020B0403020204020204" pitchFamily="34" charset="0"/>
                </a:rPr>
                <a:t>home </a:t>
              </a:r>
              <a:r>
                <a:rPr lang="en-US">
                  <a:ea typeface="Amazon Ember Light" panose="020B0403020204020204" pitchFamily="34" charset="0"/>
                  <a:cs typeface="Amazon Ember Light" panose="020B0403020204020204" pitchFamily="34" charset="0"/>
                </a:rPr>
                <a:t>directories for each employee and a </a:t>
              </a:r>
              <a:r>
                <a:rPr lang="en-US" i="1">
                  <a:ea typeface="Amazon Ember Light" panose="020B0403020204020204" pitchFamily="34" charset="0"/>
                  <a:cs typeface="Amazon Ember Light" panose="020B0403020204020204" pitchFamily="34" charset="0"/>
                </a:rPr>
                <a:t>share</a:t>
              </a:r>
              <a:r>
                <a:rPr lang="en-US">
                  <a:ea typeface="Amazon Ember Light" panose="020B0403020204020204" pitchFamily="34" charset="0"/>
                  <a:cs typeface="Amazon Ember Light" panose="020B0403020204020204" pitchFamily="34" charset="0"/>
                </a:rPr>
                <a:t> area for groups.</a:t>
              </a:r>
            </a:p>
          </p:txBody>
        </p:sp>
        <p:sp>
          <p:nvSpPr>
            <p:cNvPr id="17" name="Rectangle 16">
              <a:extLst>
                <a:ext uri="{FF2B5EF4-FFF2-40B4-BE49-F238E27FC236}">
                  <a16:creationId xmlns:a16="http://schemas.microsoft.com/office/drawing/2014/main" id="{E5CEE066-E1C9-644B-8ABE-D3DFB0B91CC6}"/>
                </a:ext>
              </a:extLst>
            </p:cNvPr>
            <p:cNvSpPr/>
            <p:nvPr/>
          </p:nvSpPr>
          <p:spPr>
            <a:xfrm>
              <a:off x="2582799" y="2836481"/>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407EDA6-616B-2547-865D-779186DE8036}"/>
                </a:ext>
              </a:extLst>
            </p:cNvPr>
            <p:cNvSpPr txBox="1"/>
            <p:nvPr/>
          </p:nvSpPr>
          <p:spPr>
            <a:xfrm>
              <a:off x="2658471" y="2962322"/>
              <a:ext cx="962123" cy="338554"/>
            </a:xfrm>
            <a:prstGeom prst="rect">
              <a:avLst/>
            </a:prstGeom>
            <a:noFill/>
          </p:spPr>
          <p:txBody>
            <a:bodyPr wrap="none" rtlCol="0">
              <a:spAutoFit/>
            </a:bodyPr>
            <a:lstStyle/>
            <a:p>
              <a:r>
                <a:rPr lang="en-US" sz="1600" b="1">
                  <a:solidFill>
                    <a:srgbClr val="504BAB"/>
                  </a:solidFill>
                  <a:ea typeface="Amazon Ember Light" panose="020B0403020204020204" pitchFamily="34" charset="0"/>
                  <a:cs typeface="Amazon Ember Light" panose="020B0403020204020204" pitchFamily="34" charset="0"/>
                </a:rPr>
                <a:t>IAM user</a:t>
              </a:r>
            </a:p>
          </p:txBody>
        </p:sp>
        <p:cxnSp>
          <p:nvCxnSpPr>
            <p:cNvPr id="21" name="Straight Arrow Connector 20">
              <a:extLst>
                <a:ext uri="{FF2B5EF4-FFF2-40B4-BE49-F238E27FC236}">
                  <a16:creationId xmlns:a16="http://schemas.microsoft.com/office/drawing/2014/main" id="{2CB8BC5D-2D6A-DC41-92EE-4F1739EE15DF}"/>
                </a:ext>
              </a:extLst>
            </p:cNvPr>
            <p:cNvCxnSpPr>
              <a:cxnSpLocks/>
              <a:stCxn id="17" idx="2"/>
            </p:cNvCxnSpPr>
            <p:nvPr/>
          </p:nvCxnSpPr>
          <p:spPr>
            <a:xfrm flipH="1">
              <a:off x="3141540" y="3427509"/>
              <a:ext cx="11617" cy="1099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AA1B0B2-5995-F34D-9B87-F11FEED5E358}"/>
                </a:ext>
              </a:extLst>
            </p:cNvPr>
            <p:cNvSpPr txBox="1"/>
            <p:nvPr/>
          </p:nvSpPr>
          <p:spPr>
            <a:xfrm>
              <a:off x="2156511" y="3634690"/>
              <a:ext cx="931666" cy="584775"/>
            </a:xfrm>
            <a:prstGeom prst="rect">
              <a:avLst/>
            </a:prstGeom>
            <a:noFill/>
          </p:spPr>
          <p:txBody>
            <a:bodyPr wrap="none" rtlCol="0">
              <a:spAutoFit/>
            </a:bodyPr>
            <a:lstStyle/>
            <a:p>
              <a:pPr algn="r"/>
              <a:r>
                <a:rPr lang="en-US" sz="1600">
                  <a:ea typeface="Amazon Ember Light" panose="020B0403020204020204" pitchFamily="34" charset="0"/>
                  <a:cs typeface="Amazon Ember Light" panose="020B0403020204020204" pitchFamily="34" charset="0"/>
                </a:rPr>
                <a:t>Member</a:t>
              </a:r>
            </a:p>
            <a:p>
              <a:pPr algn="r"/>
              <a:r>
                <a:rPr lang="en-US" sz="1600">
                  <a:ea typeface="Amazon Ember Light" panose="020B0403020204020204" pitchFamily="34" charset="0"/>
                  <a:cs typeface="Amazon Ember Light" panose="020B0403020204020204" pitchFamily="34" charset="0"/>
                </a:rPr>
                <a:t>of</a:t>
              </a:r>
            </a:p>
          </p:txBody>
        </p:sp>
        <p:sp>
          <p:nvSpPr>
            <p:cNvPr id="25" name="Rectangle 24">
              <a:extLst>
                <a:ext uri="{FF2B5EF4-FFF2-40B4-BE49-F238E27FC236}">
                  <a16:creationId xmlns:a16="http://schemas.microsoft.com/office/drawing/2014/main" id="{EC0746D4-4DA8-2642-8591-F79EEC8242A2}"/>
                </a:ext>
              </a:extLst>
            </p:cNvPr>
            <p:cNvSpPr/>
            <p:nvPr/>
          </p:nvSpPr>
          <p:spPr>
            <a:xfrm>
              <a:off x="2582799" y="4546985"/>
              <a:ext cx="1140716" cy="591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EAAB7D9-338F-BD4F-9157-0AF78566764A}"/>
                </a:ext>
              </a:extLst>
            </p:cNvPr>
            <p:cNvSpPr txBox="1"/>
            <p:nvPr/>
          </p:nvSpPr>
          <p:spPr>
            <a:xfrm>
              <a:off x="2563092" y="4672826"/>
              <a:ext cx="1064587" cy="338554"/>
            </a:xfrm>
            <a:prstGeom prst="rect">
              <a:avLst/>
            </a:prstGeom>
            <a:noFill/>
          </p:spPr>
          <p:txBody>
            <a:bodyPr wrap="none" rtlCol="0">
              <a:spAutoFit/>
            </a:bodyPr>
            <a:lstStyle/>
            <a:p>
              <a:r>
                <a:rPr lang="en-US" sz="160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IAM group</a:t>
              </a:r>
            </a:p>
          </p:txBody>
        </p:sp>
        <p:pic>
          <p:nvPicPr>
            <p:cNvPr id="27" name="Graphic 26">
              <a:extLst>
                <a:ext uri="{FF2B5EF4-FFF2-40B4-BE49-F238E27FC236}">
                  <a16:creationId xmlns:a16="http://schemas.microsoft.com/office/drawing/2014/main" id="{031AABCA-450A-024F-870F-82CE0F4D7BD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7643" y="5576056"/>
              <a:ext cx="591028" cy="591028"/>
            </a:xfrm>
            <a:prstGeom prst="rect">
              <a:avLst/>
            </a:prstGeom>
          </p:spPr>
        </p:pic>
        <p:sp>
          <p:nvSpPr>
            <p:cNvPr id="28" name="TextBox 27">
              <a:extLst>
                <a:ext uri="{FF2B5EF4-FFF2-40B4-BE49-F238E27FC236}">
                  <a16:creationId xmlns:a16="http://schemas.microsoft.com/office/drawing/2014/main" id="{05650F9F-CFC9-E342-85C6-240D82C7821B}"/>
                </a:ext>
              </a:extLst>
            </p:cNvPr>
            <p:cNvSpPr txBox="1"/>
            <p:nvPr/>
          </p:nvSpPr>
          <p:spPr>
            <a:xfrm>
              <a:off x="3370003" y="5582309"/>
              <a:ext cx="4034715" cy="584775"/>
            </a:xfrm>
            <a:prstGeom prst="rect">
              <a:avLst/>
            </a:prstGeom>
            <a:noFill/>
          </p:spPr>
          <p:txBody>
            <a:bodyPr wrap="square" rtlCol="0">
              <a:spAutoFit/>
            </a:bodyPr>
            <a:lstStyle/>
            <a:p>
              <a:r>
                <a:rPr lang="en-US" sz="1600">
                  <a:ea typeface="Amazon Ember" panose="02000000000000000000" pitchFamily="2" charset="0"/>
                  <a:cs typeface="Amazon Ember Light" panose="020B0403020204020204" pitchFamily="34" charset="0"/>
                </a:rPr>
                <a:t>IAM policy </a:t>
              </a:r>
              <a:r>
                <a:rPr lang="en-US" sz="1600">
                  <a:ea typeface="Amazon Ember Light" panose="020B0403020204020204" pitchFamily="34" charset="0"/>
                  <a:cs typeface="Amazon Ember Light" panose="020B0403020204020204" pitchFamily="34" charset="0"/>
                </a:rPr>
                <a:t>grants read, write, list access to </a:t>
              </a:r>
              <a:r>
                <a:rPr lang="en-US" sz="1600">
                  <a:solidFill>
                    <a:srgbClr val="504BAB"/>
                  </a:solidFill>
                  <a:ea typeface="Amazon Ember" panose="020B0603020204020204" pitchFamily="34" charset="0"/>
                  <a:cs typeface="Amazon Ember" panose="020B0603020204020204" pitchFamily="34" charset="0"/>
                </a:rPr>
                <a:t>/awsexamplebucket/share/developers</a:t>
              </a:r>
            </a:p>
          </p:txBody>
        </p:sp>
        <p:sp>
          <p:nvSpPr>
            <p:cNvPr id="29" name="TextBox 28">
              <a:extLst>
                <a:ext uri="{FF2B5EF4-FFF2-40B4-BE49-F238E27FC236}">
                  <a16:creationId xmlns:a16="http://schemas.microsoft.com/office/drawing/2014/main" id="{1E8044C8-6C9C-7645-A84A-4ED1335E23F1}"/>
                </a:ext>
              </a:extLst>
            </p:cNvPr>
            <p:cNvSpPr txBox="1"/>
            <p:nvPr/>
          </p:nvSpPr>
          <p:spPr>
            <a:xfrm>
              <a:off x="561802" y="2421732"/>
              <a:ext cx="1044068" cy="338554"/>
            </a:xfrm>
            <a:prstGeom prst="rect">
              <a:avLst/>
            </a:prstGeom>
            <a:noFill/>
          </p:spPr>
          <p:txBody>
            <a:bodyPr wrap="none" rtlCol="0">
              <a:spAutoFit/>
            </a:bodyPr>
            <a:lstStyle/>
            <a:p>
              <a:r>
                <a:rPr lang="en-US" sz="160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Developer</a:t>
              </a:r>
            </a:p>
          </p:txBody>
        </p:sp>
        <p:cxnSp>
          <p:nvCxnSpPr>
            <p:cNvPr id="30" name="Straight Arrow Connector 29">
              <a:extLst>
                <a:ext uri="{FF2B5EF4-FFF2-40B4-BE49-F238E27FC236}">
                  <a16:creationId xmlns:a16="http://schemas.microsoft.com/office/drawing/2014/main" id="{7EDF1788-A154-F44A-BA49-15E5B62D8519}"/>
                </a:ext>
              </a:extLst>
            </p:cNvPr>
            <p:cNvCxnSpPr>
              <a:cxnSpLocks/>
              <a:stCxn id="8" idx="3"/>
              <a:endCxn id="17" idx="1"/>
            </p:cNvCxnSpPr>
            <p:nvPr/>
          </p:nvCxnSpPr>
          <p:spPr>
            <a:xfrm>
              <a:off x="1497536" y="3121954"/>
              <a:ext cx="1085263" cy="100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70B542-AA9E-1749-9D22-D3549041DDE4}"/>
                </a:ext>
              </a:extLst>
            </p:cNvPr>
            <p:cNvCxnSpPr>
              <a:cxnSpLocks/>
              <a:stCxn id="27" idx="0"/>
              <a:endCxn id="25" idx="2"/>
            </p:cNvCxnSpPr>
            <p:nvPr/>
          </p:nvCxnSpPr>
          <p:spPr>
            <a:xfrm flipV="1">
              <a:off x="3153157" y="5138013"/>
              <a:ext cx="0" cy="438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0FB5B5-24DD-B241-850D-3D37FE258A58}"/>
                </a:ext>
              </a:extLst>
            </p:cNvPr>
            <p:cNvCxnSpPr>
              <a:cxnSpLocks/>
              <a:stCxn id="17" idx="3"/>
            </p:cNvCxnSpPr>
            <p:nvPr/>
          </p:nvCxnSpPr>
          <p:spPr>
            <a:xfrm>
              <a:off x="3723515" y="3131995"/>
              <a:ext cx="5420485" cy="981693"/>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0">
              <a:extLst>
                <a:ext uri="{FF2B5EF4-FFF2-40B4-BE49-F238E27FC236}">
                  <a16:creationId xmlns:a16="http://schemas.microsoft.com/office/drawing/2014/main" id="{348BA79B-1D13-4040-80EB-DEBA5DA3F05E}"/>
                </a:ext>
              </a:extLst>
            </p:cNvPr>
            <p:cNvCxnSpPr>
              <a:cxnSpLocks/>
              <a:stCxn id="17" idx="3"/>
            </p:cNvCxnSpPr>
            <p:nvPr/>
          </p:nvCxnSpPr>
          <p:spPr>
            <a:xfrm>
              <a:off x="3723515" y="3131995"/>
              <a:ext cx="5420485" cy="1963387"/>
            </a:xfrm>
            <a:prstGeom prst="bentConnector3">
              <a:avLst>
                <a:gd name="adj1" fmla="val 5000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FF15899-2667-E941-ABBF-545AC44321BE}"/>
                </a:ext>
              </a:extLst>
            </p:cNvPr>
            <p:cNvSpPr/>
            <p:nvPr/>
          </p:nvSpPr>
          <p:spPr>
            <a:xfrm>
              <a:off x="7842560" y="2033338"/>
              <a:ext cx="3787637" cy="3970420"/>
            </a:xfrm>
            <a:prstGeom prst="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132E501-F8D2-5D43-A62B-54EC1955A1FF}"/>
                </a:ext>
              </a:extLst>
            </p:cNvPr>
            <p:cNvSpPr/>
            <p:nvPr/>
          </p:nvSpPr>
          <p:spPr>
            <a:xfrm>
              <a:off x="8061157" y="1647348"/>
              <a:ext cx="673769" cy="774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BDF2F7F1-4269-D440-A68B-01E8AAC06A7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09033" y="1507831"/>
              <a:ext cx="1054491" cy="1054491"/>
            </a:xfrm>
            <a:prstGeom prst="rect">
              <a:avLst/>
            </a:prstGeom>
          </p:spPr>
        </p:pic>
      </p:grpSp>
    </p:spTree>
    <p:custDataLst>
      <p:tags r:id="rId1"/>
    </p:custDataLst>
    <p:extLst>
      <p:ext uri="{BB962C8B-B14F-4D97-AF65-F5344CB8AC3E}">
        <p14:creationId xmlns:p14="http://schemas.microsoft.com/office/powerpoint/2010/main" val="181249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mj-lt"/>
              </a:rPr>
              <a:t>Section 4: Federating users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8: Securing User and Application Access</a:t>
            </a:r>
          </a:p>
        </p:txBody>
      </p:sp>
    </p:spTree>
    <p:custDataLst>
      <p:tags r:id="rId1"/>
    </p:custDataLst>
    <p:extLst>
      <p:ext uri="{BB962C8B-B14F-4D97-AF65-F5344CB8AC3E}">
        <p14:creationId xmlns:p14="http://schemas.microsoft.com/office/powerpoint/2010/main" val="2204950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A5159F-880E-4146-A937-036EDCACD017}"/>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29</a:t>
            </a:fld>
            <a:endParaRPr lang="en-US"/>
          </a:p>
        </p:txBody>
      </p:sp>
      <p:sp>
        <p:nvSpPr>
          <p:cNvPr id="7" name="Title 6">
            <a:extLst>
              <a:ext uri="{FF2B5EF4-FFF2-40B4-BE49-F238E27FC236}">
                <a16:creationId xmlns:a16="http://schemas.microsoft.com/office/drawing/2014/main" id="{FF6A01E8-560D-0148-9E8E-78BC8FCAAF43}"/>
              </a:ext>
            </a:extLst>
          </p:cNvPr>
          <p:cNvSpPr>
            <a:spLocks noGrp="1"/>
          </p:cNvSpPr>
          <p:nvPr>
            <p:ph type="title"/>
          </p:nvPr>
        </p:nvSpPr>
        <p:spPr/>
        <p:txBody>
          <a:bodyPr/>
          <a:lstStyle/>
          <a:p>
            <a:r>
              <a:rPr lang="en-US"/>
              <a:t>IAM roles</a:t>
            </a:r>
          </a:p>
        </p:txBody>
      </p:sp>
      <p:sp>
        <p:nvSpPr>
          <p:cNvPr id="8" name="Content Placeholder 7">
            <a:extLst>
              <a:ext uri="{FF2B5EF4-FFF2-40B4-BE49-F238E27FC236}">
                <a16:creationId xmlns:a16="http://schemas.microsoft.com/office/drawing/2014/main" id="{63B2245D-7705-9A4B-BDC7-EB3E2743BD57}"/>
              </a:ext>
            </a:extLst>
          </p:cNvPr>
          <p:cNvSpPr>
            <a:spLocks noGrp="1"/>
          </p:cNvSpPr>
          <p:nvPr>
            <p:ph sz="quarter" idx="21"/>
          </p:nvPr>
        </p:nvSpPr>
        <p:spPr/>
        <p:txBody>
          <a:bodyPr/>
          <a:lstStyle/>
          <a:p>
            <a:pPr>
              <a:buClr>
                <a:schemeClr val="tx1">
                  <a:lumMod val="95000"/>
                  <a:lumOff val="5000"/>
                </a:schemeClr>
              </a:buClr>
            </a:pP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IAM role </a:t>
            </a:r>
            <a:r>
              <a:rPr lang="en-US" sz="2400"/>
              <a:t>characteristics</a:t>
            </a:r>
          </a:p>
          <a:p>
            <a:pPr lvl="1">
              <a:buClr>
                <a:schemeClr val="tx1">
                  <a:lumMod val="95000"/>
                  <a:lumOff val="5000"/>
                </a:schemeClr>
              </a:buClr>
            </a:pPr>
            <a:r>
              <a:rPr lang="en-US" sz="2000"/>
              <a:t>Provides </a:t>
            </a:r>
            <a:r>
              <a:rPr lang="en-US" sz="2000" i="1">
                <a:solidFill>
                  <a:schemeClr val="accent5"/>
                </a:solidFill>
              </a:rPr>
              <a:t>temporary</a:t>
            </a:r>
            <a:r>
              <a:rPr lang="en-US" sz="2000"/>
              <a:t> security credentials </a:t>
            </a:r>
          </a:p>
          <a:p>
            <a:pPr lvl="1">
              <a:buClr>
                <a:schemeClr val="tx1">
                  <a:lumMod val="95000"/>
                  <a:lumOff val="5000"/>
                </a:schemeClr>
              </a:buClr>
            </a:pPr>
            <a:r>
              <a:rPr lang="en-US" sz="2000"/>
              <a:t>Is not uniquely associated with one person</a:t>
            </a:r>
          </a:p>
          <a:p>
            <a:pPr lvl="1">
              <a:buClr>
                <a:schemeClr val="tx1">
                  <a:lumMod val="95000"/>
                  <a:lumOff val="5000"/>
                </a:schemeClr>
              </a:buClr>
            </a:pPr>
            <a:r>
              <a:rPr lang="en-US" sz="2000"/>
              <a:t>Is</a:t>
            </a:r>
            <a:r>
              <a:rPr lang="en-US" sz="2000" i="1">
                <a:solidFill>
                  <a:schemeClr val="accent6"/>
                </a:solidFill>
              </a:rPr>
              <a:t> </a:t>
            </a:r>
            <a:r>
              <a:rPr lang="en-US" sz="2000" i="1">
                <a:solidFill>
                  <a:schemeClr val="accent5"/>
                </a:solidFill>
              </a:rPr>
              <a:t>assumable</a:t>
            </a:r>
            <a:r>
              <a:rPr lang="en-US" sz="2000"/>
              <a:t> by a </a:t>
            </a:r>
            <a:r>
              <a:rPr lang="en-US" sz="2000">
                <a:solidFill>
                  <a:srgbClr val="504BAB"/>
                </a:solidFill>
                <a:latin typeface="Amazon Ember" panose="02000000000000000000" pitchFamily="2" charset="0"/>
                <a:ea typeface="Amazon Ember" panose="02000000000000000000" pitchFamily="2" charset="0"/>
              </a:rPr>
              <a:t>person</a:t>
            </a:r>
            <a:r>
              <a:rPr lang="en-US" sz="2000"/>
              <a:t>, </a:t>
            </a:r>
            <a:r>
              <a:rPr lang="en-US" sz="2000">
                <a:solidFill>
                  <a:srgbClr val="504BAB"/>
                </a:solidFill>
                <a:latin typeface="Amazon Ember" panose="02000000000000000000" pitchFamily="2" charset="0"/>
                <a:ea typeface="Amazon Ember" panose="02000000000000000000" pitchFamily="2" charset="0"/>
              </a:rPr>
              <a:t>application</a:t>
            </a:r>
            <a:r>
              <a:rPr lang="en-US" sz="2000"/>
              <a:t>, or </a:t>
            </a:r>
            <a:r>
              <a:rPr lang="en-US" sz="2000">
                <a:solidFill>
                  <a:srgbClr val="504BAB"/>
                </a:solidFill>
                <a:latin typeface="Amazon Ember" panose="02000000000000000000" pitchFamily="2" charset="0"/>
                <a:ea typeface="Amazon Ember" panose="02000000000000000000" pitchFamily="2" charset="0"/>
              </a:rPr>
              <a:t>service</a:t>
            </a:r>
          </a:p>
          <a:p>
            <a:pPr lvl="1">
              <a:buClr>
                <a:schemeClr val="tx1">
                  <a:lumMod val="95000"/>
                  <a:lumOff val="5000"/>
                </a:schemeClr>
              </a:buClr>
            </a:pPr>
            <a:r>
              <a:rPr lang="en-US" sz="2000"/>
              <a:t>Is often used to delegate access</a:t>
            </a:r>
          </a:p>
          <a:p>
            <a:pPr>
              <a:buClr>
                <a:schemeClr val="tx1">
                  <a:lumMod val="95000"/>
                  <a:lumOff val="5000"/>
                </a:schemeClr>
              </a:buClr>
            </a:pPr>
            <a:r>
              <a:rPr lang="en-US" sz="2400"/>
              <a:t>Use cases</a:t>
            </a:r>
          </a:p>
          <a:p>
            <a:pPr lvl="1"/>
            <a:r>
              <a:rPr lang="en-US" sz="2000"/>
              <a:t>Provide AWS resources with access to AWS services</a:t>
            </a:r>
          </a:p>
          <a:p>
            <a:pPr lvl="1"/>
            <a:r>
              <a:rPr lang="en-US" sz="2000"/>
              <a:t>Provide access to externally authenticated users</a:t>
            </a:r>
          </a:p>
          <a:p>
            <a:pPr lvl="1"/>
            <a:r>
              <a:rPr lang="en-US" sz="2000"/>
              <a:t>Provide access to third parties</a:t>
            </a:r>
          </a:p>
          <a:p>
            <a:pPr lvl="1"/>
            <a:r>
              <a:rPr lang="en-US" sz="2000"/>
              <a:t>Switch roles to access resources in – </a:t>
            </a:r>
          </a:p>
          <a:p>
            <a:pPr lvl="2"/>
            <a:r>
              <a:rPr lang="en-US" sz="1600"/>
              <a:t>Your AWS account</a:t>
            </a:r>
          </a:p>
          <a:p>
            <a:pPr lvl="2"/>
            <a:r>
              <a:rPr lang="en-US" sz="1600"/>
              <a:t>Any other AWS account (cross-account access)</a:t>
            </a:r>
          </a:p>
        </p:txBody>
      </p:sp>
      <p:grpSp>
        <p:nvGrpSpPr>
          <p:cNvPr id="34" name="Group 33" descr="An IAM policy is attached to an IAM role in AWS account 1. The role is assumed by an IAM user in the same account and an IAM user in AWS account 2. Both users can use the role to access in S3 bucket. An EC2 instance also assumes the same role and the app running on the instance can also access the S3 bucket.">
            <a:extLst>
              <a:ext uri="{FF2B5EF4-FFF2-40B4-BE49-F238E27FC236}">
                <a16:creationId xmlns:a16="http://schemas.microsoft.com/office/drawing/2014/main" id="{E7BBA4E6-768C-47F0-B1AC-619C235A0650}"/>
              </a:ext>
            </a:extLst>
          </p:cNvPr>
          <p:cNvGrpSpPr/>
          <p:nvPr/>
        </p:nvGrpSpPr>
        <p:grpSpPr>
          <a:xfrm>
            <a:off x="6811514" y="1337709"/>
            <a:ext cx="5244006" cy="4938400"/>
            <a:chOff x="6811514" y="1337709"/>
            <a:chExt cx="5244006" cy="4938400"/>
          </a:xfrm>
        </p:grpSpPr>
        <p:pic>
          <p:nvPicPr>
            <p:cNvPr id="9" name="Graphic 8">
              <a:extLst>
                <a:ext uri="{FF2B5EF4-FFF2-40B4-BE49-F238E27FC236}">
                  <a16:creationId xmlns:a16="http://schemas.microsoft.com/office/drawing/2014/main" id="{D465B365-4F51-444B-99E8-8936E75A5F5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6983" y="5326363"/>
              <a:ext cx="671290" cy="671290"/>
            </a:xfrm>
            <a:prstGeom prst="rect">
              <a:avLst/>
            </a:prstGeom>
          </p:spPr>
        </p:pic>
        <p:sp>
          <p:nvSpPr>
            <p:cNvPr id="10" name="TextBox 9">
              <a:extLst>
                <a:ext uri="{FF2B5EF4-FFF2-40B4-BE49-F238E27FC236}">
                  <a16:creationId xmlns:a16="http://schemas.microsoft.com/office/drawing/2014/main" id="{39650093-E147-004A-A7E4-AD0571DA1596}"/>
                </a:ext>
              </a:extLst>
            </p:cNvPr>
            <p:cNvSpPr txBox="1"/>
            <p:nvPr/>
          </p:nvSpPr>
          <p:spPr>
            <a:xfrm>
              <a:off x="6971636" y="5872684"/>
              <a:ext cx="1571025" cy="338554"/>
            </a:xfrm>
            <a:prstGeom prst="rect">
              <a:avLst/>
            </a:prstGeom>
            <a:noFill/>
          </p:spPr>
          <p:txBody>
            <a:bodyPr wrap="square" rtlCol="0">
              <a:spAutoFit/>
            </a:bodyPr>
            <a:lstStyle/>
            <a:p>
              <a:pPr algn="ctr"/>
              <a:r>
                <a:rPr lang="en-US" sz="1600"/>
                <a:t>IAM role</a:t>
              </a:r>
            </a:p>
          </p:txBody>
        </p:sp>
        <p:pic>
          <p:nvPicPr>
            <p:cNvPr id="11" name="Graphic 10">
              <a:extLst>
                <a:ext uri="{FF2B5EF4-FFF2-40B4-BE49-F238E27FC236}">
                  <a16:creationId xmlns:a16="http://schemas.microsoft.com/office/drawing/2014/main" id="{AFCE862F-44AD-DE4C-AC88-A3DBE2E5051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03619" y="5529521"/>
              <a:ext cx="411938" cy="411938"/>
            </a:xfrm>
            <a:prstGeom prst="rect">
              <a:avLst/>
            </a:prstGeom>
          </p:spPr>
        </p:pic>
        <p:sp>
          <p:nvSpPr>
            <p:cNvPr id="13" name="TextBox 12">
              <a:extLst>
                <a:ext uri="{FF2B5EF4-FFF2-40B4-BE49-F238E27FC236}">
                  <a16:creationId xmlns:a16="http://schemas.microsoft.com/office/drawing/2014/main" id="{73DCBDC2-B0B7-5842-8E88-8996C03BF388}"/>
                </a:ext>
              </a:extLst>
            </p:cNvPr>
            <p:cNvSpPr txBox="1"/>
            <p:nvPr/>
          </p:nvSpPr>
          <p:spPr>
            <a:xfrm>
              <a:off x="8077102" y="5452998"/>
              <a:ext cx="1103868" cy="584775"/>
            </a:xfrm>
            <a:prstGeom prst="rect">
              <a:avLst/>
            </a:prstGeom>
            <a:noFill/>
          </p:spPr>
          <p:txBody>
            <a:bodyPr wrap="square" rtlCol="0">
              <a:spAutoFit/>
            </a:bodyPr>
            <a:lstStyle/>
            <a:p>
              <a:pPr algn="ctr"/>
              <a:r>
                <a:rPr lang="en-US" sz="1600">
                  <a:solidFill>
                    <a:srgbClr val="0070C0"/>
                  </a:solidFill>
                  <a:ea typeface="Amazon Ember Light" panose="020B0403020204020204" pitchFamily="34" charset="0"/>
                  <a:cs typeface="Amazon Ember Light" panose="020B0403020204020204" pitchFamily="34" charset="0"/>
                </a:rPr>
                <a:t>Attached</a:t>
              </a:r>
            </a:p>
            <a:p>
              <a:pPr algn="ctr"/>
              <a:r>
                <a:rPr lang="en-US" sz="1600">
                  <a:solidFill>
                    <a:srgbClr val="0070C0"/>
                  </a:solidFill>
                  <a:ea typeface="Amazon Ember Light" panose="020B0403020204020204" pitchFamily="34" charset="0"/>
                  <a:cs typeface="Amazon Ember Light" panose="020B0403020204020204" pitchFamily="34" charset="0"/>
                </a:rPr>
                <a:t> to</a:t>
              </a:r>
            </a:p>
          </p:txBody>
        </p:sp>
        <p:sp>
          <p:nvSpPr>
            <p:cNvPr id="14" name="TextBox 13">
              <a:extLst>
                <a:ext uri="{FF2B5EF4-FFF2-40B4-BE49-F238E27FC236}">
                  <a16:creationId xmlns:a16="http://schemas.microsoft.com/office/drawing/2014/main" id="{6AA8489B-837D-A243-A3DB-5DA0F4F053E1}"/>
                </a:ext>
              </a:extLst>
            </p:cNvPr>
            <p:cNvSpPr txBox="1"/>
            <p:nvPr/>
          </p:nvSpPr>
          <p:spPr>
            <a:xfrm>
              <a:off x="8795935" y="5924123"/>
              <a:ext cx="1064714" cy="338554"/>
            </a:xfrm>
            <a:prstGeom prst="rect">
              <a:avLst/>
            </a:prstGeom>
            <a:noFill/>
          </p:spPr>
          <p:txBody>
            <a:bodyPr wrap="none" rtlCol="0">
              <a:spAutoFit/>
            </a:bodyPr>
            <a:lstStyle/>
            <a:p>
              <a:pPr algn="r"/>
              <a:r>
                <a:rPr lang="en-US" sz="1600">
                  <a:ea typeface="Amazon Ember Light" panose="020B0403020204020204" pitchFamily="34" charset="0"/>
                  <a:cs typeface="Amazon Ember Light" panose="020B0403020204020204" pitchFamily="34" charset="0"/>
                </a:rPr>
                <a:t>IAM policy</a:t>
              </a:r>
            </a:p>
          </p:txBody>
        </p:sp>
        <p:cxnSp>
          <p:nvCxnSpPr>
            <p:cNvPr id="15" name="Straight Arrow Connector 14">
              <a:extLst>
                <a:ext uri="{FF2B5EF4-FFF2-40B4-BE49-F238E27FC236}">
                  <a16:creationId xmlns:a16="http://schemas.microsoft.com/office/drawing/2014/main" id="{4B45C439-D3FF-F14C-BAE8-25B78AC2D851}"/>
                </a:ext>
              </a:extLst>
            </p:cNvPr>
            <p:cNvCxnSpPr>
              <a:cxnSpLocks/>
              <a:stCxn id="11" idx="1"/>
              <a:endCxn id="13" idx="1"/>
            </p:cNvCxnSpPr>
            <p:nvPr/>
          </p:nvCxnSpPr>
          <p:spPr>
            <a:xfrm flipH="1">
              <a:off x="8077102" y="5735490"/>
              <a:ext cx="10265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A85F634-FA09-1349-9A66-CECC638F95FB}"/>
                </a:ext>
              </a:extLst>
            </p:cNvPr>
            <p:cNvSpPr txBox="1"/>
            <p:nvPr/>
          </p:nvSpPr>
          <p:spPr>
            <a:xfrm>
              <a:off x="6827972" y="4370345"/>
              <a:ext cx="1030337" cy="830997"/>
            </a:xfrm>
            <a:prstGeom prst="rect">
              <a:avLst/>
            </a:prstGeom>
            <a:noFill/>
          </p:spPr>
          <p:txBody>
            <a:bodyPr wrap="square" rtlCol="0">
              <a:spAutoFit/>
            </a:bodyPr>
            <a:lstStyle/>
            <a:p>
              <a:pPr algn="r"/>
              <a:r>
                <a:rPr lang="en-US" sz="1600">
                  <a:solidFill>
                    <a:srgbClr val="504BAB"/>
                  </a:solidFill>
                  <a:latin typeface="Amazon Ember" panose="020B0603020204020204" pitchFamily="34" charset="0"/>
                  <a:ea typeface="Amazon Ember" panose="020B0603020204020204" pitchFamily="34" charset="0"/>
                  <a:cs typeface="Amazon Ember" panose="020B0603020204020204" pitchFamily="34" charset="0"/>
                </a:rPr>
                <a:t>Role  </a:t>
              </a:r>
              <a:br>
                <a:rPr lang="en-US" sz="1600">
                  <a:solidFill>
                    <a:srgbClr val="504BAB"/>
                  </a:solidFill>
                  <a:latin typeface="Amazon Ember" panose="020B0603020204020204" pitchFamily="34" charset="0"/>
                  <a:ea typeface="Amazon Ember" panose="020B0603020204020204" pitchFamily="34" charset="0"/>
                  <a:cs typeface="Amazon Ember" panose="020B0603020204020204" pitchFamily="34" charset="0"/>
                </a:rPr>
              </a:br>
              <a:r>
                <a:rPr lang="en-US" sz="1600" i="1">
                  <a:solidFill>
                    <a:srgbClr val="504BAB"/>
                  </a:solidFill>
                  <a:latin typeface="Amazon Ember" panose="020B0603020204020204" pitchFamily="34" charset="0"/>
                  <a:ea typeface="Amazon Ember" panose="020B0603020204020204" pitchFamily="34" charset="0"/>
                  <a:cs typeface="Amazon Ember" panose="020B0603020204020204" pitchFamily="34" charset="0"/>
                </a:rPr>
                <a:t>assumed</a:t>
              </a:r>
              <a:r>
                <a:rPr lang="en-US" sz="160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t>
              </a:r>
            </a:p>
            <a:p>
              <a:pPr algn="r"/>
              <a:r>
                <a:rPr lang="en-US" sz="1600">
                  <a:solidFill>
                    <a:srgbClr val="504BAB"/>
                  </a:solidFill>
                  <a:latin typeface="Amazon Ember" panose="020B0603020204020204" pitchFamily="34" charset="0"/>
                  <a:ea typeface="Amazon Ember" panose="020B0603020204020204" pitchFamily="34" charset="0"/>
                  <a:cs typeface="Amazon Ember" panose="020B0603020204020204" pitchFamily="34" charset="0"/>
                </a:rPr>
                <a:t>by</a:t>
              </a:r>
            </a:p>
          </p:txBody>
        </p:sp>
        <p:pic>
          <p:nvPicPr>
            <p:cNvPr id="19" name="Graphic 18">
              <a:extLst>
                <a:ext uri="{FF2B5EF4-FFF2-40B4-BE49-F238E27FC236}">
                  <a16:creationId xmlns:a16="http://schemas.microsoft.com/office/drawing/2014/main" id="{08806D34-849D-FE48-AAEE-B1F7A946105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09822" y="3667906"/>
              <a:ext cx="559719" cy="559719"/>
            </a:xfrm>
            <a:prstGeom prst="rect">
              <a:avLst/>
            </a:prstGeom>
          </p:spPr>
        </p:pic>
        <p:sp>
          <p:nvSpPr>
            <p:cNvPr id="20" name="TextBox 19">
              <a:extLst>
                <a:ext uri="{FF2B5EF4-FFF2-40B4-BE49-F238E27FC236}">
                  <a16:creationId xmlns:a16="http://schemas.microsoft.com/office/drawing/2014/main" id="{ED9ADC89-66E9-F444-AD4E-E0A86E9385A5}"/>
                </a:ext>
              </a:extLst>
            </p:cNvPr>
            <p:cNvSpPr txBox="1"/>
            <p:nvPr/>
          </p:nvSpPr>
          <p:spPr>
            <a:xfrm>
              <a:off x="8354688" y="4222011"/>
              <a:ext cx="1107898" cy="338554"/>
            </a:xfrm>
            <a:prstGeom prst="rect">
              <a:avLst/>
            </a:prstGeom>
            <a:noFill/>
          </p:spPr>
          <p:txBody>
            <a:bodyPr wrap="square" rtlCol="0">
              <a:spAutoFit/>
            </a:bodyPr>
            <a:lstStyle/>
            <a:p>
              <a:pPr algn="ctr"/>
              <a:r>
                <a:rPr lang="en-US" sz="1600"/>
                <a:t>IAM User</a:t>
              </a:r>
            </a:p>
          </p:txBody>
        </p:sp>
        <p:sp>
          <p:nvSpPr>
            <p:cNvPr id="25" name="Rectangle 24">
              <a:extLst>
                <a:ext uri="{FF2B5EF4-FFF2-40B4-BE49-F238E27FC236}">
                  <a16:creationId xmlns:a16="http://schemas.microsoft.com/office/drawing/2014/main" id="{C8FEEE85-DBB4-A842-B4A1-15794775DE12}"/>
                </a:ext>
              </a:extLst>
            </p:cNvPr>
            <p:cNvSpPr/>
            <p:nvPr/>
          </p:nvSpPr>
          <p:spPr>
            <a:xfrm>
              <a:off x="6811514" y="3109750"/>
              <a:ext cx="5244006" cy="316635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a:t>
              </a:r>
              <a:br>
                <a:rPr lang="en-US" sz="1600">
                  <a:solidFill>
                    <a:sysClr val="windowText" lastClr="000000"/>
                  </a:solidFill>
                </a:rPr>
              </a:br>
              <a:r>
                <a:rPr lang="en-US" sz="1600">
                  <a:solidFill>
                    <a:sysClr val="windowText" lastClr="000000"/>
                  </a:solidFill>
                </a:rPr>
                <a:t>account 1</a:t>
              </a:r>
            </a:p>
          </p:txBody>
        </p:sp>
        <p:pic>
          <p:nvPicPr>
            <p:cNvPr id="26" name="Graphic 25">
              <a:extLst>
                <a:ext uri="{FF2B5EF4-FFF2-40B4-BE49-F238E27FC236}">
                  <a16:creationId xmlns:a16="http://schemas.microsoft.com/office/drawing/2014/main" id="{ACA85A96-341C-4048-BAD1-CC8550A96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13297" y="3109751"/>
              <a:ext cx="330200" cy="330200"/>
            </a:xfrm>
            <a:prstGeom prst="rect">
              <a:avLst/>
            </a:prstGeom>
          </p:spPr>
        </p:pic>
        <p:sp>
          <p:nvSpPr>
            <p:cNvPr id="27" name="Rectangle 26">
              <a:extLst>
                <a:ext uri="{FF2B5EF4-FFF2-40B4-BE49-F238E27FC236}">
                  <a16:creationId xmlns:a16="http://schemas.microsoft.com/office/drawing/2014/main" id="{45DF5457-9CB4-104E-9906-E738128AC07E}"/>
                </a:ext>
              </a:extLst>
            </p:cNvPr>
            <p:cNvSpPr/>
            <p:nvPr/>
          </p:nvSpPr>
          <p:spPr>
            <a:xfrm>
              <a:off x="8018404" y="1337709"/>
              <a:ext cx="2172621" cy="142989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account 2</a:t>
              </a:r>
            </a:p>
          </p:txBody>
        </p:sp>
        <p:pic>
          <p:nvPicPr>
            <p:cNvPr id="28" name="Graphic 27">
              <a:extLst>
                <a:ext uri="{FF2B5EF4-FFF2-40B4-BE49-F238E27FC236}">
                  <a16:creationId xmlns:a16="http://schemas.microsoft.com/office/drawing/2014/main" id="{75C10CFA-8DED-B54F-AB59-FC7732AC9B5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28324" y="1347450"/>
              <a:ext cx="330200" cy="330200"/>
            </a:xfrm>
            <a:prstGeom prst="rect">
              <a:avLst/>
            </a:prstGeom>
          </p:spPr>
        </p:pic>
        <p:pic>
          <p:nvPicPr>
            <p:cNvPr id="31" name="Graphic 30">
              <a:extLst>
                <a:ext uri="{FF2B5EF4-FFF2-40B4-BE49-F238E27FC236}">
                  <a16:creationId xmlns:a16="http://schemas.microsoft.com/office/drawing/2014/main" id="{8B4B9140-3881-944E-A412-E273AACF25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33330" y="1867712"/>
              <a:ext cx="559719" cy="559719"/>
            </a:xfrm>
            <a:prstGeom prst="rect">
              <a:avLst/>
            </a:prstGeom>
          </p:spPr>
        </p:pic>
        <p:sp>
          <p:nvSpPr>
            <p:cNvPr id="32" name="TextBox 31">
              <a:extLst>
                <a:ext uri="{FF2B5EF4-FFF2-40B4-BE49-F238E27FC236}">
                  <a16:creationId xmlns:a16="http://schemas.microsoft.com/office/drawing/2014/main" id="{5DFBA31F-D829-CD43-8530-F4609BB7C087}"/>
                </a:ext>
              </a:extLst>
            </p:cNvPr>
            <p:cNvSpPr txBox="1"/>
            <p:nvPr/>
          </p:nvSpPr>
          <p:spPr>
            <a:xfrm>
              <a:off x="8961608" y="1811671"/>
              <a:ext cx="1107898" cy="584775"/>
            </a:xfrm>
            <a:prstGeom prst="rect">
              <a:avLst/>
            </a:prstGeom>
            <a:noFill/>
          </p:spPr>
          <p:txBody>
            <a:bodyPr wrap="square" rtlCol="0">
              <a:spAutoFit/>
            </a:bodyPr>
            <a:lstStyle/>
            <a:p>
              <a:pPr algn="ctr"/>
              <a:r>
                <a:rPr lang="en-US" sz="1600"/>
                <a:t>IAM </a:t>
              </a:r>
            </a:p>
            <a:p>
              <a:pPr algn="ctr"/>
              <a:r>
                <a:rPr lang="en-US" sz="1600"/>
                <a:t>user</a:t>
              </a:r>
            </a:p>
          </p:txBody>
        </p:sp>
        <p:pic>
          <p:nvPicPr>
            <p:cNvPr id="45" name="Graphic 44">
              <a:extLst>
                <a:ext uri="{FF2B5EF4-FFF2-40B4-BE49-F238E27FC236}">
                  <a16:creationId xmlns:a16="http://schemas.microsoft.com/office/drawing/2014/main" id="{BB445348-7952-704B-8715-28FDA5D40B9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52631" y="5016949"/>
              <a:ext cx="330200" cy="330200"/>
            </a:xfrm>
            <a:prstGeom prst="rect">
              <a:avLst/>
            </a:prstGeom>
          </p:spPr>
        </p:pic>
        <p:sp>
          <p:nvSpPr>
            <p:cNvPr id="46" name="Rectangle 45">
              <a:extLst>
                <a:ext uri="{FF2B5EF4-FFF2-40B4-BE49-F238E27FC236}">
                  <a16:creationId xmlns:a16="http://schemas.microsoft.com/office/drawing/2014/main" id="{91F79EB1-BE17-AB40-98B1-8D589780FFA9}"/>
                </a:ext>
              </a:extLst>
            </p:cNvPr>
            <p:cNvSpPr/>
            <p:nvPr/>
          </p:nvSpPr>
          <p:spPr>
            <a:xfrm>
              <a:off x="9843832" y="5016949"/>
              <a:ext cx="2111601" cy="62130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D86613"/>
                  </a:solidFill>
                </a:rPr>
                <a:t>EC2 instance (with application)</a:t>
              </a:r>
            </a:p>
          </p:txBody>
        </p:sp>
        <p:cxnSp>
          <p:nvCxnSpPr>
            <p:cNvPr id="48" name="Straight Arrow Connector 16">
              <a:extLst>
                <a:ext uri="{FF2B5EF4-FFF2-40B4-BE49-F238E27FC236}">
                  <a16:creationId xmlns:a16="http://schemas.microsoft.com/office/drawing/2014/main" id="{E40F6709-904B-594C-A0FA-ADE6AA19DB2F}"/>
                </a:ext>
              </a:extLst>
            </p:cNvPr>
            <p:cNvCxnSpPr>
              <a:cxnSpLocks/>
              <a:stCxn id="9" idx="0"/>
              <a:endCxn id="46" idx="1"/>
            </p:cNvCxnSpPr>
            <p:nvPr/>
          </p:nvCxnSpPr>
          <p:spPr>
            <a:xfrm>
              <a:off x="7722628" y="5326363"/>
              <a:ext cx="2121204" cy="123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F8E67405-6767-BF4D-922F-8E77229AF69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54198" y="3634077"/>
              <a:ext cx="635809" cy="635809"/>
            </a:xfrm>
            <a:prstGeom prst="rect">
              <a:avLst/>
            </a:prstGeom>
          </p:spPr>
        </p:pic>
        <p:sp>
          <p:nvSpPr>
            <p:cNvPr id="76" name="TextBox 75">
              <a:extLst>
                <a:ext uri="{FF2B5EF4-FFF2-40B4-BE49-F238E27FC236}">
                  <a16:creationId xmlns:a16="http://schemas.microsoft.com/office/drawing/2014/main" id="{8FDDD452-3D4E-0445-89BB-ED2A28D30E54}"/>
                </a:ext>
              </a:extLst>
            </p:cNvPr>
            <p:cNvSpPr txBox="1"/>
            <p:nvPr/>
          </p:nvSpPr>
          <p:spPr>
            <a:xfrm>
              <a:off x="10903569" y="3706807"/>
              <a:ext cx="853764" cy="584775"/>
            </a:xfrm>
            <a:prstGeom prst="rect">
              <a:avLst/>
            </a:prstGeom>
            <a:noFill/>
          </p:spPr>
          <p:txBody>
            <a:bodyPr wrap="square" rtlCol="0">
              <a:spAutoFit/>
            </a:bodyPr>
            <a:lstStyle/>
            <a:p>
              <a:r>
                <a:rPr lang="en-US" sz="1600"/>
                <a:t>S3 </a:t>
              </a:r>
            </a:p>
            <a:p>
              <a:r>
                <a:rPr lang="en-US" sz="1600"/>
                <a:t>bucket</a:t>
              </a:r>
            </a:p>
          </p:txBody>
        </p:sp>
        <p:pic>
          <p:nvPicPr>
            <p:cNvPr id="77" name="Graphic 76">
              <a:extLst>
                <a:ext uri="{FF2B5EF4-FFF2-40B4-BE49-F238E27FC236}">
                  <a16:creationId xmlns:a16="http://schemas.microsoft.com/office/drawing/2014/main" id="{2CE38F36-2735-4941-892E-7AE8311C7D7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118" y="1657859"/>
              <a:ext cx="365760" cy="365760"/>
            </a:xfrm>
            <a:prstGeom prst="rect">
              <a:avLst/>
            </a:prstGeom>
          </p:spPr>
        </p:pic>
        <p:pic>
          <p:nvPicPr>
            <p:cNvPr id="78" name="Graphic 77">
              <a:extLst>
                <a:ext uri="{FF2B5EF4-FFF2-40B4-BE49-F238E27FC236}">
                  <a16:creationId xmlns:a16="http://schemas.microsoft.com/office/drawing/2014/main" id="{500793C5-3A77-C84A-B8CB-37E272AD01A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6677" y="4786583"/>
              <a:ext cx="428185" cy="365760"/>
            </a:xfrm>
            <a:prstGeom prst="rect">
              <a:avLst/>
            </a:prstGeom>
          </p:spPr>
        </p:pic>
        <p:pic>
          <p:nvPicPr>
            <p:cNvPr id="79" name="Graphic 78">
              <a:extLst>
                <a:ext uri="{FF2B5EF4-FFF2-40B4-BE49-F238E27FC236}">
                  <a16:creationId xmlns:a16="http://schemas.microsoft.com/office/drawing/2014/main" id="{B6B341FF-84C9-6D4D-AB88-3452B18D4BA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1994" y="3457031"/>
              <a:ext cx="365760" cy="365760"/>
            </a:xfrm>
            <a:prstGeom prst="rect">
              <a:avLst/>
            </a:prstGeom>
          </p:spPr>
        </p:pic>
        <p:cxnSp>
          <p:nvCxnSpPr>
            <p:cNvPr id="80" name="Straight Arrow Connector 16">
              <a:extLst>
                <a:ext uri="{FF2B5EF4-FFF2-40B4-BE49-F238E27FC236}">
                  <a16:creationId xmlns:a16="http://schemas.microsoft.com/office/drawing/2014/main" id="{4270429B-00CC-354D-9FF7-FCA2AC23F5CC}"/>
                </a:ext>
              </a:extLst>
            </p:cNvPr>
            <p:cNvCxnSpPr>
              <a:cxnSpLocks/>
              <a:stCxn id="19" idx="3"/>
              <a:endCxn id="75" idx="1"/>
            </p:cNvCxnSpPr>
            <p:nvPr/>
          </p:nvCxnSpPr>
          <p:spPr>
            <a:xfrm>
              <a:off x="9169541" y="3947766"/>
              <a:ext cx="1184657" cy="421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EE2D95F-F3D8-0442-AA98-BCEDBAAC0C41}"/>
                </a:ext>
              </a:extLst>
            </p:cNvPr>
            <p:cNvSpPr/>
            <p:nvPr/>
          </p:nvSpPr>
          <p:spPr>
            <a:xfrm>
              <a:off x="8308603" y="5941459"/>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1</a:t>
              </a:r>
            </a:p>
          </p:txBody>
        </p:sp>
        <p:sp>
          <p:nvSpPr>
            <p:cNvPr id="86" name="Oval 85">
              <a:extLst>
                <a:ext uri="{FF2B5EF4-FFF2-40B4-BE49-F238E27FC236}">
                  <a16:creationId xmlns:a16="http://schemas.microsoft.com/office/drawing/2014/main" id="{B1D5CAE3-89B0-D64D-8712-2D9343FDEA15}"/>
                </a:ext>
              </a:extLst>
            </p:cNvPr>
            <p:cNvSpPr/>
            <p:nvPr/>
          </p:nvSpPr>
          <p:spPr>
            <a:xfrm>
              <a:off x="7198373" y="4994165"/>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2</a:t>
              </a:r>
            </a:p>
          </p:txBody>
        </p:sp>
        <p:sp>
          <p:nvSpPr>
            <p:cNvPr id="87" name="Oval 86">
              <a:extLst>
                <a:ext uri="{FF2B5EF4-FFF2-40B4-BE49-F238E27FC236}">
                  <a16:creationId xmlns:a16="http://schemas.microsoft.com/office/drawing/2014/main" id="{16F41518-95CE-E749-B0CE-477D0528F6B6}"/>
                </a:ext>
              </a:extLst>
            </p:cNvPr>
            <p:cNvSpPr/>
            <p:nvPr/>
          </p:nvSpPr>
          <p:spPr>
            <a:xfrm>
              <a:off x="9193411" y="3415798"/>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88" name="TextBox 87">
              <a:extLst>
                <a:ext uri="{FF2B5EF4-FFF2-40B4-BE49-F238E27FC236}">
                  <a16:creationId xmlns:a16="http://schemas.microsoft.com/office/drawing/2014/main" id="{EDB03972-FC70-304D-9A00-47B6B31E5B23}"/>
                </a:ext>
              </a:extLst>
            </p:cNvPr>
            <p:cNvSpPr txBox="1"/>
            <p:nvPr/>
          </p:nvSpPr>
          <p:spPr>
            <a:xfrm>
              <a:off x="9191628" y="3650915"/>
              <a:ext cx="1091287" cy="584775"/>
            </a:xfrm>
            <a:prstGeom prst="rect">
              <a:avLst/>
            </a:prstGeom>
            <a:noFill/>
          </p:spPr>
          <p:txBody>
            <a:bodyPr wrap="square" rtlCol="0">
              <a:spAutoFit/>
            </a:bodyPr>
            <a:lstStyle/>
            <a:p>
              <a:pPr algn="ctr"/>
              <a:r>
                <a:rPr lang="en-US" sz="1600">
                  <a:solidFill>
                    <a:srgbClr val="00B050"/>
                  </a:solidFill>
                  <a:latin typeface="Amazon Ember" panose="02000000000000000000" pitchFamily="2" charset="0"/>
                  <a:ea typeface="Amazon Ember" panose="02000000000000000000" pitchFamily="2" charset="0"/>
                  <a:cs typeface="Amazon Ember Light" panose="020B0403020204020204" pitchFamily="34" charset="0"/>
                </a:rPr>
                <a:t>Role </a:t>
              </a:r>
              <a:r>
                <a:rPr lang="en-US" sz="1600" i="1">
                  <a:solidFill>
                    <a:srgbClr val="00B050"/>
                  </a:solidFill>
                  <a:latin typeface="Amazon Ember" panose="02000000000000000000" pitchFamily="2" charset="0"/>
                  <a:ea typeface="Amazon Ember" panose="02000000000000000000" pitchFamily="2" charset="0"/>
                  <a:cs typeface="Amazon Ember Light" panose="020B0403020204020204" pitchFamily="34" charset="0"/>
                </a:rPr>
                <a:t>used to access</a:t>
              </a:r>
            </a:p>
          </p:txBody>
        </p:sp>
        <p:cxnSp>
          <p:nvCxnSpPr>
            <p:cNvPr id="93" name="Straight Arrow Connector 16">
              <a:extLst>
                <a:ext uri="{FF2B5EF4-FFF2-40B4-BE49-F238E27FC236}">
                  <a16:creationId xmlns:a16="http://schemas.microsoft.com/office/drawing/2014/main" id="{A23FA385-DE83-3F43-8C22-9A97467A62AD}"/>
                </a:ext>
              </a:extLst>
            </p:cNvPr>
            <p:cNvCxnSpPr>
              <a:cxnSpLocks/>
              <a:endCxn id="75" idx="2"/>
            </p:cNvCxnSpPr>
            <p:nvPr/>
          </p:nvCxnSpPr>
          <p:spPr>
            <a:xfrm flipV="1">
              <a:off x="10672103" y="4269886"/>
              <a:ext cx="0" cy="72427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 name="Elbow Connector 2">
            <a:extLst>
              <a:ext uri="{FF2B5EF4-FFF2-40B4-BE49-F238E27FC236}">
                <a16:creationId xmlns:a16="http://schemas.microsoft.com/office/drawing/2014/main" id="{752A07A4-6BC8-12FE-5C58-EF69EA6D8E7B}"/>
              </a:ext>
              <a:ext uri="{C183D7F6-B498-43B3-948B-1728B52AA6E4}">
                <adec:decorative xmlns:adec="http://schemas.microsoft.com/office/drawing/2017/decorative" val="1"/>
              </a:ext>
            </a:extLst>
          </p:cNvPr>
          <p:cNvCxnSpPr>
            <a:cxnSpLocks/>
            <a:endCxn id="75" idx="0"/>
          </p:cNvCxnSpPr>
          <p:nvPr/>
        </p:nvCxnSpPr>
        <p:spPr>
          <a:xfrm>
            <a:off x="8961610" y="2427433"/>
            <a:ext cx="1710493" cy="1206644"/>
          </a:xfrm>
          <a:prstGeom prst="bent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514D7387-EDF0-A3EF-2360-08D67FABACBA}"/>
              </a:ext>
              <a:ext uri="{C183D7F6-B498-43B3-948B-1728B52AA6E4}">
                <adec:decorative xmlns:adec="http://schemas.microsoft.com/office/drawing/2017/decorative" val="1"/>
              </a:ext>
            </a:extLst>
          </p:cNvPr>
          <p:cNvCxnSpPr>
            <a:cxnSpLocks/>
            <a:stCxn id="9" idx="0"/>
            <a:endCxn id="19" idx="1"/>
          </p:cNvCxnSpPr>
          <p:nvPr/>
        </p:nvCxnSpPr>
        <p:spPr>
          <a:xfrm rot="5400000" flipH="1" flipV="1">
            <a:off x="7476927" y="4193468"/>
            <a:ext cx="1378597" cy="887194"/>
          </a:xfrm>
          <a:prstGeom prst="bentConnector2">
            <a:avLst/>
          </a:prstGeom>
          <a:ln w="19050">
            <a:solidFill>
              <a:srgbClr val="504BAB"/>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80D2E0DD-1728-FC2D-C6C9-1F5874E58142}"/>
              </a:ext>
              <a:ext uri="{C183D7F6-B498-43B3-948B-1728B52AA6E4}">
                <adec:decorative xmlns:adec="http://schemas.microsoft.com/office/drawing/2017/decorative" val="1"/>
              </a:ext>
            </a:extLst>
          </p:cNvPr>
          <p:cNvCxnSpPr>
            <a:stCxn id="9" idx="0"/>
            <a:endCxn id="20" idx="2"/>
          </p:cNvCxnSpPr>
          <p:nvPr/>
        </p:nvCxnSpPr>
        <p:spPr>
          <a:xfrm rot="5400000" flipH="1" flipV="1">
            <a:off x="7932733" y="4350460"/>
            <a:ext cx="765798" cy="1186009"/>
          </a:xfrm>
          <a:prstGeom prst="bentConnector3">
            <a:avLst>
              <a:gd name="adj1" fmla="val 55597"/>
            </a:avLst>
          </a:prstGeom>
          <a:ln w="19050">
            <a:solidFill>
              <a:srgbClr val="504BAB"/>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9371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20"/>
          </p:nvPr>
        </p:nvSpPr>
        <p:spPr/>
        <p:txBody>
          <a:bodyPr/>
          <a:lstStyle/>
          <a:p>
            <a:fld id="{B6A95138-A96E-2F42-A959-2EFD44FE4AB7}" type="slidenum">
              <a:rPr lang="en-US" smtClean="0"/>
              <a:pPr/>
              <a:t>3</a:t>
            </a:fld>
            <a:endParaRPr lang="en-US"/>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sz="quarter" idx="21"/>
          </p:nvPr>
        </p:nvSpPr>
        <p:spPr>
          <a:xfrm>
            <a:off x="365760" y="1143000"/>
            <a:ext cx="11587890" cy="5291750"/>
          </a:xfrm>
        </p:spPr>
        <p:txBody>
          <a:bodyPr/>
          <a:lstStyle/>
          <a:p>
            <a:pPr marL="0" indent="0">
              <a:buNone/>
            </a:pPr>
            <a:r>
              <a:rPr lang="en-US"/>
              <a:t>At the end of this module, you should be able to:</a:t>
            </a:r>
            <a:endParaRPr lang="en-US">
              <a:latin typeface="+mn-lt"/>
            </a:endParaRPr>
          </a:p>
          <a:p>
            <a:r>
              <a:rPr lang="en-US" sz="2400">
                <a:latin typeface="+mn-lt"/>
              </a:rPr>
              <a:t>Explain the purpose of AWS Identity and Access Management (IAM) users, groups, and roles</a:t>
            </a:r>
          </a:p>
          <a:p>
            <a:r>
              <a:rPr lang="en-US" sz="2400">
                <a:latin typeface="+mn-lt"/>
              </a:rPr>
              <a:t>Describe how to allow user federation within an architecture to increase security</a:t>
            </a:r>
          </a:p>
          <a:p>
            <a:r>
              <a:rPr lang="en-US" sz="2400">
                <a:latin typeface="+mn-lt"/>
              </a:rPr>
              <a:t>Recognize how AWS Organizations service control policies (SCPs) increase security within an architecture</a:t>
            </a:r>
          </a:p>
          <a:p>
            <a:r>
              <a:rPr lang="en-US" sz="2400">
                <a:latin typeface="+mn-lt"/>
              </a:rPr>
              <a:t>Describe how to manage multiple AWS accounts</a:t>
            </a:r>
          </a:p>
          <a:p>
            <a:r>
              <a:rPr lang="en-US" sz="2400">
                <a:latin typeface="+mn-lt"/>
              </a:rPr>
              <a:t>Configure IAM users</a:t>
            </a:r>
          </a:p>
          <a:p>
            <a:pPr marL="0" indent="0">
              <a:buNone/>
            </a:pPr>
            <a:endParaRPr lang="en-US">
              <a:latin typeface="+mn-lt"/>
            </a:endParaRPr>
          </a:p>
          <a:p>
            <a:pPr marL="0" indent="0">
              <a:buNone/>
            </a:pPr>
            <a:endParaRPr lang="en-US">
              <a:latin typeface="+mn-lt"/>
            </a:endParaRP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30</a:t>
            </a:fld>
            <a:endParaRPr lang="en-US"/>
          </a:p>
        </p:txBody>
      </p:sp>
      <p:sp>
        <p:nvSpPr>
          <p:cNvPr id="2" name="Title 1"/>
          <p:cNvSpPr>
            <a:spLocks noGrp="1"/>
          </p:cNvSpPr>
          <p:nvPr>
            <p:ph type="ctrTitle"/>
          </p:nvPr>
        </p:nvSpPr>
        <p:spPr/>
        <p:txBody>
          <a:bodyPr anchor="t" anchorCtr="0">
            <a:noAutofit/>
          </a:bodyPr>
          <a:lstStyle/>
          <a:p>
            <a:r>
              <a:rPr lang="en-US">
                <a:latin typeface="+mj-lt"/>
              </a:rPr>
              <a:t>Demonstration:</a:t>
            </a:r>
            <a:r>
              <a:rPr lang="en-US"/>
              <a:t> EC2 Instance Profile</a:t>
            </a:r>
            <a:endParaRPr lang="en-US">
              <a:latin typeface="+mj-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48656" y="1682496"/>
            <a:ext cx="6226048" cy="3502152"/>
          </a:xfrm>
          <a:prstGeom prst="rect">
            <a:avLst/>
          </a:prstGeom>
        </p:spPr>
      </p:pic>
    </p:spTree>
    <p:custDataLst>
      <p:tags r:id="rId1"/>
    </p:custDataLst>
    <p:extLst>
      <p:ext uri="{BB962C8B-B14F-4D97-AF65-F5344CB8AC3E}">
        <p14:creationId xmlns:p14="http://schemas.microsoft.com/office/powerpoint/2010/main" val="1592747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3E2C2-D781-D342-BF87-1DAE86B96FD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31</a:t>
            </a:fld>
            <a:endParaRPr lang="en-US"/>
          </a:p>
        </p:txBody>
      </p:sp>
      <p:sp>
        <p:nvSpPr>
          <p:cNvPr id="2" name="Title 1">
            <a:extLst>
              <a:ext uri="{FF2B5EF4-FFF2-40B4-BE49-F238E27FC236}">
                <a16:creationId xmlns:a16="http://schemas.microsoft.com/office/drawing/2014/main" id="{A7D0B966-2A75-3441-A3F3-744B043BF4AE}"/>
              </a:ext>
            </a:extLst>
          </p:cNvPr>
          <p:cNvSpPr>
            <a:spLocks noGrp="1"/>
          </p:cNvSpPr>
          <p:nvPr>
            <p:ph type="title"/>
          </p:nvPr>
        </p:nvSpPr>
        <p:spPr/>
        <p:txBody>
          <a:bodyPr/>
          <a:lstStyle/>
          <a:p>
            <a:r>
              <a:rPr lang="en-US" sz="3200"/>
              <a:t>Summary: EC2 instance profile demonstration</a:t>
            </a:r>
          </a:p>
        </p:txBody>
      </p:sp>
      <p:sp>
        <p:nvSpPr>
          <p:cNvPr id="3" name="Content Placeholder 2">
            <a:extLst>
              <a:ext uri="{FF2B5EF4-FFF2-40B4-BE49-F238E27FC236}">
                <a16:creationId xmlns:a16="http://schemas.microsoft.com/office/drawing/2014/main" id="{C42A5133-5791-384E-8F8A-B3FBDC54F030}"/>
              </a:ext>
            </a:extLst>
          </p:cNvPr>
          <p:cNvSpPr>
            <a:spLocks noGrp="1"/>
          </p:cNvSpPr>
          <p:nvPr>
            <p:ph sz="quarter" idx="21"/>
          </p:nvPr>
        </p:nvSpPr>
        <p:spPr>
          <a:xfrm>
            <a:off x="365760" y="1143000"/>
            <a:ext cx="4517136" cy="4645152"/>
          </a:xfrm>
        </p:spPr>
        <p:txBody>
          <a:bodyPr/>
          <a:lstStyle/>
          <a:p>
            <a:pPr marL="0" indent="0">
              <a:buNone/>
            </a:pPr>
            <a:r>
              <a:rPr lang="en-US" sz="2400">
                <a:solidFill>
                  <a:srgbClr val="504BAB"/>
                </a:solidFill>
                <a:latin typeface="Amazon Ember" panose="02000000000000000000" pitchFamily="2" charset="0"/>
                <a:ea typeface="Amazon Ember" panose="02000000000000000000" pitchFamily="2" charset="0"/>
              </a:rPr>
              <a:t>Scenario</a:t>
            </a:r>
            <a:r>
              <a:rPr lang="en-US" sz="2400"/>
              <a:t>: </a:t>
            </a:r>
          </a:p>
          <a:p>
            <a:r>
              <a:rPr lang="en-US" sz="1800"/>
              <a:t>An application that runs on an EC2 instance needs access to an S3 bucket</a:t>
            </a:r>
          </a:p>
          <a:p>
            <a:pPr marL="0" indent="0">
              <a:buNone/>
            </a:pPr>
            <a:endParaRPr lang="en-US" sz="2400"/>
          </a:p>
          <a:p>
            <a:pPr marL="0" indent="0">
              <a:buNone/>
            </a:pPr>
            <a:r>
              <a:rPr lang="en-US" sz="2400">
                <a:solidFill>
                  <a:schemeClr val="accent5"/>
                </a:solidFill>
                <a:latin typeface="Amazon Ember" panose="02000000000000000000" pitchFamily="2" charset="0"/>
                <a:ea typeface="Amazon Ember" panose="02000000000000000000" pitchFamily="2" charset="0"/>
              </a:rPr>
              <a:t>Solution</a:t>
            </a:r>
            <a:r>
              <a:rPr lang="en-US" sz="2400"/>
              <a:t>:</a:t>
            </a:r>
          </a:p>
          <a:p>
            <a:r>
              <a:rPr lang="en-US" sz="1800"/>
              <a:t>Define an IAM policy that grants access to the S3 bucket</a:t>
            </a:r>
          </a:p>
          <a:p>
            <a:r>
              <a:rPr lang="en-US" sz="1800"/>
              <a:t>Attach the policy to a role</a:t>
            </a:r>
          </a:p>
          <a:p>
            <a:r>
              <a:rPr lang="en-US" sz="1800"/>
              <a:t>Allow the EC2 instance to assume the role</a:t>
            </a:r>
          </a:p>
          <a:p>
            <a:pPr marL="0" indent="0">
              <a:buNone/>
            </a:pPr>
            <a:endParaRPr lang="en-US" sz="1800"/>
          </a:p>
        </p:txBody>
      </p:sp>
      <p:grpSp>
        <p:nvGrpSpPr>
          <p:cNvPr id="7" name="Group 6" descr="Diagram shows an IAM policy attached to an IAM role which is in turn attached to an EC2 instance running an application. The application must access an S3 bucket, and it can, because of the attached permissions.">
            <a:extLst>
              <a:ext uri="{FF2B5EF4-FFF2-40B4-BE49-F238E27FC236}">
                <a16:creationId xmlns:a16="http://schemas.microsoft.com/office/drawing/2014/main" id="{E02C5A3C-3D46-C642-BED7-A6DC7826DB6D}"/>
              </a:ext>
            </a:extLst>
          </p:cNvPr>
          <p:cNvGrpSpPr/>
          <p:nvPr/>
        </p:nvGrpSpPr>
        <p:grpSpPr>
          <a:xfrm>
            <a:off x="5405119" y="1690841"/>
            <a:ext cx="5999163" cy="4185522"/>
            <a:chOff x="4330699" y="1690841"/>
            <a:chExt cx="5999163" cy="4185522"/>
          </a:xfrm>
        </p:grpSpPr>
        <p:sp>
          <p:nvSpPr>
            <p:cNvPr id="6" name="Rectangle 5">
              <a:extLst>
                <a:ext uri="{FF2B5EF4-FFF2-40B4-BE49-F238E27FC236}">
                  <a16:creationId xmlns:a16="http://schemas.microsoft.com/office/drawing/2014/main" id="{2727BDAF-99EE-5049-93DE-8D132CF1872D}"/>
                </a:ext>
              </a:extLst>
            </p:cNvPr>
            <p:cNvSpPr/>
            <p:nvPr/>
          </p:nvSpPr>
          <p:spPr>
            <a:xfrm>
              <a:off x="4330699" y="1690841"/>
              <a:ext cx="5999163" cy="41855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 AWS Cloud</a:t>
              </a:r>
            </a:p>
          </p:txBody>
        </p:sp>
        <p:pic>
          <p:nvPicPr>
            <p:cNvPr id="8" name="Graphic 7">
              <a:extLst>
                <a:ext uri="{FF2B5EF4-FFF2-40B4-BE49-F238E27FC236}">
                  <a16:creationId xmlns:a16="http://schemas.microsoft.com/office/drawing/2014/main" id="{9AACEB7D-450D-3746-A732-3D9922B7161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0699" y="1690842"/>
              <a:ext cx="384176" cy="384176"/>
            </a:xfrm>
            <a:prstGeom prst="rect">
              <a:avLst/>
            </a:prstGeom>
          </p:spPr>
        </p:pic>
        <p:pic>
          <p:nvPicPr>
            <p:cNvPr id="10" name="Graphic 9">
              <a:extLst>
                <a:ext uri="{FF2B5EF4-FFF2-40B4-BE49-F238E27FC236}">
                  <a16:creationId xmlns:a16="http://schemas.microsoft.com/office/drawing/2014/main" id="{7B05586E-94D1-9A49-A2DA-A0F76AB4FB1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0728" y="2450035"/>
              <a:ext cx="469900" cy="469900"/>
            </a:xfrm>
            <a:prstGeom prst="rect">
              <a:avLst/>
            </a:prstGeom>
          </p:spPr>
        </p:pic>
        <p:pic>
          <p:nvPicPr>
            <p:cNvPr id="11" name="Picture 10">
              <a:extLst>
                <a:ext uri="{FF2B5EF4-FFF2-40B4-BE49-F238E27FC236}">
                  <a16:creationId xmlns:a16="http://schemas.microsoft.com/office/drawing/2014/main" id="{297076F4-DA0D-AB42-9657-8515853157B5}"/>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255878" y="3001595"/>
              <a:ext cx="496301" cy="469900"/>
            </a:xfrm>
            <a:prstGeom prst="rect">
              <a:avLst/>
            </a:prstGeom>
          </p:spPr>
        </p:pic>
        <p:sp>
          <p:nvSpPr>
            <p:cNvPr id="12" name="Rectangle 11">
              <a:extLst>
                <a:ext uri="{FF2B5EF4-FFF2-40B4-BE49-F238E27FC236}">
                  <a16:creationId xmlns:a16="http://schemas.microsoft.com/office/drawing/2014/main" id="{F95CCFD2-3840-A14C-A043-496062DB193A}"/>
                </a:ext>
              </a:extLst>
            </p:cNvPr>
            <p:cNvSpPr/>
            <p:nvPr/>
          </p:nvSpPr>
          <p:spPr>
            <a:xfrm>
              <a:off x="4662153" y="2454797"/>
              <a:ext cx="2677676" cy="115843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r"/>
              <a:r>
                <a:rPr lang="en-US" sz="1600">
                  <a:solidFill>
                    <a:srgbClr val="5A6B86"/>
                  </a:solidFill>
                </a:rPr>
                <a:t>Amazon EC2 instance</a:t>
              </a:r>
            </a:p>
          </p:txBody>
        </p:sp>
        <p:sp>
          <p:nvSpPr>
            <p:cNvPr id="13" name="TextBox 12">
              <a:extLst>
                <a:ext uri="{FF2B5EF4-FFF2-40B4-BE49-F238E27FC236}">
                  <a16:creationId xmlns:a16="http://schemas.microsoft.com/office/drawing/2014/main" id="{6F0EFA60-B864-2F49-93F5-6AC8EF19B091}"/>
                </a:ext>
              </a:extLst>
            </p:cNvPr>
            <p:cNvSpPr txBox="1"/>
            <p:nvPr/>
          </p:nvSpPr>
          <p:spPr>
            <a:xfrm>
              <a:off x="5706563" y="3062611"/>
              <a:ext cx="1192955"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a:t>
              </a:r>
            </a:p>
          </p:txBody>
        </p:sp>
        <p:pic>
          <p:nvPicPr>
            <p:cNvPr id="16" name="Graphic 15">
              <a:extLst>
                <a:ext uri="{FF2B5EF4-FFF2-40B4-BE49-F238E27FC236}">
                  <a16:creationId xmlns:a16="http://schemas.microsoft.com/office/drawing/2014/main" id="{7DF3A48E-C74C-304E-802A-BA0B590EE73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51785" y="2765356"/>
              <a:ext cx="635809" cy="635809"/>
            </a:xfrm>
            <a:prstGeom prst="rect">
              <a:avLst/>
            </a:prstGeom>
          </p:spPr>
        </p:pic>
        <p:sp>
          <p:nvSpPr>
            <p:cNvPr id="17" name="TextBox 16">
              <a:extLst>
                <a:ext uri="{FF2B5EF4-FFF2-40B4-BE49-F238E27FC236}">
                  <a16:creationId xmlns:a16="http://schemas.microsoft.com/office/drawing/2014/main" id="{D5A3D44E-2CDC-364E-821E-3C378E66E7E1}"/>
                </a:ext>
              </a:extLst>
            </p:cNvPr>
            <p:cNvSpPr txBox="1"/>
            <p:nvPr/>
          </p:nvSpPr>
          <p:spPr>
            <a:xfrm>
              <a:off x="8930787" y="3411275"/>
              <a:ext cx="1253485" cy="338554"/>
            </a:xfrm>
            <a:prstGeom prst="rect">
              <a:avLst/>
            </a:prstGeom>
            <a:noFill/>
          </p:spPr>
          <p:txBody>
            <a:bodyPr wrap="square" rtlCol="0">
              <a:spAutoFit/>
            </a:bodyPr>
            <a:lstStyle/>
            <a:p>
              <a:pPr algn="ctr"/>
              <a:r>
                <a:rPr lang="en-US" sz="1600"/>
                <a:t>S3 bucket</a:t>
              </a:r>
            </a:p>
          </p:txBody>
        </p:sp>
        <p:sp>
          <p:nvSpPr>
            <p:cNvPr id="18" name="TextBox 17">
              <a:extLst>
                <a:ext uri="{FF2B5EF4-FFF2-40B4-BE49-F238E27FC236}">
                  <a16:creationId xmlns:a16="http://schemas.microsoft.com/office/drawing/2014/main" id="{D350F102-2DFE-3C41-B019-24298A2D82A3}"/>
                </a:ext>
              </a:extLst>
            </p:cNvPr>
            <p:cNvSpPr txBox="1"/>
            <p:nvPr/>
          </p:nvSpPr>
          <p:spPr>
            <a:xfrm>
              <a:off x="5516019" y="4798628"/>
              <a:ext cx="1037442" cy="338554"/>
            </a:xfrm>
            <a:prstGeom prst="rect">
              <a:avLst/>
            </a:prstGeom>
            <a:noFill/>
          </p:spPr>
          <p:txBody>
            <a:bodyPr wrap="square" rtlCol="0">
              <a:spAutoFit/>
            </a:bodyPr>
            <a:lstStyle/>
            <a:p>
              <a:pPr algn="ctr"/>
              <a:r>
                <a:rPr lang="en-US" sz="1600"/>
                <a:t>IAM role</a:t>
              </a:r>
            </a:p>
          </p:txBody>
        </p:sp>
        <p:pic>
          <p:nvPicPr>
            <p:cNvPr id="19" name="Graphic 18">
              <a:extLst>
                <a:ext uri="{FF2B5EF4-FFF2-40B4-BE49-F238E27FC236}">
                  <a16:creationId xmlns:a16="http://schemas.microsoft.com/office/drawing/2014/main" id="{B2B56EF9-F4FF-C543-B07C-376794EB2F1B}"/>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7949" y="4374529"/>
              <a:ext cx="469900" cy="469900"/>
            </a:xfrm>
            <a:prstGeom prst="rect">
              <a:avLst/>
            </a:prstGeom>
          </p:spPr>
        </p:pic>
        <p:sp>
          <p:nvSpPr>
            <p:cNvPr id="20" name="TextBox 19">
              <a:extLst>
                <a:ext uri="{FF2B5EF4-FFF2-40B4-BE49-F238E27FC236}">
                  <a16:creationId xmlns:a16="http://schemas.microsoft.com/office/drawing/2014/main" id="{29FCC8F9-5F26-5C41-888C-23A0A9917B68}"/>
                </a:ext>
              </a:extLst>
            </p:cNvPr>
            <p:cNvSpPr txBox="1"/>
            <p:nvPr/>
          </p:nvSpPr>
          <p:spPr>
            <a:xfrm>
              <a:off x="7926817" y="4844794"/>
              <a:ext cx="1541378" cy="830997"/>
            </a:xfrm>
            <a:prstGeom prst="rect">
              <a:avLst/>
            </a:prstGeom>
            <a:noFill/>
          </p:spPr>
          <p:txBody>
            <a:bodyPr wrap="square" rtlCol="0">
              <a:spAutoFit/>
            </a:bodyPr>
            <a:lstStyle/>
            <a:p>
              <a:pPr algn="ctr"/>
              <a:r>
                <a:rPr lang="en-US" sz="1600"/>
                <a:t>IAM policy </a:t>
              </a:r>
              <a:r>
                <a:rPr lang="en-US" sz="1600" i="1"/>
                <a:t>grants access to bucket</a:t>
              </a:r>
            </a:p>
          </p:txBody>
        </p:sp>
        <p:pic>
          <p:nvPicPr>
            <p:cNvPr id="21" name="Graphic 20">
              <a:extLst>
                <a:ext uri="{FF2B5EF4-FFF2-40B4-BE49-F238E27FC236}">
                  <a16:creationId xmlns:a16="http://schemas.microsoft.com/office/drawing/2014/main" id="{5D77D14C-8EEF-2D4B-AEB6-371EF8DA1E6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39061" y="4367390"/>
              <a:ext cx="516890" cy="516890"/>
            </a:xfrm>
            <a:prstGeom prst="rect">
              <a:avLst/>
            </a:prstGeom>
          </p:spPr>
        </p:pic>
        <p:cxnSp>
          <p:nvCxnSpPr>
            <p:cNvPr id="23" name="Straight Arrow Connector 22">
              <a:extLst>
                <a:ext uri="{FF2B5EF4-FFF2-40B4-BE49-F238E27FC236}">
                  <a16:creationId xmlns:a16="http://schemas.microsoft.com/office/drawing/2014/main" id="{50AAB94B-4439-5E4C-8413-38A5ED9932BD}"/>
                </a:ext>
              </a:extLst>
            </p:cNvPr>
            <p:cNvCxnSpPr>
              <a:cxnSpLocks/>
              <a:stCxn id="19" idx="0"/>
              <a:endCxn id="12" idx="2"/>
            </p:cNvCxnSpPr>
            <p:nvPr/>
          </p:nvCxnSpPr>
          <p:spPr>
            <a:xfrm flipH="1" flipV="1">
              <a:off x="6000991" y="3613231"/>
              <a:ext cx="1908" cy="76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C0A777-4246-1B41-A581-D950A4ABE456}"/>
                </a:ext>
              </a:extLst>
            </p:cNvPr>
            <p:cNvSpPr txBox="1"/>
            <p:nvPr/>
          </p:nvSpPr>
          <p:spPr>
            <a:xfrm>
              <a:off x="6772591" y="4633946"/>
              <a:ext cx="973343"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cxnSp>
          <p:nvCxnSpPr>
            <p:cNvPr id="26" name="Straight Arrow Connector 25">
              <a:extLst>
                <a:ext uri="{FF2B5EF4-FFF2-40B4-BE49-F238E27FC236}">
                  <a16:creationId xmlns:a16="http://schemas.microsoft.com/office/drawing/2014/main" id="{F74246FE-E7D1-7A45-A69E-1396ED45B918}"/>
                </a:ext>
              </a:extLst>
            </p:cNvPr>
            <p:cNvCxnSpPr>
              <a:cxnSpLocks/>
              <a:stCxn id="21" idx="1"/>
              <a:endCxn id="19" idx="3"/>
            </p:cNvCxnSpPr>
            <p:nvPr/>
          </p:nvCxnSpPr>
          <p:spPr>
            <a:xfrm flipH="1" flipV="1">
              <a:off x="6237849" y="4609479"/>
              <a:ext cx="2201212" cy="1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0DB683-8D83-B04B-80FA-74D244A184A0}"/>
                </a:ext>
              </a:extLst>
            </p:cNvPr>
            <p:cNvSpPr txBox="1"/>
            <p:nvPr/>
          </p:nvSpPr>
          <p:spPr>
            <a:xfrm>
              <a:off x="5986202" y="3743770"/>
              <a:ext cx="1699504"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Role </a:t>
              </a:r>
              <a:r>
                <a:rPr lang="en-US" sz="1600" i="1">
                  <a:latin typeface="Amazon Ember Light" panose="020B0403020204020204" pitchFamily="34" charset="0"/>
                  <a:ea typeface="Amazon Ember Light" panose="020B0403020204020204" pitchFamily="34" charset="0"/>
                  <a:cs typeface="Amazon Ember Light" panose="020B0403020204020204" pitchFamily="34" charset="0"/>
                </a:rPr>
                <a:t>assumed</a:t>
              </a: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by</a:t>
              </a:r>
              <a:br>
                <a:rPr lang="en-US" sz="160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a:latin typeface="Amazon Ember Light" panose="020B0403020204020204" pitchFamily="34" charset="0"/>
                  <a:ea typeface="Amazon Ember Light" panose="020B0403020204020204" pitchFamily="34" charset="0"/>
                  <a:cs typeface="Amazon Ember Light" panose="020B0403020204020204" pitchFamily="34" charset="0"/>
                </a:rPr>
                <a:t>the EC2 instance</a:t>
              </a:r>
            </a:p>
          </p:txBody>
        </p:sp>
        <p:cxnSp>
          <p:nvCxnSpPr>
            <p:cNvPr id="40" name="Straight Arrow Connector 39">
              <a:extLst>
                <a:ext uri="{FF2B5EF4-FFF2-40B4-BE49-F238E27FC236}">
                  <a16:creationId xmlns:a16="http://schemas.microsoft.com/office/drawing/2014/main" id="{77DD40B1-47CA-6847-9E3D-816C884E81B2}"/>
                </a:ext>
              </a:extLst>
            </p:cNvPr>
            <p:cNvCxnSpPr>
              <a:cxnSpLocks/>
            </p:cNvCxnSpPr>
            <p:nvPr/>
          </p:nvCxnSpPr>
          <p:spPr>
            <a:xfrm>
              <a:off x="7338455" y="3120152"/>
              <a:ext cx="16912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9785CA-BB9A-E04A-BEA1-3105190E8662}"/>
                </a:ext>
              </a:extLst>
            </p:cNvPr>
            <p:cNvSpPr txBox="1"/>
            <p:nvPr/>
          </p:nvSpPr>
          <p:spPr>
            <a:xfrm>
              <a:off x="7449367" y="1999834"/>
              <a:ext cx="1692879" cy="1077218"/>
            </a:xfrm>
            <a:prstGeom prst="rect">
              <a:avLst/>
            </a:prstGeom>
            <a:noFill/>
          </p:spPr>
          <p:txBody>
            <a:bodyPr wrap="squar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Application has permissions to access the S3 bucket</a:t>
              </a:r>
            </a:p>
          </p:txBody>
        </p:sp>
        <p:sp>
          <p:nvSpPr>
            <p:cNvPr id="48" name="Oval 47">
              <a:extLst>
                <a:ext uri="{FF2B5EF4-FFF2-40B4-BE49-F238E27FC236}">
                  <a16:creationId xmlns:a16="http://schemas.microsoft.com/office/drawing/2014/main" id="{93D86B90-CAF3-E048-A09D-2660A5DDE790}"/>
                </a:ext>
              </a:extLst>
            </p:cNvPr>
            <p:cNvSpPr/>
            <p:nvPr/>
          </p:nvSpPr>
          <p:spPr>
            <a:xfrm>
              <a:off x="7120134" y="4932152"/>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49" name="Oval 48">
              <a:extLst>
                <a:ext uri="{FF2B5EF4-FFF2-40B4-BE49-F238E27FC236}">
                  <a16:creationId xmlns:a16="http://schemas.microsoft.com/office/drawing/2014/main" id="{56A5F209-213D-B946-B7DA-A47508578DC4}"/>
                </a:ext>
              </a:extLst>
            </p:cNvPr>
            <p:cNvSpPr/>
            <p:nvPr/>
          </p:nvSpPr>
          <p:spPr>
            <a:xfrm>
              <a:off x="5680237" y="3885297"/>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51" name="Oval 50">
              <a:extLst>
                <a:ext uri="{FF2B5EF4-FFF2-40B4-BE49-F238E27FC236}">
                  <a16:creationId xmlns:a16="http://schemas.microsoft.com/office/drawing/2014/main" id="{CD8A2209-9DB5-1549-A167-CEB437C109E5}"/>
                </a:ext>
              </a:extLst>
            </p:cNvPr>
            <p:cNvSpPr/>
            <p:nvPr/>
          </p:nvSpPr>
          <p:spPr>
            <a:xfrm>
              <a:off x="7911994" y="3216821"/>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grpSp>
    </p:spTree>
    <p:custDataLst>
      <p:tags r:id="rId1"/>
    </p:custDataLst>
    <p:extLst>
      <p:ext uri="{BB962C8B-B14F-4D97-AF65-F5344CB8AC3E}">
        <p14:creationId xmlns:p14="http://schemas.microsoft.com/office/powerpoint/2010/main" val="3833274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EE2CC66-C4CA-4042-8CB8-918D29BAFA15}"/>
              </a:ext>
            </a:extLst>
          </p:cNvPr>
          <p:cNvSpPr>
            <a:spLocks noGrp="1"/>
          </p:cNvSpPr>
          <p:nvPr>
            <p:ph type="sldNum" sz="quarter" idx="20"/>
          </p:nvPr>
        </p:nvSpPr>
        <p:spPr/>
        <p:txBody>
          <a:bodyPr/>
          <a:lstStyle/>
          <a:p>
            <a:fld id="{B6A95138-A96E-2F42-A959-2EFD44FE4AB7}" type="slidenum">
              <a:rPr lang="en-US" smtClean="0"/>
              <a:t>32</a:t>
            </a:fld>
            <a:endParaRPr lang="en-US"/>
          </a:p>
        </p:txBody>
      </p:sp>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a:lstStyle/>
          <a:p>
            <a:r>
              <a:rPr lang="en-US"/>
              <a:t>Grant permissions to assume a role</a:t>
            </a:r>
          </a:p>
        </p:txBody>
      </p:sp>
      <p:sp>
        <p:nvSpPr>
          <p:cNvPr id="2" name="Content Placeholder 1">
            <a:extLst>
              <a:ext uri="{FF2B5EF4-FFF2-40B4-BE49-F238E27FC236}">
                <a16:creationId xmlns:a16="http://schemas.microsoft.com/office/drawing/2014/main" id="{054FCCE9-B345-1547-AD09-D93554078088}"/>
              </a:ext>
            </a:extLst>
          </p:cNvPr>
          <p:cNvSpPr>
            <a:spLocks noGrp="1"/>
          </p:cNvSpPr>
          <p:nvPr>
            <p:ph sz="quarter" idx="21"/>
          </p:nvPr>
        </p:nvSpPr>
        <p:spPr>
          <a:xfrm>
            <a:off x="2852928" y="1453896"/>
            <a:ext cx="8860536" cy="3090672"/>
          </a:xfrm>
        </p:spPr>
        <p:txBody>
          <a:bodyPr>
            <a:normAutofit fontScale="92500" lnSpcReduction="20000"/>
          </a:bodyPr>
          <a:lstStyle/>
          <a:p>
            <a:pPr>
              <a:buClr>
                <a:schemeClr val="tx1"/>
              </a:buClr>
            </a:pPr>
            <a:r>
              <a:rPr lang="en-US" sz="2400"/>
              <a:t>For an IAM user, application, or service to assume a role, you must </a:t>
            </a: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grant permissions to switch to the role</a:t>
            </a:r>
          </a:p>
          <a:p>
            <a:pPr lvl="4">
              <a:buClr>
                <a:schemeClr val="tx1"/>
              </a:buClr>
            </a:pPr>
            <a:endParaRPr lang="en-US" sz="1400"/>
          </a:p>
          <a:p>
            <a:pPr>
              <a:buClr>
                <a:schemeClr val="tx1"/>
              </a:buClr>
            </a:pPr>
            <a:r>
              <a:rPr lang="en-US" sz="2400"/>
              <a:t>AWS Security Token Service (AWS STS)</a:t>
            </a:r>
          </a:p>
          <a:p>
            <a:pPr lvl="1">
              <a:buClr>
                <a:schemeClr val="tx1"/>
              </a:buClr>
            </a:pPr>
            <a:r>
              <a:rPr lang="en-US" sz="2000"/>
              <a:t>Web service that enables you to request temporary, limited-privilege credentials </a:t>
            </a:r>
          </a:p>
          <a:p>
            <a:pPr lvl="1">
              <a:buClr>
                <a:schemeClr val="tx1"/>
              </a:buClr>
            </a:pPr>
            <a:r>
              <a:rPr lang="en-US" sz="2000"/>
              <a:t>Credentials can be used by IAM users or for users that you authenticate (federated users)</a:t>
            </a:r>
          </a:p>
          <a:p>
            <a:pPr>
              <a:buClr>
                <a:schemeClr val="tx1"/>
              </a:buClr>
            </a:pPr>
            <a:r>
              <a:rPr lang="en-US" sz="2400"/>
              <a:t>Example policy – Allows an IAM user to assume a role</a:t>
            </a:r>
          </a:p>
        </p:txBody>
      </p:sp>
      <p:pic>
        <p:nvPicPr>
          <p:cNvPr id="21" name="Graphic 20">
            <a:extLst>
              <a:ext uri="{FF2B5EF4-FFF2-40B4-BE49-F238E27FC236}">
                <a16:creationId xmlns:a16="http://schemas.microsoft.com/office/drawing/2014/main" id="{17C6E717-87CB-9940-82EA-CC39928031D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229" y="2000163"/>
            <a:ext cx="1015663" cy="1015663"/>
          </a:xfrm>
          <a:prstGeom prst="rect">
            <a:avLst/>
          </a:prstGeom>
        </p:spPr>
      </p:pic>
      <p:sp>
        <p:nvSpPr>
          <p:cNvPr id="16" name="TextBox 15">
            <a:extLst>
              <a:ext uri="{FF2B5EF4-FFF2-40B4-BE49-F238E27FC236}">
                <a16:creationId xmlns:a16="http://schemas.microsoft.com/office/drawing/2014/main" id="{FAB35278-CBE5-194F-BC8D-2562469C90D7}"/>
              </a:ext>
            </a:extLst>
          </p:cNvPr>
          <p:cNvSpPr txBox="1"/>
          <p:nvPr/>
        </p:nvSpPr>
        <p:spPr>
          <a:xfrm>
            <a:off x="204870" y="3155291"/>
            <a:ext cx="2526385" cy="1015663"/>
          </a:xfrm>
          <a:prstGeom prst="rect">
            <a:avLst/>
          </a:prstGeom>
          <a:noFill/>
        </p:spPr>
        <p:txBody>
          <a:bodyPr wrap="square" rtlCol="0">
            <a:spAutoFit/>
          </a:bodyPr>
          <a:lstStyle/>
          <a:p>
            <a:pPr algn="ctr"/>
            <a:r>
              <a:rPr lang="en-US" sz="2000">
                <a:latin typeface="Amazon Ember" panose="020B0603020204020204" pitchFamily="34" charset="0"/>
                <a:ea typeface="Amazon Ember" panose="020B0603020204020204" pitchFamily="34" charset="0"/>
                <a:cs typeface="Amazon Ember" panose="020B0603020204020204" pitchFamily="34" charset="0"/>
              </a:rPr>
              <a:t>AWS Security </a:t>
            </a:r>
            <a:br>
              <a:rPr lang="en-US" sz="2000">
                <a:latin typeface="Amazon Ember" panose="020B0603020204020204" pitchFamily="34" charset="0"/>
                <a:ea typeface="Amazon Ember" panose="020B0603020204020204" pitchFamily="34" charset="0"/>
                <a:cs typeface="Amazon Ember" panose="020B0603020204020204" pitchFamily="34" charset="0"/>
              </a:rPr>
            </a:br>
            <a:r>
              <a:rPr lang="en-US" sz="2000">
                <a:latin typeface="Amazon Ember" panose="020B0603020204020204" pitchFamily="34" charset="0"/>
                <a:ea typeface="Amazon Ember" panose="020B0603020204020204" pitchFamily="34" charset="0"/>
                <a:cs typeface="Amazon Ember" panose="020B0603020204020204" pitchFamily="34" charset="0"/>
              </a:rPr>
              <a:t>Token Service </a:t>
            </a:r>
            <a:br>
              <a:rPr lang="en-US" sz="2000">
                <a:latin typeface="Amazon Ember" panose="020B0603020204020204" pitchFamily="34" charset="0"/>
                <a:ea typeface="Amazon Ember" panose="020B0603020204020204" pitchFamily="34" charset="0"/>
                <a:cs typeface="Amazon Ember" panose="020B0603020204020204" pitchFamily="34" charset="0"/>
              </a:rPr>
            </a:br>
            <a:r>
              <a:rPr lang="en-US" sz="2000">
                <a:latin typeface="Amazon Ember" panose="020B0603020204020204" pitchFamily="34" charset="0"/>
                <a:ea typeface="Amazon Ember" panose="020B0603020204020204" pitchFamily="34" charset="0"/>
                <a:cs typeface="Amazon Ember" panose="020B0603020204020204" pitchFamily="34" charset="0"/>
              </a:rPr>
              <a:t>(AWS STS)</a:t>
            </a:r>
          </a:p>
        </p:txBody>
      </p:sp>
      <p:sp>
        <p:nvSpPr>
          <p:cNvPr id="4" name="Rectangle 3">
            <a:extLst>
              <a:ext uri="{FF2B5EF4-FFF2-40B4-BE49-F238E27FC236}">
                <a16:creationId xmlns:a16="http://schemas.microsoft.com/office/drawing/2014/main" id="{3BD0B846-03A8-4D46-B0D2-A23C69F959C8}"/>
              </a:ext>
              <a:ext uri="{C183D7F6-B498-43B3-948B-1728B52AA6E4}">
                <adec:decorative xmlns:adec="http://schemas.microsoft.com/office/drawing/2017/decorative" val="1"/>
              </a:ext>
            </a:extLst>
          </p:cNvPr>
          <p:cNvSpPr/>
          <p:nvPr/>
        </p:nvSpPr>
        <p:spPr>
          <a:xfrm>
            <a:off x="394334" y="1860698"/>
            <a:ext cx="2147455" cy="2583478"/>
          </a:xfrm>
          <a:prstGeom prst="rect">
            <a:avLst/>
          </a:prstGeom>
          <a:noFill/>
          <a:ln w="38100">
            <a:solidFill>
              <a:srgbClr val="ADE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0B8BDC-1849-E94E-A7F2-B7458355B7B1}"/>
              </a:ext>
            </a:extLst>
          </p:cNvPr>
          <p:cNvSpPr txBox="1"/>
          <p:nvPr/>
        </p:nvSpPr>
        <p:spPr>
          <a:xfrm>
            <a:off x="3563632" y="4608792"/>
            <a:ext cx="7029157" cy="1815882"/>
          </a:xfrm>
          <a:prstGeom prst="rect">
            <a:avLst/>
          </a:prstGeom>
          <a:noFill/>
          <a:ln>
            <a:noFill/>
          </a:ln>
        </p:spPr>
        <p:txBody>
          <a:bodyPr wrap="square" rtlCol="0">
            <a:spAutoFit/>
          </a:bodyPr>
          <a:lstStyle/>
          <a:p>
            <a:r>
              <a:rPr lang="en-US" sz="1400">
                <a:latin typeface="Lucida Console" panose="020B0609040504020204" pitchFamily="49" charset="0"/>
              </a:rPr>
              <a:t>{ </a:t>
            </a:r>
          </a:p>
          <a:p>
            <a:r>
              <a:rPr lang="en-US" sz="1400">
                <a:latin typeface="Lucida Console" panose="020B0609040504020204" pitchFamily="49" charset="0"/>
              </a:rPr>
              <a:t>   "Version": "2012-10-17", </a:t>
            </a:r>
          </a:p>
          <a:p>
            <a:r>
              <a:rPr lang="en-US" sz="1400">
                <a:latin typeface="Lucida Console" panose="020B0609040504020204" pitchFamily="49" charset="0"/>
              </a:rPr>
              <a:t>   "Statement": { </a:t>
            </a:r>
          </a:p>
          <a:p>
            <a:r>
              <a:rPr lang="en-US" sz="1400">
                <a:latin typeface="Lucida Console" panose="020B0609040504020204" pitchFamily="49" charset="0"/>
              </a:rPr>
              <a:t>	"Effect": "Allow", </a:t>
            </a:r>
          </a:p>
          <a:p>
            <a:r>
              <a:rPr lang="en-US" sz="1400">
                <a:latin typeface="Lucida Console" panose="020B0609040504020204" pitchFamily="49" charset="0"/>
              </a:rPr>
              <a:t>	"Action": "</a:t>
            </a:r>
            <a:r>
              <a:rPr lang="en-US" sz="1400" b="1">
                <a:solidFill>
                  <a:srgbClr val="504BAB"/>
                </a:solidFill>
                <a:latin typeface="Lucida Console" panose="020B0609040504020204" pitchFamily="49" charset="0"/>
                <a:ea typeface="Amazon Ember" panose="020B0603020204020204" pitchFamily="34" charset="0"/>
                <a:cs typeface="Amazon Ember" panose="020B0603020204020204" pitchFamily="34" charset="0"/>
              </a:rPr>
              <a:t>sts:AssumeRole</a:t>
            </a:r>
            <a:r>
              <a:rPr lang="en-US" sz="1400">
                <a:latin typeface="Lucida Console" panose="020B0609040504020204" pitchFamily="49" charset="0"/>
              </a:rPr>
              <a:t>", </a:t>
            </a:r>
          </a:p>
          <a:p>
            <a:r>
              <a:rPr lang="en-US" sz="1400">
                <a:latin typeface="Lucida Console" panose="020B0609040504020204" pitchFamily="49" charset="0"/>
              </a:rPr>
              <a:t>	"Resource": "arn:aws:iam::123456789012:role/Test*" </a:t>
            </a:r>
          </a:p>
          <a:p>
            <a:r>
              <a:rPr lang="en-US" sz="1400">
                <a:latin typeface="Lucida Console" panose="020B0609040504020204" pitchFamily="49" charset="0"/>
              </a:rPr>
              <a:t>   }</a:t>
            </a:r>
          </a:p>
          <a:p>
            <a:r>
              <a:rPr lang="en-US" sz="1400">
                <a:latin typeface="Lucida Console" panose="020B0609040504020204" pitchFamily="49" charset="0"/>
              </a:rPr>
              <a:t>}</a:t>
            </a:r>
          </a:p>
        </p:txBody>
      </p:sp>
    </p:spTree>
    <p:custDataLst>
      <p:tags r:id="rId1"/>
    </p:custDataLst>
    <p:extLst>
      <p:ext uri="{BB962C8B-B14F-4D97-AF65-F5344CB8AC3E}">
        <p14:creationId xmlns:p14="http://schemas.microsoft.com/office/powerpoint/2010/main" val="1640732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CF3BE0-26E3-AB4C-8558-FF0DFAF5B515}"/>
              </a:ext>
            </a:extLst>
          </p:cNvPr>
          <p:cNvSpPr>
            <a:spLocks noGrp="1"/>
          </p:cNvSpPr>
          <p:nvPr>
            <p:ph type="sldNum" sz="quarter" idx="20"/>
          </p:nvPr>
        </p:nvSpPr>
        <p:spPr/>
        <p:txBody>
          <a:bodyPr/>
          <a:lstStyle/>
          <a:p>
            <a:fld id="{B6A95138-A96E-2F42-A959-2EFD44FE4AB7}" type="slidenum">
              <a:rPr lang="en-US" smtClean="0"/>
              <a:t>33</a:t>
            </a:fld>
            <a:endParaRPr lang="en-US"/>
          </a:p>
        </p:txBody>
      </p:sp>
      <p:sp>
        <p:nvSpPr>
          <p:cNvPr id="2" name="Title 1">
            <a:extLst>
              <a:ext uri="{FF2B5EF4-FFF2-40B4-BE49-F238E27FC236}">
                <a16:creationId xmlns:a16="http://schemas.microsoft.com/office/drawing/2014/main" id="{D931A2E3-7250-5046-AF58-4B8D875E6434}"/>
              </a:ext>
            </a:extLst>
          </p:cNvPr>
          <p:cNvSpPr>
            <a:spLocks noGrp="1"/>
          </p:cNvSpPr>
          <p:nvPr>
            <p:ph type="title"/>
          </p:nvPr>
        </p:nvSpPr>
        <p:spPr/>
        <p:txBody>
          <a:bodyPr/>
          <a:lstStyle/>
          <a:p>
            <a:r>
              <a:rPr lang="en-US" i="1"/>
              <a:t>Role-</a:t>
            </a:r>
            <a:r>
              <a:rPr lang="en-US"/>
              <a:t>based access control (RBAC)</a:t>
            </a:r>
          </a:p>
        </p:txBody>
      </p:sp>
      <p:sp>
        <p:nvSpPr>
          <p:cNvPr id="39" name="Content Placeholder 38">
            <a:extLst>
              <a:ext uri="{FF2B5EF4-FFF2-40B4-BE49-F238E27FC236}">
                <a16:creationId xmlns:a16="http://schemas.microsoft.com/office/drawing/2014/main" id="{3E148A69-30FF-AF4F-B155-564C0F88B6A6}"/>
              </a:ext>
            </a:extLst>
          </p:cNvPr>
          <p:cNvSpPr>
            <a:spLocks noGrp="1"/>
          </p:cNvSpPr>
          <p:nvPr>
            <p:ph sz="quarter" idx="21"/>
          </p:nvPr>
        </p:nvSpPr>
        <p:spPr>
          <a:xfrm>
            <a:off x="365760" y="1143000"/>
            <a:ext cx="5678424" cy="4645152"/>
          </a:xfrm>
        </p:spPr>
        <p:txBody>
          <a:bodyPr/>
          <a:lstStyle/>
          <a:p>
            <a:pPr marL="0" indent="0">
              <a:buNone/>
            </a:pPr>
            <a:r>
              <a:rPr lang="en-US" sz="2400"/>
              <a:t>Traditional approach to access control: </a:t>
            </a:r>
          </a:p>
          <a:p>
            <a:pPr lvl="2"/>
            <a:endParaRPr lang="en-US" sz="1200"/>
          </a:p>
          <a:p>
            <a:r>
              <a:rPr lang="en-US" sz="2000"/>
              <a:t>Grant users specific permissions based on job function (such as database administrator)</a:t>
            </a:r>
          </a:p>
          <a:p>
            <a:pPr marL="227012" lvl="1" indent="0">
              <a:buNone/>
            </a:pPr>
            <a:endParaRPr lang="en-US" sz="1400"/>
          </a:p>
          <a:p>
            <a:r>
              <a:rPr lang="en-US" sz="2000"/>
              <a:t>Create a distinct IAM role for each permission combination</a:t>
            </a:r>
          </a:p>
          <a:p>
            <a:pPr marL="227012" lvl="1" indent="0">
              <a:buNone/>
            </a:pPr>
            <a:endParaRPr lang="en-US" sz="1400"/>
          </a:p>
          <a:p>
            <a:r>
              <a:rPr lang="en-US" sz="2000"/>
              <a:t>Update permissions by adding access for each new resource (it can become time-consuming to keep updating policies)</a:t>
            </a:r>
          </a:p>
          <a:p>
            <a:pPr marL="227012" lvl="1" indent="0">
              <a:buNone/>
            </a:pPr>
            <a:endParaRPr lang="en-US" sz="2000"/>
          </a:p>
        </p:txBody>
      </p:sp>
      <p:grpSp>
        <p:nvGrpSpPr>
          <p:cNvPr id="42" name="Group 41" descr="Three users have access to AWS resource via permissions. One of the users has two policy documents attached to it, the others only have one.">
            <a:extLst>
              <a:ext uri="{FF2B5EF4-FFF2-40B4-BE49-F238E27FC236}">
                <a16:creationId xmlns:a16="http://schemas.microsoft.com/office/drawing/2014/main" id="{B55F2FCF-C9E0-E446-A6A6-71F4F5C92D21}"/>
              </a:ext>
            </a:extLst>
          </p:cNvPr>
          <p:cNvGrpSpPr/>
          <p:nvPr/>
        </p:nvGrpSpPr>
        <p:grpSpPr>
          <a:xfrm>
            <a:off x="6549656" y="1371600"/>
            <a:ext cx="5305646" cy="3104707"/>
            <a:chOff x="6666614" y="2009553"/>
            <a:chExt cx="5305646" cy="3104707"/>
          </a:xfrm>
        </p:grpSpPr>
        <p:pic>
          <p:nvPicPr>
            <p:cNvPr id="6" name="Graphic 5">
              <a:extLst>
                <a:ext uri="{FF2B5EF4-FFF2-40B4-BE49-F238E27FC236}">
                  <a16:creationId xmlns:a16="http://schemas.microsoft.com/office/drawing/2014/main" id="{CB9DA054-FA3B-2449-A227-DE6AC230E1A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3268" y="2242242"/>
              <a:ext cx="469900" cy="469900"/>
            </a:xfrm>
            <a:prstGeom prst="rect">
              <a:avLst/>
            </a:prstGeom>
          </p:spPr>
        </p:pic>
        <p:pic>
          <p:nvPicPr>
            <p:cNvPr id="8" name="Graphic 7">
              <a:extLst>
                <a:ext uri="{FF2B5EF4-FFF2-40B4-BE49-F238E27FC236}">
                  <a16:creationId xmlns:a16="http://schemas.microsoft.com/office/drawing/2014/main" id="{8C83481B-F209-7C44-8BB6-90C4CD319EF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3268" y="3031066"/>
              <a:ext cx="469900" cy="469900"/>
            </a:xfrm>
            <a:prstGeom prst="rect">
              <a:avLst/>
            </a:prstGeom>
          </p:spPr>
        </p:pic>
        <p:pic>
          <p:nvPicPr>
            <p:cNvPr id="10" name="Graphic 9">
              <a:extLst>
                <a:ext uri="{FF2B5EF4-FFF2-40B4-BE49-F238E27FC236}">
                  <a16:creationId xmlns:a16="http://schemas.microsoft.com/office/drawing/2014/main" id="{2650485C-3619-F34E-BBE4-7BD4C6236D9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3268" y="3819890"/>
              <a:ext cx="469900" cy="469900"/>
            </a:xfrm>
            <a:prstGeom prst="rect">
              <a:avLst/>
            </a:prstGeom>
          </p:spPr>
        </p:pic>
        <p:pic>
          <p:nvPicPr>
            <p:cNvPr id="12" name="Graphic 11">
              <a:extLst>
                <a:ext uri="{FF2B5EF4-FFF2-40B4-BE49-F238E27FC236}">
                  <a16:creationId xmlns:a16="http://schemas.microsoft.com/office/drawing/2014/main" id="{AC83369C-E0F1-1E49-B2CA-65930F6ECDD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1772" y="2238022"/>
              <a:ext cx="474120" cy="474120"/>
            </a:xfrm>
            <a:prstGeom prst="rect">
              <a:avLst/>
            </a:prstGeom>
          </p:spPr>
        </p:pic>
        <p:pic>
          <p:nvPicPr>
            <p:cNvPr id="13" name="Graphic 12">
              <a:extLst>
                <a:ext uri="{FF2B5EF4-FFF2-40B4-BE49-F238E27FC236}">
                  <a16:creationId xmlns:a16="http://schemas.microsoft.com/office/drawing/2014/main" id="{38A576FC-F43A-4A47-AF76-BA6E55801C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1772" y="3026846"/>
              <a:ext cx="474120" cy="474120"/>
            </a:xfrm>
            <a:prstGeom prst="rect">
              <a:avLst/>
            </a:prstGeom>
          </p:spPr>
        </p:pic>
        <p:pic>
          <p:nvPicPr>
            <p:cNvPr id="14" name="Graphic 13">
              <a:extLst>
                <a:ext uri="{FF2B5EF4-FFF2-40B4-BE49-F238E27FC236}">
                  <a16:creationId xmlns:a16="http://schemas.microsoft.com/office/drawing/2014/main" id="{2E7DCD2F-8E11-DE44-A508-5D901F311D4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1772" y="3817780"/>
              <a:ext cx="474120" cy="474120"/>
            </a:xfrm>
            <a:prstGeom prst="rect">
              <a:avLst/>
            </a:prstGeom>
          </p:spPr>
        </p:pic>
        <p:pic>
          <p:nvPicPr>
            <p:cNvPr id="16" name="Graphic 15">
              <a:extLst>
                <a:ext uri="{FF2B5EF4-FFF2-40B4-BE49-F238E27FC236}">
                  <a16:creationId xmlns:a16="http://schemas.microsoft.com/office/drawing/2014/main" id="{FF31C494-19F0-CF47-8918-95743F632CE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34496" y="2242242"/>
              <a:ext cx="469900" cy="469900"/>
            </a:xfrm>
            <a:prstGeom prst="rect">
              <a:avLst/>
            </a:prstGeom>
          </p:spPr>
        </p:pic>
        <p:pic>
          <p:nvPicPr>
            <p:cNvPr id="18" name="Graphic 17">
              <a:extLst>
                <a:ext uri="{FF2B5EF4-FFF2-40B4-BE49-F238E27FC236}">
                  <a16:creationId xmlns:a16="http://schemas.microsoft.com/office/drawing/2014/main" id="{7C95B70F-81FC-714C-9580-70F2757FD38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03000" y="2228526"/>
              <a:ext cx="469900" cy="469900"/>
            </a:xfrm>
            <a:prstGeom prst="rect">
              <a:avLst/>
            </a:prstGeom>
          </p:spPr>
        </p:pic>
        <p:pic>
          <p:nvPicPr>
            <p:cNvPr id="19" name="Graphic 18">
              <a:extLst>
                <a:ext uri="{FF2B5EF4-FFF2-40B4-BE49-F238E27FC236}">
                  <a16:creationId xmlns:a16="http://schemas.microsoft.com/office/drawing/2014/main" id="{03708BC8-E397-2D43-929D-54660539C90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4496" y="3026846"/>
              <a:ext cx="469900" cy="469900"/>
            </a:xfrm>
            <a:prstGeom prst="rect">
              <a:avLst/>
            </a:prstGeom>
          </p:spPr>
        </p:pic>
        <p:pic>
          <p:nvPicPr>
            <p:cNvPr id="20" name="Graphic 19">
              <a:extLst>
                <a:ext uri="{FF2B5EF4-FFF2-40B4-BE49-F238E27FC236}">
                  <a16:creationId xmlns:a16="http://schemas.microsoft.com/office/drawing/2014/main" id="{EB4C45DC-3183-F541-B1FC-3E4A56A5678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84505" y="2240132"/>
              <a:ext cx="469900" cy="469900"/>
            </a:xfrm>
            <a:prstGeom prst="rect">
              <a:avLst/>
            </a:prstGeom>
          </p:spPr>
        </p:pic>
        <p:pic>
          <p:nvPicPr>
            <p:cNvPr id="21" name="Graphic 20">
              <a:extLst>
                <a:ext uri="{FF2B5EF4-FFF2-40B4-BE49-F238E27FC236}">
                  <a16:creationId xmlns:a16="http://schemas.microsoft.com/office/drawing/2014/main" id="{637F39C6-C0C3-184C-AA8A-1DD73FBCCE6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84505" y="3008909"/>
              <a:ext cx="469900" cy="469900"/>
            </a:xfrm>
            <a:prstGeom prst="rect">
              <a:avLst/>
            </a:prstGeom>
          </p:spPr>
        </p:pic>
        <p:pic>
          <p:nvPicPr>
            <p:cNvPr id="23" name="Graphic 22">
              <a:extLst>
                <a:ext uri="{FF2B5EF4-FFF2-40B4-BE49-F238E27FC236}">
                  <a16:creationId xmlns:a16="http://schemas.microsoft.com/office/drawing/2014/main" id="{CB6C488F-CF52-7A4A-B93F-474EAD6CFB2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84505" y="3822849"/>
              <a:ext cx="469900" cy="469900"/>
            </a:xfrm>
            <a:prstGeom prst="rect">
              <a:avLst/>
            </a:prstGeom>
          </p:spPr>
        </p:pic>
        <p:pic>
          <p:nvPicPr>
            <p:cNvPr id="24" name="Graphic 23">
              <a:extLst>
                <a:ext uri="{FF2B5EF4-FFF2-40B4-BE49-F238E27FC236}">
                  <a16:creationId xmlns:a16="http://schemas.microsoft.com/office/drawing/2014/main" id="{0672BD8D-E91A-E640-B410-B350E05E796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34496" y="3811450"/>
              <a:ext cx="469900" cy="469900"/>
            </a:xfrm>
            <a:prstGeom prst="rect">
              <a:avLst/>
            </a:prstGeom>
          </p:spPr>
        </p:pic>
        <p:cxnSp>
          <p:nvCxnSpPr>
            <p:cNvPr id="26" name="Straight Arrow Connector 25">
              <a:extLst>
                <a:ext uri="{FF2B5EF4-FFF2-40B4-BE49-F238E27FC236}">
                  <a16:creationId xmlns:a16="http://schemas.microsoft.com/office/drawing/2014/main" id="{4ADEC281-A504-5A4D-B54A-A326AE610311}"/>
                </a:ext>
              </a:extLst>
            </p:cNvPr>
            <p:cNvCxnSpPr>
              <a:cxnSpLocks/>
              <a:endCxn id="12" idx="1"/>
            </p:cNvCxnSpPr>
            <p:nvPr/>
          </p:nvCxnSpPr>
          <p:spPr>
            <a:xfrm>
              <a:off x="7877520" y="2475082"/>
              <a:ext cx="68425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E3621F6-88D3-4340-AF56-834538EF4F9A}"/>
                </a:ext>
              </a:extLst>
            </p:cNvPr>
            <p:cNvCxnSpPr/>
            <p:nvPr/>
          </p:nvCxnSpPr>
          <p:spPr>
            <a:xfrm>
              <a:off x="7877520" y="3267487"/>
              <a:ext cx="68425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DE94B7-2DF3-3042-8398-10B30CF2B57D}"/>
                </a:ext>
              </a:extLst>
            </p:cNvPr>
            <p:cNvCxnSpPr>
              <a:cxnSpLocks/>
            </p:cNvCxnSpPr>
            <p:nvPr/>
          </p:nvCxnSpPr>
          <p:spPr>
            <a:xfrm>
              <a:off x="9035892" y="2475082"/>
              <a:ext cx="782838"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06CEFA4-FACE-114D-97F8-827CD5CE2AA0}"/>
                </a:ext>
              </a:extLst>
            </p:cNvPr>
            <p:cNvCxnSpPr>
              <a:cxnSpLocks/>
            </p:cNvCxnSpPr>
            <p:nvPr/>
          </p:nvCxnSpPr>
          <p:spPr>
            <a:xfrm>
              <a:off x="9035892" y="3243859"/>
              <a:ext cx="782838"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BA492C0-BF93-6243-B453-5C7E2CB1247B}"/>
                </a:ext>
              </a:extLst>
            </p:cNvPr>
            <p:cNvCxnSpPr>
              <a:cxnSpLocks/>
            </p:cNvCxnSpPr>
            <p:nvPr/>
          </p:nvCxnSpPr>
          <p:spPr>
            <a:xfrm>
              <a:off x="9035892" y="4081796"/>
              <a:ext cx="782838"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EB8FAFB-56AD-5641-9126-BC8CC136C96B}"/>
                </a:ext>
              </a:extLst>
            </p:cNvPr>
            <p:cNvSpPr txBox="1"/>
            <p:nvPr/>
          </p:nvSpPr>
          <p:spPr>
            <a:xfrm>
              <a:off x="7047510" y="4320737"/>
              <a:ext cx="756168" cy="369332"/>
            </a:xfrm>
            <a:prstGeom prst="rect">
              <a:avLst/>
            </a:prstGeom>
            <a:noFill/>
          </p:spPr>
          <p:txBody>
            <a:bodyPr wrap="none" rtlCol="0">
              <a:spAutoFit/>
            </a:bodyPr>
            <a:lstStyle/>
            <a:p>
              <a:pPr algn="ctr"/>
              <a:r>
                <a:rPr lang="en-US">
                  <a:ea typeface="Amazon Ember Light" panose="020B0403020204020204" pitchFamily="34" charset="0"/>
                  <a:cs typeface="Amazon Ember Light" panose="020B0403020204020204" pitchFamily="34" charset="0"/>
                </a:rPr>
                <a:t> Users</a:t>
              </a:r>
            </a:p>
          </p:txBody>
        </p:sp>
        <p:sp>
          <p:nvSpPr>
            <p:cNvPr id="36" name="TextBox 35">
              <a:extLst>
                <a:ext uri="{FF2B5EF4-FFF2-40B4-BE49-F238E27FC236}">
                  <a16:creationId xmlns:a16="http://schemas.microsoft.com/office/drawing/2014/main" id="{04A86211-4389-CC42-BF38-7D1BD680B562}"/>
                </a:ext>
              </a:extLst>
            </p:cNvPr>
            <p:cNvSpPr txBox="1"/>
            <p:nvPr/>
          </p:nvSpPr>
          <p:spPr>
            <a:xfrm>
              <a:off x="8140478" y="4339739"/>
              <a:ext cx="1297343" cy="369332"/>
            </a:xfrm>
            <a:prstGeom prst="rect">
              <a:avLst/>
            </a:prstGeom>
            <a:noFill/>
          </p:spPr>
          <p:txBody>
            <a:bodyPr wrap="none" rtlCol="0">
              <a:spAutoFit/>
            </a:bodyPr>
            <a:lstStyle/>
            <a:p>
              <a:r>
                <a:rPr lang="en-US">
                  <a:ea typeface="Amazon Ember Light" panose="020B0403020204020204" pitchFamily="34" charset="0"/>
                  <a:cs typeface="Amazon Ember Light" panose="020B0403020204020204" pitchFamily="34" charset="0"/>
                </a:rPr>
                <a:t>Permissions</a:t>
              </a:r>
            </a:p>
          </p:txBody>
        </p:sp>
        <p:sp>
          <p:nvSpPr>
            <p:cNvPr id="37" name="TextBox 36">
              <a:extLst>
                <a:ext uri="{FF2B5EF4-FFF2-40B4-BE49-F238E27FC236}">
                  <a16:creationId xmlns:a16="http://schemas.microsoft.com/office/drawing/2014/main" id="{0214D1B3-0007-1E43-9224-37A661D2FBEC}"/>
                </a:ext>
              </a:extLst>
            </p:cNvPr>
            <p:cNvSpPr txBox="1"/>
            <p:nvPr/>
          </p:nvSpPr>
          <p:spPr>
            <a:xfrm>
              <a:off x="9948063" y="4335180"/>
              <a:ext cx="1134221" cy="369332"/>
            </a:xfrm>
            <a:prstGeom prst="rect">
              <a:avLst/>
            </a:prstGeom>
            <a:noFill/>
          </p:spPr>
          <p:txBody>
            <a:bodyPr wrap="none" rtlCol="0">
              <a:spAutoFit/>
            </a:bodyPr>
            <a:lstStyle/>
            <a:p>
              <a:r>
                <a:rPr lang="en-US">
                  <a:ea typeface="Amazon Ember Light" panose="020B0403020204020204" pitchFamily="34" charset="0"/>
                  <a:cs typeface="Amazon Ember Light" panose="020B0403020204020204" pitchFamily="34" charset="0"/>
                </a:rPr>
                <a:t>Resources</a:t>
              </a:r>
            </a:p>
          </p:txBody>
        </p:sp>
        <p:sp>
          <p:nvSpPr>
            <p:cNvPr id="41" name="Rectangle 40">
              <a:extLst>
                <a:ext uri="{FF2B5EF4-FFF2-40B4-BE49-F238E27FC236}">
                  <a16:creationId xmlns:a16="http://schemas.microsoft.com/office/drawing/2014/main" id="{A1FD98E2-2BDD-5B48-AD81-F06A875EE73E}"/>
                </a:ext>
              </a:extLst>
            </p:cNvPr>
            <p:cNvSpPr/>
            <p:nvPr/>
          </p:nvSpPr>
          <p:spPr>
            <a:xfrm>
              <a:off x="6666614" y="2009553"/>
              <a:ext cx="5305646" cy="310470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Elbow Connector 16">
            <a:extLst>
              <a:ext uri="{FF2B5EF4-FFF2-40B4-BE49-F238E27FC236}">
                <a16:creationId xmlns:a16="http://schemas.microsoft.com/office/drawing/2014/main" id="{C815DC37-C70D-5CFC-2107-E9619E3FFF05}"/>
              </a:ext>
              <a:ext uri="{C183D7F6-B498-43B3-948B-1728B52AA6E4}">
                <adec:decorative xmlns:adec="http://schemas.microsoft.com/office/drawing/2017/decorative" val="1"/>
              </a:ext>
            </a:extLst>
          </p:cNvPr>
          <p:cNvCxnSpPr>
            <a:stCxn id="14" idx="1"/>
          </p:cNvCxnSpPr>
          <p:nvPr/>
        </p:nvCxnSpPr>
        <p:spPr>
          <a:xfrm rot="10800000">
            <a:off x="7760562" y="2840857"/>
            <a:ext cx="684252" cy="576031"/>
          </a:xfrm>
          <a:prstGeom prst="bentConnector3">
            <a:avLst>
              <a:gd name="adj1" fmla="val 67989"/>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8325882-F00A-9EE1-4665-CFEF00D4ADF1}"/>
              </a:ext>
              <a:ext uri="{C183D7F6-B498-43B3-948B-1728B52AA6E4}">
                <adec:decorative xmlns:adec="http://schemas.microsoft.com/office/drawing/2017/decorative" val="1"/>
              </a:ext>
            </a:extLst>
          </p:cNvPr>
          <p:cNvCxnSpPr>
            <a:stCxn id="14" idx="1"/>
            <a:endCxn id="35" idx="3"/>
          </p:cNvCxnSpPr>
          <p:nvPr/>
        </p:nvCxnSpPr>
        <p:spPr>
          <a:xfrm rot="10800000" flipV="1">
            <a:off x="7686720" y="3416886"/>
            <a:ext cx="758094" cy="450563"/>
          </a:xfrm>
          <a:prstGeom prst="bentConnector3">
            <a:avLst>
              <a:gd name="adj1" fmla="val 61598"/>
            </a:avLst>
          </a:prstGeom>
          <a:ln w="28575">
            <a:solidFill>
              <a:srgbClr val="A6A6A6"/>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941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E8ACA1-4899-D449-A7E6-49EAF5DD1691}"/>
              </a:ext>
            </a:extLst>
          </p:cNvPr>
          <p:cNvSpPr>
            <a:spLocks noGrp="1"/>
          </p:cNvSpPr>
          <p:nvPr>
            <p:ph type="sldNum" sz="quarter" idx="20"/>
          </p:nvPr>
        </p:nvSpPr>
        <p:spPr/>
        <p:txBody>
          <a:bodyPr/>
          <a:lstStyle/>
          <a:p>
            <a:fld id="{B6A95138-A96E-2F42-A959-2EFD44FE4AB7}" type="slidenum">
              <a:rPr lang="en-US" smtClean="0"/>
              <a:t>34</a:t>
            </a:fld>
            <a:endParaRPr lang="en-US"/>
          </a:p>
        </p:txBody>
      </p:sp>
      <p:sp>
        <p:nvSpPr>
          <p:cNvPr id="2" name="Title 1">
            <a:extLst>
              <a:ext uri="{FF2B5EF4-FFF2-40B4-BE49-F238E27FC236}">
                <a16:creationId xmlns:a16="http://schemas.microsoft.com/office/drawing/2014/main" id="{2F73FA3B-978E-5B48-9B2A-EC712393C79C}"/>
              </a:ext>
            </a:extLst>
          </p:cNvPr>
          <p:cNvSpPr>
            <a:spLocks noGrp="1"/>
          </p:cNvSpPr>
          <p:nvPr>
            <p:ph type="title"/>
          </p:nvPr>
        </p:nvSpPr>
        <p:spPr/>
        <p:txBody>
          <a:bodyPr/>
          <a:lstStyle/>
          <a:p>
            <a:r>
              <a:rPr lang="en-US"/>
              <a:t>Best practice: Tagging</a:t>
            </a:r>
          </a:p>
        </p:txBody>
      </p:sp>
      <p:sp>
        <p:nvSpPr>
          <p:cNvPr id="3" name="Content Placeholder 2">
            <a:extLst>
              <a:ext uri="{FF2B5EF4-FFF2-40B4-BE49-F238E27FC236}">
                <a16:creationId xmlns:a16="http://schemas.microsoft.com/office/drawing/2014/main" id="{CC3A50AB-28F8-5F40-92FE-FF1DCA4154C2}"/>
              </a:ext>
            </a:extLst>
          </p:cNvPr>
          <p:cNvSpPr>
            <a:spLocks noGrp="1"/>
          </p:cNvSpPr>
          <p:nvPr>
            <p:ph sz="quarter" idx="21"/>
          </p:nvPr>
        </p:nvSpPr>
        <p:spPr>
          <a:xfrm>
            <a:off x="365760" y="1143000"/>
            <a:ext cx="5504688" cy="5105400"/>
          </a:xfrm>
        </p:spPr>
        <p:txBody>
          <a:bodyPr>
            <a:normAutofit fontScale="92500"/>
          </a:bodyPr>
          <a:lstStyle/>
          <a:p>
            <a:r>
              <a:rPr lang="en-US" sz="2200"/>
              <a:t>A tag consists of a name and (optionally) a value</a:t>
            </a:r>
          </a:p>
          <a:p>
            <a:pPr lvl="1"/>
            <a:r>
              <a:rPr lang="en-US" sz="1800"/>
              <a:t>Can be applied to </a:t>
            </a:r>
            <a:r>
              <a:rPr lang="en-US" sz="1800">
                <a:solidFill>
                  <a:srgbClr val="504BAB"/>
                </a:solidFill>
                <a:latin typeface="Amazon Ember" panose="020B0603020204020204" pitchFamily="34" charset="0"/>
                <a:ea typeface="Amazon Ember" panose="020B0603020204020204" pitchFamily="34" charset="0"/>
                <a:cs typeface="Amazon Ember" panose="020B0603020204020204" pitchFamily="34" charset="0"/>
              </a:rPr>
              <a:t>resources</a:t>
            </a:r>
            <a:r>
              <a:rPr lang="en-US" sz="1800"/>
              <a:t> across your AWS accounts</a:t>
            </a:r>
          </a:p>
          <a:p>
            <a:pPr lvl="1"/>
            <a:r>
              <a:rPr lang="en-US" sz="1800"/>
              <a:t>Tag keys and values are returned by many different API operations</a:t>
            </a:r>
          </a:p>
          <a:p>
            <a:r>
              <a:rPr lang="en-US" sz="2200"/>
              <a:t>Define </a:t>
            </a:r>
            <a:r>
              <a:rPr lang="en-US" sz="2200" i="1"/>
              <a:t>custom</a:t>
            </a:r>
            <a:r>
              <a:rPr lang="en-US" sz="2200"/>
              <a:t> tags </a:t>
            </a:r>
          </a:p>
          <a:p>
            <a:r>
              <a:rPr lang="en-US" sz="2200"/>
              <a:t>Multiple practical uses</a:t>
            </a:r>
          </a:p>
          <a:p>
            <a:pPr lvl="1"/>
            <a:r>
              <a:rPr lang="en-US" sz="1800"/>
              <a:t>Billing, filtered views, access control, etc.</a:t>
            </a:r>
          </a:p>
          <a:p>
            <a:r>
              <a:rPr lang="en-US" sz="2200"/>
              <a:t>Example tags applied to an EC2 instance:</a:t>
            </a:r>
          </a:p>
          <a:p>
            <a:pPr lvl="1"/>
            <a:r>
              <a:rPr lang="en-US" sz="1800"/>
              <a:t>Name = web server</a:t>
            </a:r>
          </a:p>
          <a:p>
            <a:pPr lvl="1"/>
            <a:r>
              <a:rPr lang="en-US" sz="1800"/>
              <a:t>Project = unicorn</a:t>
            </a:r>
          </a:p>
          <a:p>
            <a:pPr lvl="1"/>
            <a:r>
              <a:rPr lang="en-US" sz="1800"/>
              <a:t>Stack = dev</a:t>
            </a:r>
          </a:p>
          <a:p>
            <a:pPr marL="0" indent="0">
              <a:buNone/>
            </a:pPr>
            <a:endParaRPr lang="en-US" sz="2600"/>
          </a:p>
        </p:txBody>
      </p:sp>
      <p:sp>
        <p:nvSpPr>
          <p:cNvPr id="7" name="Content Placeholder 6">
            <a:extLst>
              <a:ext uri="{FF2B5EF4-FFF2-40B4-BE49-F238E27FC236}">
                <a16:creationId xmlns:a16="http://schemas.microsoft.com/office/drawing/2014/main" id="{3B4187CD-DE51-7843-8F45-A389D7090F0B}"/>
              </a:ext>
            </a:extLst>
          </p:cNvPr>
          <p:cNvSpPr>
            <a:spLocks noGrp="1"/>
          </p:cNvSpPr>
          <p:nvPr>
            <p:ph idx="4294967295"/>
          </p:nvPr>
        </p:nvSpPr>
        <p:spPr>
          <a:xfrm>
            <a:off x="6245352" y="1524000"/>
            <a:ext cx="5503862" cy="2398713"/>
          </a:xfrm>
        </p:spPr>
        <p:txBody>
          <a:bodyPr/>
          <a:lstStyle/>
          <a:p>
            <a:r>
              <a:rPr lang="en-US" sz="2200"/>
              <a:t>Tags can also be applied to </a:t>
            </a:r>
            <a:r>
              <a:rPr lang="en-US" sz="22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IAM users </a:t>
            </a:r>
            <a:r>
              <a:rPr lang="en-US" sz="2200"/>
              <a:t>or </a:t>
            </a:r>
            <a:r>
              <a:rPr lang="en-US" sz="22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IAM roles</a:t>
            </a:r>
            <a:r>
              <a:rPr lang="en-US" sz="2200"/>
              <a:t>, for example –</a:t>
            </a:r>
          </a:p>
        </p:txBody>
      </p:sp>
      <p:pic>
        <p:nvPicPr>
          <p:cNvPr id="8" name="Picture 7" descr="The add user screen where you can optionally add tags to a user in the AWS management console.">
            <a:extLst>
              <a:ext uri="{FF2B5EF4-FFF2-40B4-BE49-F238E27FC236}">
                <a16:creationId xmlns:a16="http://schemas.microsoft.com/office/drawing/2014/main" id="{9F19696D-1687-4143-A9B1-4495145C5660}"/>
              </a:ext>
            </a:extLst>
          </p:cNvPr>
          <p:cNvPicPr>
            <a:picLocks noChangeAspect="1"/>
          </p:cNvPicPr>
          <p:nvPr/>
        </p:nvPicPr>
        <p:blipFill>
          <a:blip r:embed="rId4"/>
          <a:stretch>
            <a:fillRect/>
          </a:stretch>
        </p:blipFill>
        <p:spPr>
          <a:xfrm>
            <a:off x="6268214" y="2537963"/>
            <a:ext cx="5821431" cy="3019093"/>
          </a:xfrm>
          <a:prstGeom prst="rect">
            <a:avLst/>
          </a:prstGeom>
        </p:spPr>
      </p:pic>
    </p:spTree>
    <p:custDataLst>
      <p:tags r:id="rId1"/>
    </p:custDataLst>
    <p:extLst>
      <p:ext uri="{BB962C8B-B14F-4D97-AF65-F5344CB8AC3E}">
        <p14:creationId xmlns:p14="http://schemas.microsoft.com/office/powerpoint/2010/main" val="330365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CF3BE0-26E3-AB4C-8558-FF0DFAF5B515}"/>
              </a:ext>
            </a:extLst>
          </p:cNvPr>
          <p:cNvSpPr>
            <a:spLocks noGrp="1"/>
          </p:cNvSpPr>
          <p:nvPr>
            <p:ph type="sldNum" sz="quarter" idx="20"/>
          </p:nvPr>
        </p:nvSpPr>
        <p:spPr/>
        <p:txBody>
          <a:bodyPr/>
          <a:lstStyle/>
          <a:p>
            <a:fld id="{B6A95138-A96E-2F42-A959-2EFD44FE4AB7}" type="slidenum">
              <a:rPr lang="en-US" smtClean="0"/>
              <a:t>35</a:t>
            </a:fld>
            <a:endParaRPr lang="en-US"/>
          </a:p>
        </p:txBody>
      </p:sp>
      <p:sp>
        <p:nvSpPr>
          <p:cNvPr id="2" name="Title 1">
            <a:extLst>
              <a:ext uri="{FF2B5EF4-FFF2-40B4-BE49-F238E27FC236}">
                <a16:creationId xmlns:a16="http://schemas.microsoft.com/office/drawing/2014/main" id="{D931A2E3-7250-5046-AF58-4B8D875E6434}"/>
              </a:ext>
            </a:extLst>
          </p:cNvPr>
          <p:cNvSpPr>
            <a:spLocks noGrp="1"/>
          </p:cNvSpPr>
          <p:nvPr>
            <p:ph type="title"/>
          </p:nvPr>
        </p:nvSpPr>
        <p:spPr/>
        <p:txBody>
          <a:bodyPr/>
          <a:lstStyle/>
          <a:p>
            <a:r>
              <a:rPr lang="en-US" i="1"/>
              <a:t>Attribute-</a:t>
            </a:r>
            <a:r>
              <a:rPr lang="en-US"/>
              <a:t>based access control (ABAC)</a:t>
            </a:r>
          </a:p>
        </p:txBody>
      </p:sp>
      <p:sp>
        <p:nvSpPr>
          <p:cNvPr id="39" name="Content Placeholder 38">
            <a:extLst>
              <a:ext uri="{FF2B5EF4-FFF2-40B4-BE49-F238E27FC236}">
                <a16:creationId xmlns:a16="http://schemas.microsoft.com/office/drawing/2014/main" id="{3E148A69-30FF-AF4F-B155-564C0F88B6A6}"/>
              </a:ext>
            </a:extLst>
          </p:cNvPr>
          <p:cNvSpPr>
            <a:spLocks noGrp="1"/>
          </p:cNvSpPr>
          <p:nvPr>
            <p:ph sz="quarter" idx="21"/>
          </p:nvPr>
        </p:nvSpPr>
        <p:spPr>
          <a:xfrm>
            <a:off x="365760" y="1143000"/>
            <a:ext cx="6153912" cy="4645152"/>
          </a:xfrm>
        </p:spPr>
        <p:txBody>
          <a:bodyPr>
            <a:normAutofit lnSpcReduction="10000"/>
          </a:bodyPr>
          <a:lstStyle/>
          <a:p>
            <a:r>
              <a:rPr lang="en-US" sz="2200"/>
              <a:t>Highly scalable approach to access control</a:t>
            </a:r>
          </a:p>
          <a:p>
            <a:pPr lvl="1"/>
            <a:r>
              <a:rPr lang="en-US" sz="1800"/>
              <a:t>Attributes are a key or a key-value pair, such as a tag</a:t>
            </a:r>
          </a:p>
          <a:p>
            <a:pPr lvl="1"/>
            <a:r>
              <a:rPr lang="en-US" sz="1800"/>
              <a:t>Example attributes –  </a:t>
            </a:r>
          </a:p>
          <a:p>
            <a:pPr lvl="2"/>
            <a:r>
              <a:rPr lang="en-US" sz="1600"/>
              <a:t>Team = Developers</a:t>
            </a:r>
          </a:p>
          <a:p>
            <a:pPr lvl="2"/>
            <a:r>
              <a:rPr lang="en-US" sz="1600"/>
              <a:t>Project = Unicorn</a:t>
            </a:r>
          </a:p>
          <a:p>
            <a:r>
              <a:rPr lang="en-US" sz="2200"/>
              <a:t>Permissions (policy) rules are easier to maintain with ABAC than with RBAC</a:t>
            </a:r>
          </a:p>
          <a:p>
            <a:r>
              <a:rPr lang="en-US" sz="2200"/>
              <a:t>Benefits</a:t>
            </a:r>
          </a:p>
          <a:p>
            <a:pPr lvl="1"/>
            <a:r>
              <a:rPr lang="en-US" sz="1800"/>
              <a:t>Permissions automatically apply, based on attributes</a:t>
            </a:r>
          </a:p>
          <a:p>
            <a:pPr lvl="1"/>
            <a:r>
              <a:rPr lang="en-US" sz="1800"/>
              <a:t>Granular permissions are possible </a:t>
            </a:r>
            <a:r>
              <a:rPr lang="en-US" sz="1800" i="1"/>
              <a:t>without</a:t>
            </a:r>
            <a:r>
              <a:rPr lang="en-US" sz="1800"/>
              <a:t> a permissions update for every new user or resource</a:t>
            </a:r>
          </a:p>
          <a:p>
            <a:pPr lvl="1"/>
            <a:r>
              <a:rPr lang="en-US" sz="1800"/>
              <a:t>Fully auditable</a:t>
            </a:r>
          </a:p>
        </p:txBody>
      </p:sp>
      <p:grpSp>
        <p:nvGrpSpPr>
          <p:cNvPr id="3" name="Group 2" descr="Three uses (each with a unique ID) have access to resources with the same tags via a single IAM policy document.">
            <a:extLst>
              <a:ext uri="{FF2B5EF4-FFF2-40B4-BE49-F238E27FC236}">
                <a16:creationId xmlns:a16="http://schemas.microsoft.com/office/drawing/2014/main" id="{D6FD6D4F-0CA0-306E-F420-96BE8CE563FC}"/>
              </a:ext>
            </a:extLst>
          </p:cNvPr>
          <p:cNvGrpSpPr/>
          <p:nvPr/>
        </p:nvGrpSpPr>
        <p:grpSpPr>
          <a:xfrm>
            <a:off x="6577064" y="2583711"/>
            <a:ext cx="5343814" cy="3104707"/>
            <a:chOff x="6577064" y="2583711"/>
            <a:chExt cx="5343814" cy="3104707"/>
          </a:xfrm>
        </p:grpSpPr>
        <p:pic>
          <p:nvPicPr>
            <p:cNvPr id="6" name="Graphic 5" descr="Label">
              <a:extLst>
                <a:ext uri="{FF2B5EF4-FFF2-40B4-BE49-F238E27FC236}">
                  <a16:creationId xmlns:a16="http://schemas.microsoft.com/office/drawing/2014/main" id="{CB9DA054-FA3B-2449-A227-DE6AC230E1A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3718" y="2816400"/>
              <a:ext cx="469900" cy="469900"/>
            </a:xfrm>
            <a:prstGeom prst="rect">
              <a:avLst/>
            </a:prstGeom>
          </p:spPr>
        </p:pic>
        <p:pic>
          <p:nvPicPr>
            <p:cNvPr id="8" name="Graphic 7" descr="Label">
              <a:extLst>
                <a:ext uri="{FF2B5EF4-FFF2-40B4-BE49-F238E27FC236}">
                  <a16:creationId xmlns:a16="http://schemas.microsoft.com/office/drawing/2014/main" id="{8C83481B-F209-7C44-8BB6-90C4CD319EF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3718" y="3605224"/>
              <a:ext cx="469900" cy="469900"/>
            </a:xfrm>
            <a:prstGeom prst="rect">
              <a:avLst/>
            </a:prstGeom>
          </p:spPr>
        </p:pic>
        <p:pic>
          <p:nvPicPr>
            <p:cNvPr id="10" name="Graphic 9" descr="Label">
              <a:extLst>
                <a:ext uri="{FF2B5EF4-FFF2-40B4-BE49-F238E27FC236}">
                  <a16:creationId xmlns:a16="http://schemas.microsoft.com/office/drawing/2014/main" id="{2650485C-3619-F34E-BBE4-7BD4C6236D9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3718" y="4394048"/>
              <a:ext cx="469900" cy="469900"/>
            </a:xfrm>
            <a:prstGeom prst="rect">
              <a:avLst/>
            </a:prstGeom>
          </p:spPr>
        </p:pic>
        <p:pic>
          <p:nvPicPr>
            <p:cNvPr id="13" name="Graphic 12" descr="Label">
              <a:extLst>
                <a:ext uri="{FF2B5EF4-FFF2-40B4-BE49-F238E27FC236}">
                  <a16:creationId xmlns:a16="http://schemas.microsoft.com/office/drawing/2014/main" id="{38A576FC-F43A-4A47-AF76-BA6E55801C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2222" y="3601004"/>
              <a:ext cx="474120" cy="474120"/>
            </a:xfrm>
            <a:prstGeom prst="rect">
              <a:avLst/>
            </a:prstGeom>
          </p:spPr>
        </p:pic>
        <p:pic>
          <p:nvPicPr>
            <p:cNvPr id="16" name="Graphic 15" descr="Label">
              <a:extLst>
                <a:ext uri="{FF2B5EF4-FFF2-40B4-BE49-F238E27FC236}">
                  <a16:creationId xmlns:a16="http://schemas.microsoft.com/office/drawing/2014/main" id="{FF31C494-19F0-CF47-8918-95743F632CE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4946" y="2816400"/>
              <a:ext cx="469900" cy="469900"/>
            </a:xfrm>
            <a:prstGeom prst="rect">
              <a:avLst/>
            </a:prstGeom>
          </p:spPr>
        </p:pic>
        <p:pic>
          <p:nvPicPr>
            <p:cNvPr id="18" name="Graphic 17" descr="Label">
              <a:extLst>
                <a:ext uri="{FF2B5EF4-FFF2-40B4-BE49-F238E27FC236}">
                  <a16:creationId xmlns:a16="http://schemas.microsoft.com/office/drawing/2014/main" id="{7C95B70F-81FC-714C-9580-70F2757FD38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98514" y="2802684"/>
              <a:ext cx="469900" cy="469900"/>
            </a:xfrm>
            <a:prstGeom prst="rect">
              <a:avLst/>
            </a:prstGeom>
          </p:spPr>
        </p:pic>
        <p:pic>
          <p:nvPicPr>
            <p:cNvPr id="19" name="Graphic 18" descr="Label">
              <a:extLst>
                <a:ext uri="{FF2B5EF4-FFF2-40B4-BE49-F238E27FC236}">
                  <a16:creationId xmlns:a16="http://schemas.microsoft.com/office/drawing/2014/main" id="{03708BC8-E397-2D43-929D-54660539C90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44946" y="3601004"/>
              <a:ext cx="469900" cy="469900"/>
            </a:xfrm>
            <a:prstGeom prst="rect">
              <a:avLst/>
            </a:prstGeom>
          </p:spPr>
        </p:pic>
        <p:pic>
          <p:nvPicPr>
            <p:cNvPr id="20" name="Graphic 19" descr="Label">
              <a:extLst>
                <a:ext uri="{FF2B5EF4-FFF2-40B4-BE49-F238E27FC236}">
                  <a16:creationId xmlns:a16="http://schemas.microsoft.com/office/drawing/2014/main" id="{EB4C45DC-3183-F541-B1FC-3E4A56A5678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94955" y="2814290"/>
              <a:ext cx="469900" cy="469900"/>
            </a:xfrm>
            <a:prstGeom prst="rect">
              <a:avLst/>
            </a:prstGeom>
          </p:spPr>
        </p:pic>
        <p:pic>
          <p:nvPicPr>
            <p:cNvPr id="21" name="Graphic 20" descr="Label">
              <a:extLst>
                <a:ext uri="{FF2B5EF4-FFF2-40B4-BE49-F238E27FC236}">
                  <a16:creationId xmlns:a16="http://schemas.microsoft.com/office/drawing/2014/main" id="{637F39C6-C0C3-184C-AA8A-1DD73FBCCE6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94955" y="3583067"/>
              <a:ext cx="469900" cy="469900"/>
            </a:xfrm>
            <a:prstGeom prst="rect">
              <a:avLst/>
            </a:prstGeom>
          </p:spPr>
        </p:pic>
        <p:pic>
          <p:nvPicPr>
            <p:cNvPr id="23" name="Graphic 22" descr="Label">
              <a:extLst>
                <a:ext uri="{FF2B5EF4-FFF2-40B4-BE49-F238E27FC236}">
                  <a16:creationId xmlns:a16="http://schemas.microsoft.com/office/drawing/2014/main" id="{CB6C488F-CF52-7A4A-B93F-474EAD6CFB2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26854" y="4397007"/>
              <a:ext cx="469900" cy="469900"/>
            </a:xfrm>
            <a:prstGeom prst="rect">
              <a:avLst/>
            </a:prstGeom>
          </p:spPr>
        </p:pic>
        <p:pic>
          <p:nvPicPr>
            <p:cNvPr id="24" name="Graphic 23" descr="Label">
              <a:extLst>
                <a:ext uri="{FF2B5EF4-FFF2-40B4-BE49-F238E27FC236}">
                  <a16:creationId xmlns:a16="http://schemas.microsoft.com/office/drawing/2014/main" id="{0672BD8D-E91A-E640-B410-B350E05E796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4946" y="4385608"/>
              <a:ext cx="469900" cy="469900"/>
            </a:xfrm>
            <a:prstGeom prst="rect">
              <a:avLst/>
            </a:prstGeom>
          </p:spPr>
        </p:pic>
        <p:cxnSp>
          <p:nvCxnSpPr>
            <p:cNvPr id="27" name="Straight Arrow Connector 26" descr="Label">
              <a:extLst>
                <a:ext uri="{FF2B5EF4-FFF2-40B4-BE49-F238E27FC236}">
                  <a16:creationId xmlns:a16="http://schemas.microsoft.com/office/drawing/2014/main" id="{0E3621F6-88D3-4340-AF56-834538EF4F9A}"/>
                </a:ext>
              </a:extLst>
            </p:cNvPr>
            <p:cNvCxnSpPr>
              <a:cxnSpLocks/>
            </p:cNvCxnSpPr>
            <p:nvPr/>
          </p:nvCxnSpPr>
          <p:spPr>
            <a:xfrm>
              <a:off x="8050928" y="3852278"/>
              <a:ext cx="421294"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descr="Label">
              <a:extLst>
                <a:ext uri="{FF2B5EF4-FFF2-40B4-BE49-F238E27FC236}">
                  <a16:creationId xmlns:a16="http://schemas.microsoft.com/office/drawing/2014/main" id="{306CEFA4-FACE-114D-97F8-827CD5CE2AA0}"/>
                </a:ext>
              </a:extLst>
            </p:cNvPr>
            <p:cNvCxnSpPr>
              <a:cxnSpLocks/>
            </p:cNvCxnSpPr>
            <p:nvPr/>
          </p:nvCxnSpPr>
          <p:spPr>
            <a:xfrm>
              <a:off x="8946342" y="3839283"/>
              <a:ext cx="48509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35" name="TextBox 34" descr="Label">
              <a:extLst>
                <a:ext uri="{FF2B5EF4-FFF2-40B4-BE49-F238E27FC236}">
                  <a16:creationId xmlns:a16="http://schemas.microsoft.com/office/drawing/2014/main" id="{BEB8FAFB-56AD-5641-9126-BC8CC136C96B}"/>
                </a:ext>
              </a:extLst>
            </p:cNvPr>
            <p:cNvSpPr txBox="1"/>
            <p:nvPr/>
          </p:nvSpPr>
          <p:spPr>
            <a:xfrm>
              <a:off x="6935935" y="4894895"/>
              <a:ext cx="800219"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 Users</a:t>
              </a:r>
            </a:p>
          </p:txBody>
        </p:sp>
        <p:sp>
          <p:nvSpPr>
            <p:cNvPr id="36" name="TextBox 35" descr="Label">
              <a:extLst>
                <a:ext uri="{FF2B5EF4-FFF2-40B4-BE49-F238E27FC236}">
                  <a16:creationId xmlns:a16="http://schemas.microsoft.com/office/drawing/2014/main" id="{04A86211-4389-CC42-BF38-7D1BD680B562}"/>
                </a:ext>
              </a:extLst>
            </p:cNvPr>
            <p:cNvSpPr txBox="1"/>
            <p:nvPr/>
          </p:nvSpPr>
          <p:spPr>
            <a:xfrm>
              <a:off x="8050928" y="4913897"/>
              <a:ext cx="1380506"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Permissions</a:t>
              </a:r>
            </a:p>
          </p:txBody>
        </p:sp>
        <p:sp>
          <p:nvSpPr>
            <p:cNvPr id="37" name="TextBox 36" descr="Label">
              <a:extLst>
                <a:ext uri="{FF2B5EF4-FFF2-40B4-BE49-F238E27FC236}">
                  <a16:creationId xmlns:a16="http://schemas.microsoft.com/office/drawing/2014/main" id="{0214D1B3-0007-1E43-9224-37A661D2FBEC}"/>
                </a:ext>
              </a:extLst>
            </p:cNvPr>
            <p:cNvSpPr txBox="1"/>
            <p:nvPr/>
          </p:nvSpPr>
          <p:spPr>
            <a:xfrm>
              <a:off x="9858513" y="4909338"/>
              <a:ext cx="1200970"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Resources</a:t>
              </a:r>
            </a:p>
          </p:txBody>
        </p:sp>
        <p:sp>
          <p:nvSpPr>
            <p:cNvPr id="41" name="Rectangle 40" descr="Label">
              <a:extLst>
                <a:ext uri="{FF2B5EF4-FFF2-40B4-BE49-F238E27FC236}">
                  <a16:creationId xmlns:a16="http://schemas.microsoft.com/office/drawing/2014/main" id="{A1FD98E2-2BDD-5B48-AD81-F06A875EE73E}"/>
                </a:ext>
              </a:extLst>
            </p:cNvPr>
            <p:cNvSpPr/>
            <p:nvPr/>
          </p:nvSpPr>
          <p:spPr>
            <a:xfrm>
              <a:off x="6577064" y="2583711"/>
              <a:ext cx="5305646" cy="310470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descr="Label">
              <a:extLst>
                <a:ext uri="{FF2B5EF4-FFF2-40B4-BE49-F238E27FC236}">
                  <a16:creationId xmlns:a16="http://schemas.microsoft.com/office/drawing/2014/main" id="{551A9FAC-FDAC-6641-BC47-CA2237DDC543}"/>
                </a:ext>
              </a:extLst>
            </p:cNvPr>
            <p:cNvSpPr/>
            <p:nvPr/>
          </p:nvSpPr>
          <p:spPr>
            <a:xfrm>
              <a:off x="7736153" y="2802684"/>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ight Brace 37" descr="Label">
              <a:extLst>
                <a:ext uri="{FF2B5EF4-FFF2-40B4-BE49-F238E27FC236}">
                  <a16:creationId xmlns:a16="http://schemas.microsoft.com/office/drawing/2014/main" id="{DFA4FC8E-47F1-AC4C-9E7F-F07C8D51407A}"/>
                </a:ext>
              </a:extLst>
            </p:cNvPr>
            <p:cNvSpPr/>
            <p:nvPr/>
          </p:nvSpPr>
          <p:spPr>
            <a:xfrm rot="10800000">
              <a:off x="9422410" y="2793177"/>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0" name="Graphic 39">
              <a:extLst>
                <a:ext uri="{FF2B5EF4-FFF2-40B4-BE49-F238E27FC236}">
                  <a16:creationId xmlns:a16="http://schemas.microsoft.com/office/drawing/2014/main" id="{EC20EB93-95B6-1040-A108-262A0AA90F7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28636" y="4293791"/>
              <a:ext cx="334926" cy="334926"/>
            </a:xfrm>
            <a:prstGeom prst="rect">
              <a:avLst/>
            </a:prstGeom>
          </p:spPr>
        </p:pic>
        <p:pic>
          <p:nvPicPr>
            <p:cNvPr id="43" name="Graphic 42">
              <a:extLst>
                <a:ext uri="{FF2B5EF4-FFF2-40B4-BE49-F238E27FC236}">
                  <a16:creationId xmlns:a16="http://schemas.microsoft.com/office/drawing/2014/main" id="{02BF41B5-3061-874E-AA9B-8AD3017C3C1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260029" y="4247481"/>
              <a:ext cx="334926" cy="334926"/>
            </a:xfrm>
            <a:prstGeom prst="rect">
              <a:avLst/>
            </a:prstGeom>
          </p:spPr>
        </p:pic>
        <p:pic>
          <p:nvPicPr>
            <p:cNvPr id="44" name="Graphic 43">
              <a:extLst>
                <a:ext uri="{FF2B5EF4-FFF2-40B4-BE49-F238E27FC236}">
                  <a16:creationId xmlns:a16="http://schemas.microsoft.com/office/drawing/2014/main" id="{ADA35017-39DF-0844-9331-A90D74346125}"/>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71208" y="4243484"/>
              <a:ext cx="334926" cy="334926"/>
            </a:xfrm>
            <a:prstGeom prst="rect">
              <a:avLst/>
            </a:prstGeom>
          </p:spPr>
        </p:pic>
        <p:pic>
          <p:nvPicPr>
            <p:cNvPr id="45" name="Graphic 44">
              <a:extLst>
                <a:ext uri="{FF2B5EF4-FFF2-40B4-BE49-F238E27FC236}">
                  <a16:creationId xmlns:a16="http://schemas.microsoft.com/office/drawing/2014/main" id="{EF2B58F4-99C2-F14D-A7EC-A86CCAB5025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28636" y="3507439"/>
              <a:ext cx="334926" cy="334926"/>
            </a:xfrm>
            <a:prstGeom prst="rect">
              <a:avLst/>
            </a:prstGeom>
          </p:spPr>
        </p:pic>
        <p:pic>
          <p:nvPicPr>
            <p:cNvPr id="46" name="Graphic 45">
              <a:extLst>
                <a:ext uri="{FF2B5EF4-FFF2-40B4-BE49-F238E27FC236}">
                  <a16:creationId xmlns:a16="http://schemas.microsoft.com/office/drawing/2014/main" id="{FF7F7D91-65EA-1E4D-9F39-4C859C1B9C41}"/>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35635" y="3501028"/>
              <a:ext cx="334926" cy="334926"/>
            </a:xfrm>
            <a:prstGeom prst="rect">
              <a:avLst/>
            </a:prstGeom>
          </p:spPr>
        </p:pic>
        <p:pic>
          <p:nvPicPr>
            <p:cNvPr id="47" name="Graphic 46">
              <a:extLst>
                <a:ext uri="{FF2B5EF4-FFF2-40B4-BE49-F238E27FC236}">
                  <a16:creationId xmlns:a16="http://schemas.microsoft.com/office/drawing/2014/main" id="{21FFDC59-2511-7B42-B9BB-82F04B518AEC}"/>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971208" y="3501028"/>
              <a:ext cx="334926" cy="334926"/>
            </a:xfrm>
            <a:prstGeom prst="rect">
              <a:avLst/>
            </a:prstGeom>
          </p:spPr>
        </p:pic>
        <p:pic>
          <p:nvPicPr>
            <p:cNvPr id="48" name="Graphic 47">
              <a:extLst>
                <a:ext uri="{FF2B5EF4-FFF2-40B4-BE49-F238E27FC236}">
                  <a16:creationId xmlns:a16="http://schemas.microsoft.com/office/drawing/2014/main" id="{E22B706A-B5CD-684B-B659-5B9686293529}"/>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34999" y="2680854"/>
              <a:ext cx="334926" cy="334926"/>
            </a:xfrm>
            <a:prstGeom prst="rect">
              <a:avLst/>
            </a:prstGeom>
          </p:spPr>
        </p:pic>
        <p:pic>
          <p:nvPicPr>
            <p:cNvPr id="49" name="Graphic 48">
              <a:extLst>
                <a:ext uri="{FF2B5EF4-FFF2-40B4-BE49-F238E27FC236}">
                  <a16:creationId xmlns:a16="http://schemas.microsoft.com/office/drawing/2014/main" id="{D1B009A8-DADE-1748-BF52-CB4031EA07DF}"/>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00803" y="2680854"/>
              <a:ext cx="334926" cy="334926"/>
            </a:xfrm>
            <a:prstGeom prst="rect">
              <a:avLst/>
            </a:prstGeom>
          </p:spPr>
        </p:pic>
        <p:pic>
          <p:nvPicPr>
            <p:cNvPr id="50" name="Graphic 49">
              <a:extLst>
                <a:ext uri="{FF2B5EF4-FFF2-40B4-BE49-F238E27FC236}">
                  <a16:creationId xmlns:a16="http://schemas.microsoft.com/office/drawing/2014/main" id="{21EDD5DF-FF24-A147-B6F2-5A09651E5B94}"/>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71208" y="2679517"/>
              <a:ext cx="334926" cy="334926"/>
            </a:xfrm>
            <a:prstGeom prst="rect">
              <a:avLst/>
            </a:prstGeom>
          </p:spPr>
        </p:pic>
        <p:pic>
          <p:nvPicPr>
            <p:cNvPr id="51" name="Graphic 50">
              <a:extLst>
                <a:ext uri="{FF2B5EF4-FFF2-40B4-BE49-F238E27FC236}">
                  <a16:creationId xmlns:a16="http://schemas.microsoft.com/office/drawing/2014/main" id="{AFEE9028-9111-9C4D-88F6-CF7BC56AD1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585952" y="2657460"/>
              <a:ext cx="334926" cy="334926"/>
            </a:xfrm>
            <a:prstGeom prst="rect">
              <a:avLst/>
            </a:prstGeom>
          </p:spPr>
        </p:pic>
      </p:grpSp>
    </p:spTree>
    <p:custDataLst>
      <p:tags r:id="rId1"/>
    </p:custDataLst>
    <p:extLst>
      <p:ext uri="{BB962C8B-B14F-4D97-AF65-F5344CB8AC3E}">
        <p14:creationId xmlns:p14="http://schemas.microsoft.com/office/powerpoint/2010/main" val="2105487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B13EA5-A2BF-5D4B-8AAA-C07567226189}"/>
              </a:ext>
            </a:extLst>
          </p:cNvPr>
          <p:cNvSpPr>
            <a:spLocks noGrp="1"/>
          </p:cNvSpPr>
          <p:nvPr>
            <p:ph type="sldNum" sz="quarter" idx="20"/>
          </p:nvPr>
        </p:nvSpPr>
        <p:spPr/>
        <p:txBody>
          <a:bodyPr/>
          <a:lstStyle/>
          <a:p>
            <a:fld id="{B6A95138-A96E-2F42-A959-2EFD44FE4AB7}" type="slidenum">
              <a:rPr lang="en-US" smtClean="0"/>
              <a:t>36</a:t>
            </a:fld>
            <a:endParaRPr lang="en-US"/>
          </a:p>
        </p:txBody>
      </p:sp>
      <p:sp>
        <p:nvSpPr>
          <p:cNvPr id="2" name="Title 1">
            <a:extLst>
              <a:ext uri="{FF2B5EF4-FFF2-40B4-BE49-F238E27FC236}">
                <a16:creationId xmlns:a16="http://schemas.microsoft.com/office/drawing/2014/main" id="{786E9732-589F-6B45-91CB-B1C31EAA46B6}"/>
              </a:ext>
            </a:extLst>
          </p:cNvPr>
          <p:cNvSpPr>
            <a:spLocks noGrp="1"/>
          </p:cNvSpPr>
          <p:nvPr>
            <p:ph type="title"/>
          </p:nvPr>
        </p:nvSpPr>
        <p:spPr/>
        <p:txBody>
          <a:bodyPr/>
          <a:lstStyle/>
          <a:p>
            <a:r>
              <a:rPr lang="en-US"/>
              <a:t>Applying ABAC to your organization</a:t>
            </a:r>
          </a:p>
        </p:txBody>
      </p:sp>
      <p:sp>
        <p:nvSpPr>
          <p:cNvPr id="3" name="Content Placeholder 2">
            <a:extLst>
              <a:ext uri="{FF2B5EF4-FFF2-40B4-BE49-F238E27FC236}">
                <a16:creationId xmlns:a16="http://schemas.microsoft.com/office/drawing/2014/main" id="{B4D85690-F05F-FF40-B4F0-0699B303E302}"/>
              </a:ext>
            </a:extLst>
          </p:cNvPr>
          <p:cNvSpPr>
            <a:spLocks noGrp="1"/>
          </p:cNvSpPr>
          <p:nvPr>
            <p:ph sz="quarter" idx="21"/>
          </p:nvPr>
        </p:nvSpPr>
        <p:spPr>
          <a:xfrm>
            <a:off x="365760" y="1143000"/>
            <a:ext cx="10442448" cy="4123944"/>
          </a:xfrm>
        </p:spPr>
        <p:txBody>
          <a:bodyPr>
            <a:normAutofit lnSpcReduction="10000"/>
          </a:bodyPr>
          <a:lstStyle/>
          <a:p>
            <a:pPr marL="0" indent="0">
              <a:buNone/>
            </a:pPr>
            <a:r>
              <a:rPr lang="en-US"/>
              <a:t>How to apply ABAC to your organization:</a:t>
            </a:r>
          </a:p>
          <a:p>
            <a:pPr marL="514350" indent="-514350">
              <a:lnSpc>
                <a:spcPct val="150000"/>
              </a:lnSpc>
              <a:buFont typeface="+mj-lt"/>
              <a:buAutoNum type="arabicPeriod"/>
            </a:pPr>
            <a:r>
              <a:rPr lang="en-US" sz="2200"/>
              <a:t>Set access control attributes on identities</a:t>
            </a:r>
          </a:p>
          <a:p>
            <a:pPr marL="514350" indent="-514350">
              <a:lnSpc>
                <a:spcPct val="150000"/>
              </a:lnSpc>
              <a:buFont typeface="+mj-lt"/>
              <a:buAutoNum type="arabicPeriod"/>
            </a:pPr>
            <a:r>
              <a:rPr lang="en-US" sz="2200"/>
              <a:t>Require attributes for new resources</a:t>
            </a:r>
          </a:p>
          <a:p>
            <a:pPr marL="514350" indent="-514350">
              <a:lnSpc>
                <a:spcPct val="150000"/>
              </a:lnSpc>
              <a:buFont typeface="+mj-lt"/>
              <a:buAutoNum type="arabicPeriod"/>
            </a:pPr>
            <a:r>
              <a:rPr lang="en-US" sz="2200"/>
              <a:t>Configure permissions based on attributes</a:t>
            </a:r>
          </a:p>
          <a:p>
            <a:pPr marL="514350" indent="-514350">
              <a:lnSpc>
                <a:spcPct val="150000"/>
              </a:lnSpc>
              <a:buFont typeface="+mj-lt"/>
              <a:buAutoNum type="arabicPeriod"/>
            </a:pPr>
            <a:r>
              <a:rPr lang="en-US" sz="2200"/>
              <a:t>Test</a:t>
            </a:r>
          </a:p>
          <a:p>
            <a:pPr marL="914400" lvl="1" indent="-457200">
              <a:lnSpc>
                <a:spcPct val="150000"/>
              </a:lnSpc>
              <a:buFont typeface="+mj-lt"/>
              <a:buAutoNum type="alphaLcParenR"/>
            </a:pPr>
            <a:r>
              <a:rPr lang="en-US" sz="2000"/>
              <a:t>Create new resources</a:t>
            </a:r>
          </a:p>
          <a:p>
            <a:pPr marL="914400" lvl="1" indent="-457200">
              <a:lnSpc>
                <a:spcPct val="150000"/>
              </a:lnSpc>
              <a:buFont typeface="+mj-lt"/>
              <a:buAutoNum type="alphaLcParenR"/>
            </a:pPr>
            <a:r>
              <a:rPr lang="en-US" sz="2000"/>
              <a:t>Verify that permissions automatically apply</a:t>
            </a:r>
            <a:endParaRPr lang="en-US"/>
          </a:p>
        </p:txBody>
      </p:sp>
      <p:grpSp>
        <p:nvGrpSpPr>
          <p:cNvPr id="4" name="Group 3" descr="A new resource has been added in the account shown before. The new resource is now tagged as Team = Developers and Project = Unicorn.">
            <a:extLst>
              <a:ext uri="{FF2B5EF4-FFF2-40B4-BE49-F238E27FC236}">
                <a16:creationId xmlns:a16="http://schemas.microsoft.com/office/drawing/2014/main" id="{835FF9F8-BA6A-2EAB-258C-CA1215BCF6B1}"/>
              </a:ext>
            </a:extLst>
          </p:cNvPr>
          <p:cNvGrpSpPr/>
          <p:nvPr/>
        </p:nvGrpSpPr>
        <p:grpSpPr>
          <a:xfrm>
            <a:off x="6572659" y="2304288"/>
            <a:ext cx="5475810" cy="4034521"/>
            <a:chOff x="6572659" y="2304288"/>
            <a:chExt cx="5475810" cy="4034521"/>
          </a:xfrm>
        </p:grpSpPr>
        <p:pic>
          <p:nvPicPr>
            <p:cNvPr id="7" name="Graphic 6">
              <a:extLst>
                <a:ext uri="{FF2B5EF4-FFF2-40B4-BE49-F238E27FC236}">
                  <a16:creationId xmlns:a16="http://schemas.microsoft.com/office/drawing/2014/main" id="{46C62BCB-0493-5F4E-9190-51CDE486481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1309" y="2536977"/>
              <a:ext cx="469900" cy="469900"/>
            </a:xfrm>
            <a:prstGeom prst="rect">
              <a:avLst/>
            </a:prstGeom>
          </p:spPr>
        </p:pic>
        <p:pic>
          <p:nvPicPr>
            <p:cNvPr id="8" name="Graphic 7">
              <a:extLst>
                <a:ext uri="{FF2B5EF4-FFF2-40B4-BE49-F238E27FC236}">
                  <a16:creationId xmlns:a16="http://schemas.microsoft.com/office/drawing/2014/main" id="{7E4C4960-EDFD-3E48-A4FF-5C40DA66F4F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1309" y="3325801"/>
              <a:ext cx="469900" cy="469900"/>
            </a:xfrm>
            <a:prstGeom prst="rect">
              <a:avLst/>
            </a:prstGeom>
          </p:spPr>
        </p:pic>
        <p:pic>
          <p:nvPicPr>
            <p:cNvPr id="9" name="Graphic 8">
              <a:extLst>
                <a:ext uri="{FF2B5EF4-FFF2-40B4-BE49-F238E27FC236}">
                  <a16:creationId xmlns:a16="http://schemas.microsoft.com/office/drawing/2014/main" id="{D65D73DD-B82A-7543-AD30-39B2946FD27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1309" y="4114625"/>
              <a:ext cx="469900" cy="469900"/>
            </a:xfrm>
            <a:prstGeom prst="rect">
              <a:avLst/>
            </a:prstGeom>
          </p:spPr>
        </p:pic>
        <p:pic>
          <p:nvPicPr>
            <p:cNvPr id="10" name="Graphic 9">
              <a:extLst>
                <a:ext uri="{FF2B5EF4-FFF2-40B4-BE49-F238E27FC236}">
                  <a16:creationId xmlns:a16="http://schemas.microsoft.com/office/drawing/2014/main" id="{8A7724C7-4AD0-BE4A-B7C1-5089BAD2569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99813" y="3321581"/>
              <a:ext cx="474120" cy="474120"/>
            </a:xfrm>
            <a:prstGeom prst="rect">
              <a:avLst/>
            </a:prstGeom>
          </p:spPr>
        </p:pic>
        <p:pic>
          <p:nvPicPr>
            <p:cNvPr id="11" name="Graphic 10">
              <a:extLst>
                <a:ext uri="{FF2B5EF4-FFF2-40B4-BE49-F238E27FC236}">
                  <a16:creationId xmlns:a16="http://schemas.microsoft.com/office/drawing/2014/main" id="{BBA6AF97-9876-A94E-9009-9E2A7DA8FCF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2537" y="2536977"/>
              <a:ext cx="469900" cy="469900"/>
            </a:xfrm>
            <a:prstGeom prst="rect">
              <a:avLst/>
            </a:prstGeom>
          </p:spPr>
        </p:pic>
        <p:pic>
          <p:nvPicPr>
            <p:cNvPr id="12" name="Graphic 11">
              <a:extLst>
                <a:ext uri="{FF2B5EF4-FFF2-40B4-BE49-F238E27FC236}">
                  <a16:creationId xmlns:a16="http://schemas.microsoft.com/office/drawing/2014/main" id="{A2E563AB-CB60-3849-B5BC-AD648E9BDE3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26105" y="2523261"/>
              <a:ext cx="469900" cy="469900"/>
            </a:xfrm>
            <a:prstGeom prst="rect">
              <a:avLst/>
            </a:prstGeom>
          </p:spPr>
        </p:pic>
        <p:pic>
          <p:nvPicPr>
            <p:cNvPr id="13" name="Graphic 12">
              <a:extLst>
                <a:ext uri="{FF2B5EF4-FFF2-40B4-BE49-F238E27FC236}">
                  <a16:creationId xmlns:a16="http://schemas.microsoft.com/office/drawing/2014/main" id="{780B3F34-C207-0C4C-ACDF-D14B824770A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72537" y="3321581"/>
              <a:ext cx="469900" cy="469900"/>
            </a:xfrm>
            <a:prstGeom prst="rect">
              <a:avLst/>
            </a:prstGeom>
          </p:spPr>
        </p:pic>
        <p:pic>
          <p:nvPicPr>
            <p:cNvPr id="14" name="Graphic 13">
              <a:extLst>
                <a:ext uri="{FF2B5EF4-FFF2-40B4-BE49-F238E27FC236}">
                  <a16:creationId xmlns:a16="http://schemas.microsoft.com/office/drawing/2014/main" id="{16C185BD-C112-2B45-8D8C-DA06BB5D72F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22546" y="2534867"/>
              <a:ext cx="469900" cy="469900"/>
            </a:xfrm>
            <a:prstGeom prst="rect">
              <a:avLst/>
            </a:prstGeom>
          </p:spPr>
        </p:pic>
        <p:pic>
          <p:nvPicPr>
            <p:cNvPr id="15" name="Graphic 14">
              <a:extLst>
                <a:ext uri="{FF2B5EF4-FFF2-40B4-BE49-F238E27FC236}">
                  <a16:creationId xmlns:a16="http://schemas.microsoft.com/office/drawing/2014/main" id="{7EABB0E9-EC35-F44C-9B33-9F35909F403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22546" y="3303644"/>
              <a:ext cx="469900" cy="469900"/>
            </a:xfrm>
            <a:prstGeom prst="rect">
              <a:avLst/>
            </a:prstGeom>
          </p:spPr>
        </p:pic>
        <p:pic>
          <p:nvPicPr>
            <p:cNvPr id="16" name="Graphic 15">
              <a:extLst>
                <a:ext uri="{FF2B5EF4-FFF2-40B4-BE49-F238E27FC236}">
                  <a16:creationId xmlns:a16="http://schemas.microsoft.com/office/drawing/2014/main" id="{6B873AE9-1C43-534D-AD20-0CAD26FDDD5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54445" y="4117584"/>
              <a:ext cx="469900" cy="469900"/>
            </a:xfrm>
            <a:prstGeom prst="rect">
              <a:avLst/>
            </a:prstGeom>
          </p:spPr>
        </p:pic>
        <p:pic>
          <p:nvPicPr>
            <p:cNvPr id="17" name="Graphic 16">
              <a:extLst>
                <a:ext uri="{FF2B5EF4-FFF2-40B4-BE49-F238E27FC236}">
                  <a16:creationId xmlns:a16="http://schemas.microsoft.com/office/drawing/2014/main" id="{C39C8CE0-5812-7842-A0CB-69AC376E3BA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72537" y="4106185"/>
              <a:ext cx="469900" cy="469900"/>
            </a:xfrm>
            <a:prstGeom prst="rect">
              <a:avLst/>
            </a:prstGeom>
          </p:spPr>
        </p:pic>
        <p:cxnSp>
          <p:nvCxnSpPr>
            <p:cNvPr id="18" name="Straight Arrow Connector 17">
              <a:extLst>
                <a:ext uri="{FF2B5EF4-FFF2-40B4-BE49-F238E27FC236}">
                  <a16:creationId xmlns:a16="http://schemas.microsoft.com/office/drawing/2014/main" id="{CD89C0EC-99CA-2F4D-B7C5-6A0A8BB82C38}"/>
                </a:ext>
              </a:extLst>
            </p:cNvPr>
            <p:cNvCxnSpPr>
              <a:cxnSpLocks/>
            </p:cNvCxnSpPr>
            <p:nvPr/>
          </p:nvCxnSpPr>
          <p:spPr>
            <a:xfrm>
              <a:off x="8178519" y="3572855"/>
              <a:ext cx="421294"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3CC49C-C357-3C43-88D5-A2139BF5BD5F}"/>
                </a:ext>
              </a:extLst>
            </p:cNvPr>
            <p:cNvCxnSpPr>
              <a:cxnSpLocks/>
            </p:cNvCxnSpPr>
            <p:nvPr/>
          </p:nvCxnSpPr>
          <p:spPr>
            <a:xfrm>
              <a:off x="9073933" y="3559860"/>
              <a:ext cx="485092"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342C07-985A-6142-8DCA-652CDECC6E19}"/>
                </a:ext>
              </a:extLst>
            </p:cNvPr>
            <p:cNvSpPr txBox="1"/>
            <p:nvPr/>
          </p:nvSpPr>
          <p:spPr>
            <a:xfrm>
              <a:off x="7063526" y="4615472"/>
              <a:ext cx="800219" cy="369332"/>
            </a:xfrm>
            <a:prstGeom prst="rect">
              <a:avLst/>
            </a:prstGeom>
            <a:noFill/>
          </p:spPr>
          <p:txBody>
            <a:bodyPr wrap="none" rtlCol="0">
              <a:spAutoFit/>
            </a:bodyPr>
            <a:lstStyle/>
            <a:p>
              <a:pPr algn="ctr"/>
              <a:r>
                <a:rPr lang="en-US">
                  <a:latin typeface="Amazon Ember Light" panose="020B0403020204020204" pitchFamily="34" charset="0"/>
                  <a:ea typeface="Amazon Ember Light" panose="020B0403020204020204" pitchFamily="34" charset="0"/>
                  <a:cs typeface="Amazon Ember Light" panose="020B0403020204020204" pitchFamily="34" charset="0"/>
                </a:rPr>
                <a:t> Users</a:t>
              </a:r>
            </a:p>
          </p:txBody>
        </p:sp>
        <p:sp>
          <p:nvSpPr>
            <p:cNvPr id="21" name="TextBox 20">
              <a:extLst>
                <a:ext uri="{FF2B5EF4-FFF2-40B4-BE49-F238E27FC236}">
                  <a16:creationId xmlns:a16="http://schemas.microsoft.com/office/drawing/2014/main" id="{C8CF9033-72E3-2944-9734-C987D4D31C5D}"/>
                </a:ext>
              </a:extLst>
            </p:cNvPr>
            <p:cNvSpPr txBox="1"/>
            <p:nvPr/>
          </p:nvSpPr>
          <p:spPr>
            <a:xfrm>
              <a:off x="8178519" y="4634474"/>
              <a:ext cx="1380506"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Permissions</a:t>
              </a:r>
            </a:p>
          </p:txBody>
        </p:sp>
        <p:sp>
          <p:nvSpPr>
            <p:cNvPr id="22" name="TextBox 21">
              <a:extLst>
                <a:ext uri="{FF2B5EF4-FFF2-40B4-BE49-F238E27FC236}">
                  <a16:creationId xmlns:a16="http://schemas.microsoft.com/office/drawing/2014/main" id="{B78DCF92-74B6-684B-BECA-79322E39EBA4}"/>
                </a:ext>
              </a:extLst>
            </p:cNvPr>
            <p:cNvSpPr txBox="1"/>
            <p:nvPr/>
          </p:nvSpPr>
          <p:spPr>
            <a:xfrm>
              <a:off x="9986104" y="4629915"/>
              <a:ext cx="1200970"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Resources</a:t>
              </a:r>
            </a:p>
          </p:txBody>
        </p:sp>
        <p:sp>
          <p:nvSpPr>
            <p:cNvPr id="23" name="Rectangle 22">
              <a:extLst>
                <a:ext uri="{FF2B5EF4-FFF2-40B4-BE49-F238E27FC236}">
                  <a16:creationId xmlns:a16="http://schemas.microsoft.com/office/drawing/2014/main" id="{A95971B4-27D3-C747-9BD5-01BEC9298E29}"/>
                </a:ext>
              </a:extLst>
            </p:cNvPr>
            <p:cNvSpPr/>
            <p:nvPr/>
          </p:nvSpPr>
          <p:spPr>
            <a:xfrm>
              <a:off x="6572659" y="2304288"/>
              <a:ext cx="5437642" cy="310470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Brace 23">
              <a:extLst>
                <a:ext uri="{FF2B5EF4-FFF2-40B4-BE49-F238E27FC236}">
                  <a16:creationId xmlns:a16="http://schemas.microsoft.com/office/drawing/2014/main" id="{56D227A1-F731-0E4A-9D00-5ACC328E45D0}"/>
                </a:ext>
              </a:extLst>
            </p:cNvPr>
            <p:cNvSpPr/>
            <p:nvPr/>
          </p:nvSpPr>
          <p:spPr>
            <a:xfrm>
              <a:off x="7863744" y="2523261"/>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5BDF9945-E7CE-E943-8781-0A4E9AE19E43}"/>
                </a:ext>
              </a:extLst>
            </p:cNvPr>
            <p:cNvSpPr/>
            <p:nvPr/>
          </p:nvSpPr>
          <p:spPr>
            <a:xfrm rot="10800000">
              <a:off x="9550001" y="2513754"/>
              <a:ext cx="358871" cy="2092211"/>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Graphic 25">
              <a:extLst>
                <a:ext uri="{FF2B5EF4-FFF2-40B4-BE49-F238E27FC236}">
                  <a16:creationId xmlns:a16="http://schemas.microsoft.com/office/drawing/2014/main" id="{7B4C1450-CA0B-234C-AF16-F5555602938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56227" y="4014368"/>
              <a:ext cx="334926" cy="334926"/>
            </a:xfrm>
            <a:prstGeom prst="rect">
              <a:avLst/>
            </a:prstGeom>
          </p:spPr>
        </p:pic>
        <p:pic>
          <p:nvPicPr>
            <p:cNvPr id="27" name="Graphic 26">
              <a:extLst>
                <a:ext uri="{FF2B5EF4-FFF2-40B4-BE49-F238E27FC236}">
                  <a16:creationId xmlns:a16="http://schemas.microsoft.com/office/drawing/2014/main" id="{8095663E-21DC-CF4A-BC20-3713945A4F9E}"/>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387620" y="3968058"/>
              <a:ext cx="334926" cy="334926"/>
            </a:xfrm>
            <a:prstGeom prst="rect">
              <a:avLst/>
            </a:prstGeom>
          </p:spPr>
        </p:pic>
        <p:pic>
          <p:nvPicPr>
            <p:cNvPr id="28" name="Graphic 27">
              <a:extLst>
                <a:ext uri="{FF2B5EF4-FFF2-40B4-BE49-F238E27FC236}">
                  <a16:creationId xmlns:a16="http://schemas.microsoft.com/office/drawing/2014/main" id="{42A667E7-1DA7-8D45-9BBB-5A31FEC80D3A}"/>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98799" y="3964061"/>
              <a:ext cx="334926" cy="334926"/>
            </a:xfrm>
            <a:prstGeom prst="rect">
              <a:avLst/>
            </a:prstGeom>
          </p:spPr>
        </p:pic>
        <p:pic>
          <p:nvPicPr>
            <p:cNvPr id="29" name="Graphic 28">
              <a:extLst>
                <a:ext uri="{FF2B5EF4-FFF2-40B4-BE49-F238E27FC236}">
                  <a16:creationId xmlns:a16="http://schemas.microsoft.com/office/drawing/2014/main" id="{8FCC0D7D-AB84-6642-BCA3-98862FE1A86A}"/>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56227" y="3228016"/>
              <a:ext cx="334926" cy="334926"/>
            </a:xfrm>
            <a:prstGeom prst="rect">
              <a:avLst/>
            </a:prstGeom>
          </p:spPr>
        </p:pic>
        <p:pic>
          <p:nvPicPr>
            <p:cNvPr id="30" name="Graphic 29">
              <a:extLst>
                <a:ext uri="{FF2B5EF4-FFF2-40B4-BE49-F238E27FC236}">
                  <a16:creationId xmlns:a16="http://schemas.microsoft.com/office/drawing/2014/main" id="{EDE87202-7EA5-C145-8516-9BCAC47D5B6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63226" y="3221605"/>
              <a:ext cx="334926" cy="334926"/>
            </a:xfrm>
            <a:prstGeom prst="rect">
              <a:avLst/>
            </a:prstGeom>
          </p:spPr>
        </p:pic>
        <p:pic>
          <p:nvPicPr>
            <p:cNvPr id="31" name="Graphic 30">
              <a:extLst>
                <a:ext uri="{FF2B5EF4-FFF2-40B4-BE49-F238E27FC236}">
                  <a16:creationId xmlns:a16="http://schemas.microsoft.com/office/drawing/2014/main" id="{59FF2902-5ADE-9945-8367-CFFDAAECA4E1}"/>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098799" y="3221605"/>
              <a:ext cx="334926" cy="334926"/>
            </a:xfrm>
            <a:prstGeom prst="rect">
              <a:avLst/>
            </a:prstGeom>
          </p:spPr>
        </p:pic>
        <p:pic>
          <p:nvPicPr>
            <p:cNvPr id="32" name="Graphic 31">
              <a:extLst>
                <a:ext uri="{FF2B5EF4-FFF2-40B4-BE49-F238E27FC236}">
                  <a16:creationId xmlns:a16="http://schemas.microsoft.com/office/drawing/2014/main" id="{303AA6D8-CC01-FC4A-9EAC-500998B5A228}"/>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62590" y="2401431"/>
              <a:ext cx="334926" cy="334926"/>
            </a:xfrm>
            <a:prstGeom prst="rect">
              <a:avLst/>
            </a:prstGeom>
          </p:spPr>
        </p:pic>
        <p:pic>
          <p:nvPicPr>
            <p:cNvPr id="33" name="Graphic 32">
              <a:extLst>
                <a:ext uri="{FF2B5EF4-FFF2-40B4-BE49-F238E27FC236}">
                  <a16:creationId xmlns:a16="http://schemas.microsoft.com/office/drawing/2014/main" id="{5988FEF0-4E79-8F43-8515-7486E961B242}"/>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328394" y="2401431"/>
              <a:ext cx="334926" cy="334926"/>
            </a:xfrm>
            <a:prstGeom prst="rect">
              <a:avLst/>
            </a:prstGeom>
          </p:spPr>
        </p:pic>
        <p:pic>
          <p:nvPicPr>
            <p:cNvPr id="34" name="Graphic 33">
              <a:extLst>
                <a:ext uri="{FF2B5EF4-FFF2-40B4-BE49-F238E27FC236}">
                  <a16:creationId xmlns:a16="http://schemas.microsoft.com/office/drawing/2014/main" id="{B863449B-BD08-F040-B4CC-0980FEF87408}"/>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098799" y="2400094"/>
              <a:ext cx="334926" cy="334926"/>
            </a:xfrm>
            <a:prstGeom prst="rect">
              <a:avLst/>
            </a:prstGeom>
          </p:spPr>
        </p:pic>
        <p:pic>
          <p:nvPicPr>
            <p:cNvPr id="35" name="Graphic 34">
              <a:extLst>
                <a:ext uri="{FF2B5EF4-FFF2-40B4-BE49-F238E27FC236}">
                  <a16:creationId xmlns:a16="http://schemas.microsoft.com/office/drawing/2014/main" id="{D2514401-1EE9-394F-A298-292B15E0ECCB}"/>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713543" y="2378037"/>
              <a:ext cx="334926" cy="334926"/>
            </a:xfrm>
            <a:prstGeom prst="rect">
              <a:avLst/>
            </a:prstGeom>
          </p:spPr>
        </p:pic>
        <p:pic>
          <p:nvPicPr>
            <p:cNvPr id="36" name="Graphic 35">
              <a:extLst>
                <a:ext uri="{FF2B5EF4-FFF2-40B4-BE49-F238E27FC236}">
                  <a16:creationId xmlns:a16="http://schemas.microsoft.com/office/drawing/2014/main" id="{1C0CE1D1-C33C-0040-88B0-F9466EA80917}"/>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440696" y="5865166"/>
              <a:ext cx="469900" cy="469900"/>
            </a:xfrm>
            <a:prstGeom prst="rect">
              <a:avLst/>
            </a:prstGeom>
          </p:spPr>
        </p:pic>
        <p:cxnSp>
          <p:nvCxnSpPr>
            <p:cNvPr id="37" name="Straight Arrow Connector 36">
              <a:extLst>
                <a:ext uri="{FF2B5EF4-FFF2-40B4-BE49-F238E27FC236}">
                  <a16:creationId xmlns:a16="http://schemas.microsoft.com/office/drawing/2014/main" id="{C3E67C4A-7586-B046-B97A-3B4C54D011E3}"/>
                </a:ext>
              </a:extLst>
            </p:cNvPr>
            <p:cNvCxnSpPr>
              <a:cxnSpLocks/>
              <a:stCxn id="41" idx="0"/>
            </p:cNvCxnSpPr>
            <p:nvPr/>
          </p:nvCxnSpPr>
          <p:spPr>
            <a:xfrm flipV="1">
              <a:off x="11743133" y="3303644"/>
              <a:ext cx="3773" cy="2343891"/>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C88BE3EB-49F1-774F-9AD7-5D5DA80A4C7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575670" y="5647535"/>
              <a:ext cx="334926" cy="334926"/>
            </a:xfrm>
            <a:prstGeom prst="rect">
              <a:avLst/>
            </a:prstGeom>
          </p:spPr>
        </p:pic>
        <p:pic>
          <p:nvPicPr>
            <p:cNvPr id="42" name="Graphic 41">
              <a:extLst>
                <a:ext uri="{FF2B5EF4-FFF2-40B4-BE49-F238E27FC236}">
                  <a16:creationId xmlns:a16="http://schemas.microsoft.com/office/drawing/2014/main" id="{C4F6F372-B2FA-5944-8DEE-2AFDFA558D52}"/>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61280" y="5833531"/>
              <a:ext cx="334926" cy="334926"/>
            </a:xfrm>
            <a:prstGeom prst="rect">
              <a:avLst/>
            </a:prstGeom>
          </p:spPr>
        </p:pic>
        <p:sp>
          <p:nvSpPr>
            <p:cNvPr id="43" name="TextBox 42">
              <a:extLst>
                <a:ext uri="{FF2B5EF4-FFF2-40B4-BE49-F238E27FC236}">
                  <a16:creationId xmlns:a16="http://schemas.microsoft.com/office/drawing/2014/main" id="{3363AA12-01B8-614B-A67D-E431E92D2E7C}"/>
                </a:ext>
              </a:extLst>
            </p:cNvPr>
            <p:cNvSpPr txBox="1"/>
            <p:nvPr/>
          </p:nvSpPr>
          <p:spPr>
            <a:xfrm>
              <a:off x="7483976" y="5754034"/>
              <a:ext cx="1914307" cy="584775"/>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Team = Developers</a:t>
              </a:r>
            </a:p>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Project = Unicorn</a:t>
              </a:r>
            </a:p>
          </p:txBody>
        </p:sp>
        <p:sp>
          <p:nvSpPr>
            <p:cNvPr id="44" name="TextBox 43">
              <a:extLst>
                <a:ext uri="{FF2B5EF4-FFF2-40B4-BE49-F238E27FC236}">
                  <a16:creationId xmlns:a16="http://schemas.microsoft.com/office/drawing/2014/main" id="{15BBFCB8-2F29-B145-9760-A12966C967A7}"/>
                </a:ext>
              </a:extLst>
            </p:cNvPr>
            <p:cNvSpPr txBox="1"/>
            <p:nvPr/>
          </p:nvSpPr>
          <p:spPr>
            <a:xfrm>
              <a:off x="6572659" y="2676758"/>
              <a:ext cx="731290" cy="338554"/>
            </a:xfrm>
            <a:prstGeom prst="rect">
              <a:avLst/>
            </a:prstGeom>
            <a:noFill/>
          </p:spPr>
          <p:txBody>
            <a:bodyPr wrap="non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 Maria</a:t>
              </a:r>
            </a:p>
          </p:txBody>
        </p:sp>
      </p:grpSp>
    </p:spTree>
    <p:custDataLst>
      <p:tags r:id="rId1"/>
    </p:custDataLst>
    <p:extLst>
      <p:ext uri="{BB962C8B-B14F-4D97-AF65-F5344CB8AC3E}">
        <p14:creationId xmlns:p14="http://schemas.microsoft.com/office/powerpoint/2010/main" val="3845701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F39D97-BE3C-4842-816E-9C8248B7546B}"/>
              </a:ext>
            </a:extLst>
          </p:cNvPr>
          <p:cNvSpPr>
            <a:spLocks noGrp="1"/>
          </p:cNvSpPr>
          <p:nvPr>
            <p:ph type="sldNum" sz="quarter" idx="20"/>
          </p:nvPr>
        </p:nvSpPr>
        <p:spPr/>
        <p:txBody>
          <a:bodyPr/>
          <a:lstStyle/>
          <a:p>
            <a:fld id="{B6A95138-A96E-2F42-A959-2EFD44FE4AB7}" type="slidenum">
              <a:rPr lang="en-US" smtClean="0"/>
              <a:t>37</a:t>
            </a:fld>
            <a:endParaRPr lang="en-US"/>
          </a:p>
        </p:txBody>
      </p:sp>
      <p:sp>
        <p:nvSpPr>
          <p:cNvPr id="2" name="Title 1">
            <a:extLst>
              <a:ext uri="{FF2B5EF4-FFF2-40B4-BE49-F238E27FC236}">
                <a16:creationId xmlns:a16="http://schemas.microsoft.com/office/drawing/2014/main" id="{57D4F589-F37A-714B-8E56-866539234E3E}"/>
              </a:ext>
            </a:extLst>
          </p:cNvPr>
          <p:cNvSpPr>
            <a:spLocks noGrp="1"/>
          </p:cNvSpPr>
          <p:nvPr>
            <p:ph type="title"/>
          </p:nvPr>
        </p:nvSpPr>
        <p:spPr/>
        <p:txBody>
          <a:bodyPr>
            <a:normAutofit/>
          </a:bodyPr>
          <a:lstStyle/>
          <a:p>
            <a:r>
              <a:rPr lang="en-US"/>
              <a:t>Externally authenticated users</a:t>
            </a:r>
          </a:p>
        </p:txBody>
      </p:sp>
      <p:sp>
        <p:nvSpPr>
          <p:cNvPr id="3" name="Content Placeholder 2">
            <a:extLst>
              <a:ext uri="{FF2B5EF4-FFF2-40B4-BE49-F238E27FC236}">
                <a16:creationId xmlns:a16="http://schemas.microsoft.com/office/drawing/2014/main" id="{4F6147C8-F798-6347-AB6D-276767D5DFDB}"/>
              </a:ext>
            </a:extLst>
          </p:cNvPr>
          <p:cNvSpPr>
            <a:spLocks noGrp="1"/>
          </p:cNvSpPr>
          <p:nvPr>
            <p:ph sz="quarter" idx="21"/>
          </p:nvPr>
        </p:nvSpPr>
        <p:spPr>
          <a:xfrm>
            <a:off x="365760" y="1143000"/>
            <a:ext cx="5504688" cy="2212848"/>
          </a:xfrm>
        </p:spPr>
        <p:txBody>
          <a:bodyPr>
            <a:normAutofit lnSpcReduction="10000"/>
          </a:bodyPr>
          <a:lstStyle/>
          <a:p>
            <a:pPr marL="0" indent="0">
              <a:buClr>
                <a:schemeClr val="tx1"/>
              </a:buClr>
              <a:buNone/>
            </a:pP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Identity federation</a:t>
            </a:r>
          </a:p>
          <a:p>
            <a:pPr>
              <a:buClr>
                <a:schemeClr val="tx1"/>
              </a:buClr>
            </a:pPr>
            <a:r>
              <a:rPr lang="en-US" sz="1800">
                <a:solidFill>
                  <a:schemeClr val="accent5"/>
                </a:solidFill>
              </a:rPr>
              <a:t>User authentication completed by a system that is external to the AWS account </a:t>
            </a:r>
          </a:p>
          <a:p>
            <a:pPr lvl="1"/>
            <a:r>
              <a:rPr lang="en-US" sz="1600"/>
              <a:t>Example: corporate directory</a:t>
            </a:r>
          </a:p>
          <a:p>
            <a:r>
              <a:rPr lang="en-US" sz="1800"/>
              <a:t>It provides a way to allow access through existing identities, without creating IAM users</a:t>
            </a:r>
            <a:endParaRPr lang="en-US" sz="2000"/>
          </a:p>
        </p:txBody>
      </p:sp>
      <p:sp>
        <p:nvSpPr>
          <p:cNvPr id="10" name="Content Placeholder 9">
            <a:extLst>
              <a:ext uri="{FF2B5EF4-FFF2-40B4-BE49-F238E27FC236}">
                <a16:creationId xmlns:a16="http://schemas.microsoft.com/office/drawing/2014/main" id="{71746D1A-1761-8241-B1C8-78952B9681E3}"/>
              </a:ext>
            </a:extLst>
          </p:cNvPr>
          <p:cNvSpPr>
            <a:spLocks noGrp="1"/>
          </p:cNvSpPr>
          <p:nvPr>
            <p:ph idx="4294967295"/>
          </p:nvPr>
        </p:nvSpPr>
        <p:spPr>
          <a:xfrm>
            <a:off x="6419088" y="1143000"/>
            <a:ext cx="4322762" cy="2387600"/>
          </a:xfrm>
        </p:spPr>
        <p:txBody>
          <a:bodyPr>
            <a:normAutofit fontScale="92500" lnSpcReduction="20000"/>
          </a:bodyPr>
          <a:lstStyle/>
          <a:p>
            <a:pPr marL="0" indent="0">
              <a:buNone/>
            </a:pPr>
            <a:r>
              <a:rPr lang="en-US" sz="2400"/>
              <a:t>Identity federation options</a:t>
            </a:r>
          </a:p>
          <a:p>
            <a:pPr marL="342900" indent="-342900">
              <a:buFont typeface="+mj-lt"/>
              <a:buAutoNum type="arabicPeriod"/>
            </a:pPr>
            <a:r>
              <a:rPr lang="en-US" sz="1800"/>
              <a:t>AWS STS</a:t>
            </a:r>
          </a:p>
          <a:p>
            <a:pPr lvl="1"/>
            <a:r>
              <a:rPr lang="en-US" sz="1700"/>
              <a:t>Public </a:t>
            </a:r>
            <a:r>
              <a:rPr lang="en-US" sz="17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identity service providers</a:t>
            </a:r>
            <a:r>
              <a:rPr lang="en-US" sz="17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1700"/>
              <a:t>(</a:t>
            </a:r>
            <a:r>
              <a:rPr lang="en-US" sz="17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IdPs</a:t>
            </a:r>
            <a:r>
              <a:rPr lang="en-US" sz="1700"/>
              <a:t>)</a:t>
            </a:r>
          </a:p>
          <a:p>
            <a:pPr lvl="1"/>
            <a:r>
              <a:rPr lang="en-US" sz="1700"/>
              <a:t>Custom identity broker application</a:t>
            </a:r>
          </a:p>
          <a:p>
            <a:pPr marL="342900" indent="-342900">
              <a:buFont typeface="+mj-lt"/>
              <a:buAutoNum type="arabicPeriod"/>
            </a:pPr>
            <a:r>
              <a:rPr lang="en-US" sz="1800"/>
              <a:t>Security Assertion Markup Language (SAML)</a:t>
            </a:r>
          </a:p>
          <a:p>
            <a:pPr marL="342900" indent="-342900">
              <a:buFont typeface="+mj-lt"/>
              <a:buAutoNum type="arabicPeriod"/>
            </a:pPr>
            <a:r>
              <a:rPr lang="en-US" sz="1800"/>
              <a:t>Amazon Cognito</a:t>
            </a:r>
          </a:p>
        </p:txBody>
      </p:sp>
      <p:sp>
        <p:nvSpPr>
          <p:cNvPr id="24" name="TextBox 23">
            <a:extLst>
              <a:ext uri="{FF2B5EF4-FFF2-40B4-BE49-F238E27FC236}">
                <a16:creationId xmlns:a16="http://schemas.microsoft.com/office/drawing/2014/main" id="{7BC67EC3-E6E8-1940-B6B1-53DC51FB7843}"/>
              </a:ext>
            </a:extLst>
          </p:cNvPr>
          <p:cNvSpPr txBox="1"/>
          <p:nvPr/>
        </p:nvSpPr>
        <p:spPr>
          <a:xfrm>
            <a:off x="2395614" y="3979415"/>
            <a:ext cx="3111942" cy="400110"/>
          </a:xfrm>
          <a:prstGeom prst="rect">
            <a:avLst/>
          </a:prstGeom>
          <a:noFill/>
        </p:spPr>
        <p:txBody>
          <a:bodyPr wrap="none" rtlCol="0">
            <a:spAutoFit/>
          </a:bodyPr>
          <a:lstStyle/>
          <a:p>
            <a:r>
              <a:rPr lang="en-US" sz="20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IdP authentication overview</a:t>
            </a:r>
          </a:p>
        </p:txBody>
      </p:sp>
      <p:grpSp>
        <p:nvGrpSpPr>
          <p:cNvPr id="4" name="Group 3">
            <a:extLst>
              <a:ext uri="{FF2B5EF4-FFF2-40B4-BE49-F238E27FC236}">
                <a16:creationId xmlns:a16="http://schemas.microsoft.com/office/drawing/2014/main" id="{03B0EF47-0524-75B8-61FB-2E53DE98DEE3}"/>
              </a:ext>
              <a:ext uri="{C183D7F6-B498-43B3-948B-1728B52AA6E4}">
                <adec:decorative xmlns:adec="http://schemas.microsoft.com/office/drawing/2017/decorative" val="1"/>
              </a:ext>
            </a:extLst>
          </p:cNvPr>
          <p:cNvGrpSpPr/>
          <p:nvPr/>
        </p:nvGrpSpPr>
        <p:grpSpPr>
          <a:xfrm>
            <a:off x="2930250" y="4436482"/>
            <a:ext cx="6596293" cy="643462"/>
            <a:chOff x="2930250" y="4436482"/>
            <a:chExt cx="6596293" cy="643462"/>
          </a:xfrm>
        </p:grpSpPr>
        <p:pic>
          <p:nvPicPr>
            <p:cNvPr id="11" name="Graphic 10">
              <a:extLst>
                <a:ext uri="{FF2B5EF4-FFF2-40B4-BE49-F238E27FC236}">
                  <a16:creationId xmlns:a16="http://schemas.microsoft.com/office/drawing/2014/main" id="{15CD356D-4177-034F-B32E-026E2925B9D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0250" y="4459824"/>
              <a:ext cx="563180" cy="563180"/>
            </a:xfrm>
            <a:prstGeom prst="rect">
              <a:avLst/>
            </a:prstGeom>
          </p:spPr>
        </p:pic>
        <p:pic>
          <p:nvPicPr>
            <p:cNvPr id="13" name="Graphic 12">
              <a:extLst>
                <a:ext uri="{FF2B5EF4-FFF2-40B4-BE49-F238E27FC236}">
                  <a16:creationId xmlns:a16="http://schemas.microsoft.com/office/drawing/2014/main" id="{0A72D3E6-5CE1-6743-B9D3-9AFB62834D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22339" y="4436482"/>
              <a:ext cx="563181" cy="563181"/>
            </a:xfrm>
            <a:prstGeom prst="rect">
              <a:avLst/>
            </a:prstGeom>
          </p:spPr>
        </p:pic>
        <p:pic>
          <p:nvPicPr>
            <p:cNvPr id="14" name="Graphic 13">
              <a:extLst>
                <a:ext uri="{FF2B5EF4-FFF2-40B4-BE49-F238E27FC236}">
                  <a16:creationId xmlns:a16="http://schemas.microsoft.com/office/drawing/2014/main" id="{8D425427-B442-E14B-B374-EC74372347F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0587" y="4496164"/>
              <a:ext cx="637936" cy="583780"/>
            </a:xfrm>
            <a:prstGeom prst="rect">
              <a:avLst/>
            </a:prstGeom>
          </p:spPr>
        </p:pic>
        <p:pic>
          <p:nvPicPr>
            <p:cNvPr id="15" name="Graphic 14">
              <a:extLst>
                <a:ext uri="{FF2B5EF4-FFF2-40B4-BE49-F238E27FC236}">
                  <a16:creationId xmlns:a16="http://schemas.microsoft.com/office/drawing/2014/main" id="{16C8D78A-C8D5-C24C-874A-F90BD47B9D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0456" y="4468609"/>
              <a:ext cx="606616" cy="606616"/>
            </a:xfrm>
            <a:prstGeom prst="rect">
              <a:avLst/>
            </a:prstGeom>
          </p:spPr>
        </p:pic>
        <p:cxnSp>
          <p:nvCxnSpPr>
            <p:cNvPr id="17" name="Straight Arrow Connector 16">
              <a:extLst>
                <a:ext uri="{FF2B5EF4-FFF2-40B4-BE49-F238E27FC236}">
                  <a16:creationId xmlns:a16="http://schemas.microsoft.com/office/drawing/2014/main" id="{E3692553-0D41-4845-9407-583FB6F9A2C8}"/>
                </a:ext>
              </a:extLst>
            </p:cNvPr>
            <p:cNvCxnSpPr>
              <a:cxnSpLocks/>
            </p:cNvCxnSpPr>
            <p:nvPr/>
          </p:nvCxnSpPr>
          <p:spPr>
            <a:xfrm>
              <a:off x="3593806" y="4774017"/>
              <a:ext cx="1039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09BFB58-DFE5-B044-8F7A-846801B66419}"/>
                </a:ext>
              </a:extLst>
            </p:cNvPr>
            <p:cNvCxnSpPr>
              <a:cxnSpLocks/>
            </p:cNvCxnSpPr>
            <p:nvPr/>
          </p:nvCxnSpPr>
          <p:spPr>
            <a:xfrm>
              <a:off x="5526158" y="4774017"/>
              <a:ext cx="1039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617E7B-9352-4746-8943-9F03C7BB2DD9}"/>
                </a:ext>
              </a:extLst>
            </p:cNvPr>
            <p:cNvCxnSpPr>
              <a:cxnSpLocks/>
            </p:cNvCxnSpPr>
            <p:nvPr/>
          </p:nvCxnSpPr>
          <p:spPr>
            <a:xfrm>
              <a:off x="7382541" y="4774017"/>
              <a:ext cx="10391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A3F260E0-E5A3-8241-B775-060AAD0260B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27072" y="4573760"/>
              <a:ext cx="399471" cy="399471"/>
            </a:xfrm>
            <a:prstGeom prst="rect">
              <a:avLst/>
            </a:prstGeom>
          </p:spPr>
        </p:pic>
      </p:grpSp>
      <p:sp>
        <p:nvSpPr>
          <p:cNvPr id="7" name="Rectangle 6">
            <a:extLst>
              <a:ext uri="{FF2B5EF4-FFF2-40B4-BE49-F238E27FC236}">
                <a16:creationId xmlns:a16="http://schemas.microsoft.com/office/drawing/2014/main" id="{CE9F8B10-B456-FC4B-A222-371AB43C527A}"/>
              </a:ext>
            </a:extLst>
          </p:cNvPr>
          <p:cNvSpPr/>
          <p:nvPr/>
        </p:nvSpPr>
        <p:spPr>
          <a:xfrm>
            <a:off x="2082211" y="5091136"/>
            <a:ext cx="2165978" cy="861774"/>
          </a:xfrm>
          <a:prstGeom prst="rect">
            <a:avLst/>
          </a:prstGeom>
        </p:spPr>
        <p:txBody>
          <a:bodyPr wrap="square">
            <a:spAutoFit/>
          </a:bodyPr>
          <a:lstStyle/>
          <a:p>
            <a:pPr algn="ctr"/>
            <a:r>
              <a:rPr lang="en-US" sz="1600">
                <a:ea typeface="Amazon Ember Light" panose="020B0403020204020204" pitchFamily="34" charset="0"/>
                <a:cs typeface="Amazon Ember Light" panose="020B0403020204020204" pitchFamily="34" charset="0"/>
              </a:rPr>
              <a:t>User accesses</a:t>
            </a:r>
          </a:p>
          <a:p>
            <a:pPr algn="ctr"/>
            <a:r>
              <a:rPr lang="en-US" sz="1600">
                <a:ea typeface="Amazon Ember Light" panose="020B0403020204020204" pitchFamily="34" charset="0"/>
                <a:cs typeface="Amazon Ember Light" panose="020B0403020204020204" pitchFamily="34" charset="0"/>
              </a:rPr>
              <a:t>identity broker</a:t>
            </a:r>
          </a:p>
          <a:p>
            <a:pPr algn="ctr"/>
            <a:r>
              <a:rPr lang="en-US" sz="1600">
                <a:ea typeface="Amazon Ember Light" panose="020B0403020204020204" pitchFamily="34" charset="0"/>
                <a:cs typeface="Amazon Ember Light" panose="020B0403020204020204" pitchFamily="34" charset="0"/>
              </a:rPr>
              <a:t>via application</a:t>
            </a:r>
          </a:p>
        </p:txBody>
      </p:sp>
      <p:sp>
        <p:nvSpPr>
          <p:cNvPr id="8" name="Rectangle 7">
            <a:extLst>
              <a:ext uri="{FF2B5EF4-FFF2-40B4-BE49-F238E27FC236}">
                <a16:creationId xmlns:a16="http://schemas.microsoft.com/office/drawing/2014/main" id="{6737D822-9F16-AA49-81CF-6A2AA60209EE}"/>
              </a:ext>
            </a:extLst>
          </p:cNvPr>
          <p:cNvSpPr/>
          <p:nvPr/>
        </p:nvSpPr>
        <p:spPr>
          <a:xfrm>
            <a:off x="4031660" y="5143742"/>
            <a:ext cx="2239717" cy="861774"/>
          </a:xfrm>
          <a:prstGeom prst="rect">
            <a:avLst/>
          </a:prstGeom>
        </p:spPr>
        <p:txBody>
          <a:bodyPr wrap="square">
            <a:spAutoFit/>
          </a:bodyPr>
          <a:lstStyle/>
          <a:p>
            <a:pPr algn="ctr"/>
            <a:r>
              <a:rPr lang="en-US" sz="1600">
                <a:ea typeface="Amazon Ember Light" panose="020B0403020204020204" pitchFamily="34" charset="0"/>
                <a:cs typeface="Amazon Ember Light" panose="020B0403020204020204" pitchFamily="34" charset="0"/>
              </a:rPr>
              <a:t>Identity broker </a:t>
            </a:r>
          </a:p>
          <a:p>
            <a:pPr algn="ctr"/>
            <a:r>
              <a:rPr lang="en-US" sz="1600">
                <a:ea typeface="Amazon Ember Light" panose="020B0403020204020204" pitchFamily="34" charset="0"/>
                <a:cs typeface="Amazon Ember Light" panose="020B0403020204020204" pitchFamily="34" charset="0"/>
              </a:rPr>
              <a:t>authenticates</a:t>
            </a:r>
          </a:p>
          <a:p>
            <a:pPr algn="ctr"/>
            <a:r>
              <a:rPr lang="en-US" sz="1600">
                <a:ea typeface="Amazon Ember Light" panose="020B0403020204020204" pitchFamily="34" charset="0"/>
                <a:cs typeface="Amazon Ember Light" panose="020B0403020204020204" pitchFamily="34" charset="0"/>
              </a:rPr>
              <a:t>user</a:t>
            </a:r>
          </a:p>
        </p:txBody>
      </p:sp>
      <p:sp>
        <p:nvSpPr>
          <p:cNvPr id="9" name="Rectangle 8">
            <a:extLst>
              <a:ext uri="{FF2B5EF4-FFF2-40B4-BE49-F238E27FC236}">
                <a16:creationId xmlns:a16="http://schemas.microsoft.com/office/drawing/2014/main" id="{138DC09B-33A7-4E4A-8EB9-9606826C9048}"/>
              </a:ext>
            </a:extLst>
          </p:cNvPr>
          <p:cNvSpPr/>
          <p:nvPr/>
        </p:nvSpPr>
        <p:spPr>
          <a:xfrm>
            <a:off x="5822278" y="5162893"/>
            <a:ext cx="2361655" cy="830997"/>
          </a:xfrm>
          <a:prstGeom prst="rect">
            <a:avLst/>
          </a:prstGeom>
        </p:spPr>
        <p:txBody>
          <a:bodyPr wrap="square">
            <a:spAutoFit/>
          </a:bodyPr>
          <a:lstStyle/>
          <a:p>
            <a:pPr algn="ctr"/>
            <a:r>
              <a:rPr lang="en-US" sz="1600">
                <a:ea typeface="Amazon Ember Light" panose="020B0403020204020204" pitchFamily="34" charset="0"/>
                <a:cs typeface="Amazon Ember Light" panose="020B0403020204020204" pitchFamily="34" charset="0"/>
              </a:rPr>
              <a:t>Requests temporary </a:t>
            </a:r>
          </a:p>
          <a:p>
            <a:pPr algn="ctr"/>
            <a:r>
              <a:rPr lang="en-US" sz="1600">
                <a:ea typeface="Amazon Ember Light" panose="020B0403020204020204" pitchFamily="34" charset="0"/>
                <a:cs typeface="Amazon Ember Light" panose="020B0403020204020204" pitchFamily="34" charset="0"/>
              </a:rPr>
              <a:t>credentials </a:t>
            </a:r>
          </a:p>
          <a:p>
            <a:pPr algn="ctr"/>
            <a:r>
              <a:rPr lang="en-US" sz="1600">
                <a:ea typeface="Amazon Ember Light" panose="020B0403020204020204" pitchFamily="34" charset="0"/>
                <a:cs typeface="Amazon Ember Light" panose="020B0403020204020204" pitchFamily="34" charset="0"/>
              </a:rPr>
              <a:t>from AWS STS</a:t>
            </a:r>
          </a:p>
        </p:txBody>
      </p:sp>
      <p:sp>
        <p:nvSpPr>
          <p:cNvPr id="6" name="TextBox 5">
            <a:extLst>
              <a:ext uri="{FF2B5EF4-FFF2-40B4-BE49-F238E27FC236}">
                <a16:creationId xmlns:a16="http://schemas.microsoft.com/office/drawing/2014/main" id="{D29C5922-70C5-E54B-B404-272520D3A35A}"/>
              </a:ext>
            </a:extLst>
          </p:cNvPr>
          <p:cNvSpPr txBox="1"/>
          <p:nvPr/>
        </p:nvSpPr>
        <p:spPr>
          <a:xfrm>
            <a:off x="8019691" y="5157540"/>
            <a:ext cx="1752134" cy="1077218"/>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Temporary credentials </a:t>
            </a:r>
          </a:p>
          <a:p>
            <a:pPr algn="ctr"/>
            <a:r>
              <a:rPr lang="en-US" sz="1600">
                <a:ea typeface="Amazon Ember Light" panose="020B0403020204020204" pitchFamily="34" charset="0"/>
                <a:cs typeface="Amazon Ember Light" panose="020B0403020204020204" pitchFamily="34" charset="0"/>
              </a:rPr>
              <a:t>returned to application</a:t>
            </a:r>
          </a:p>
        </p:txBody>
      </p:sp>
    </p:spTree>
    <p:custDataLst>
      <p:tags r:id="rId1"/>
    </p:custDataLst>
    <p:extLst>
      <p:ext uri="{BB962C8B-B14F-4D97-AF65-F5344CB8AC3E}">
        <p14:creationId xmlns:p14="http://schemas.microsoft.com/office/powerpoint/2010/main" val="3735720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7F113D-E765-7049-AF62-548C550B6C7F}"/>
              </a:ext>
            </a:extLst>
          </p:cNvPr>
          <p:cNvSpPr>
            <a:spLocks noGrp="1"/>
          </p:cNvSpPr>
          <p:nvPr>
            <p:ph type="sldNum" sz="quarter" idx="20"/>
          </p:nvPr>
        </p:nvSpPr>
        <p:spPr/>
        <p:txBody>
          <a:bodyPr/>
          <a:lstStyle/>
          <a:p>
            <a:fld id="{B6A95138-A96E-2F42-A959-2EFD44FE4AB7}" type="slidenum">
              <a:rPr lang="en-US" smtClean="0"/>
              <a:t>38</a:t>
            </a:fld>
            <a:endParaRPr lang="en-US"/>
          </a:p>
        </p:txBody>
      </p:sp>
      <p:sp>
        <p:nvSpPr>
          <p:cNvPr id="2" name="Title 1">
            <a:extLst>
              <a:ext uri="{FF2B5EF4-FFF2-40B4-BE49-F238E27FC236}">
                <a16:creationId xmlns:a16="http://schemas.microsoft.com/office/drawing/2014/main" id="{FFF2AB46-B581-AD44-A0DB-BEDD5F1011F5}"/>
              </a:ext>
            </a:extLst>
          </p:cNvPr>
          <p:cNvSpPr>
            <a:spLocks noGrp="1"/>
          </p:cNvSpPr>
          <p:nvPr>
            <p:ph type="title"/>
          </p:nvPr>
        </p:nvSpPr>
        <p:spPr/>
        <p:txBody>
          <a:bodyPr>
            <a:normAutofit/>
          </a:bodyPr>
          <a:lstStyle/>
          <a:p>
            <a:r>
              <a:rPr lang="en-US"/>
              <a:t>Identity federation with an identity broker</a:t>
            </a:r>
          </a:p>
        </p:txBody>
      </p:sp>
      <p:grpSp>
        <p:nvGrpSpPr>
          <p:cNvPr id="3" name="Group 2" descr="Sequence of actions the lead to a successful login. Details in the notes.">
            <a:extLst>
              <a:ext uri="{FF2B5EF4-FFF2-40B4-BE49-F238E27FC236}">
                <a16:creationId xmlns:a16="http://schemas.microsoft.com/office/drawing/2014/main" id="{B55B39FE-DF3A-AEAE-C9CC-B23F94FDB13C}"/>
              </a:ext>
            </a:extLst>
          </p:cNvPr>
          <p:cNvGrpSpPr/>
          <p:nvPr/>
        </p:nvGrpSpPr>
        <p:grpSpPr>
          <a:xfrm>
            <a:off x="240275" y="1691909"/>
            <a:ext cx="11639674" cy="4558765"/>
            <a:chOff x="240275" y="1691909"/>
            <a:chExt cx="11639674" cy="4558765"/>
          </a:xfrm>
        </p:grpSpPr>
        <p:sp>
          <p:nvSpPr>
            <p:cNvPr id="47" name="Rectangle 46">
              <a:extLst>
                <a:ext uri="{FF2B5EF4-FFF2-40B4-BE49-F238E27FC236}">
                  <a16:creationId xmlns:a16="http://schemas.microsoft.com/office/drawing/2014/main" id="{04E631A4-EEBA-4C4A-9E39-87F44A449FE9}"/>
                </a:ext>
              </a:extLst>
            </p:cNvPr>
            <p:cNvSpPr/>
            <p:nvPr/>
          </p:nvSpPr>
          <p:spPr>
            <a:xfrm>
              <a:off x="6899888" y="4210969"/>
              <a:ext cx="1334398" cy="1903228"/>
            </a:xfrm>
            <a:prstGeom prst="rect">
              <a:avLst/>
            </a:prstGeom>
            <a:solidFill>
              <a:srgbClr val="5A6B86">
                <a:alpha val="9804"/>
              </a:srgbClr>
            </a:solid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chemeClr val="tx1"/>
                </a:solidFill>
              </a:endParaRPr>
            </a:p>
          </p:txBody>
        </p:sp>
        <p:sp>
          <p:nvSpPr>
            <p:cNvPr id="6" name="Rectangle 5">
              <a:extLst>
                <a:ext uri="{FF2B5EF4-FFF2-40B4-BE49-F238E27FC236}">
                  <a16:creationId xmlns:a16="http://schemas.microsoft.com/office/drawing/2014/main" id="{C31FABED-14E0-3843-8FC4-71C115AD924B}"/>
                </a:ext>
              </a:extLst>
            </p:cNvPr>
            <p:cNvSpPr/>
            <p:nvPr/>
          </p:nvSpPr>
          <p:spPr>
            <a:xfrm>
              <a:off x="6682727" y="1691910"/>
              <a:ext cx="5197222" cy="45587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7" name="Graphic 6">
              <a:extLst>
                <a:ext uri="{FF2B5EF4-FFF2-40B4-BE49-F238E27FC236}">
                  <a16:creationId xmlns:a16="http://schemas.microsoft.com/office/drawing/2014/main" id="{2C73A9CA-7E52-5F4F-9AE9-0699025FE64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7967" y="1691911"/>
              <a:ext cx="330200" cy="330200"/>
            </a:xfrm>
            <a:prstGeom prst="rect">
              <a:avLst/>
            </a:prstGeom>
          </p:spPr>
        </p:pic>
        <p:grpSp>
          <p:nvGrpSpPr>
            <p:cNvPr id="11" name="Group 10">
              <a:extLst>
                <a:ext uri="{FF2B5EF4-FFF2-40B4-BE49-F238E27FC236}">
                  <a16:creationId xmlns:a16="http://schemas.microsoft.com/office/drawing/2014/main" id="{89607053-8865-1C42-B954-225404605B45}"/>
                </a:ext>
              </a:extLst>
            </p:cNvPr>
            <p:cNvGrpSpPr/>
            <p:nvPr/>
          </p:nvGrpSpPr>
          <p:grpSpPr>
            <a:xfrm>
              <a:off x="8370155" y="3360612"/>
              <a:ext cx="3286261" cy="1903228"/>
              <a:chOff x="7386569" y="3748641"/>
              <a:chExt cx="3286261" cy="1903228"/>
            </a:xfrm>
          </p:grpSpPr>
          <p:pic>
            <p:nvPicPr>
              <p:cNvPr id="8" name="Picture 7">
                <a:extLst>
                  <a:ext uri="{FF2B5EF4-FFF2-40B4-BE49-F238E27FC236}">
                    <a16:creationId xmlns:a16="http://schemas.microsoft.com/office/drawing/2014/main" id="{64B31FFF-CF9B-2943-ABD2-18C6F5322E5E}"/>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386569" y="3748641"/>
                <a:ext cx="3286261" cy="1903228"/>
              </a:xfrm>
              <a:prstGeom prst="rect">
                <a:avLst/>
              </a:prstGeom>
              <a:ln>
                <a:solidFill>
                  <a:schemeClr val="bg1">
                    <a:lumMod val="50000"/>
                  </a:schemeClr>
                </a:solidFill>
              </a:ln>
            </p:spPr>
          </p:pic>
          <p:sp>
            <p:nvSpPr>
              <p:cNvPr id="9" name="Rectangle 8">
                <a:extLst>
                  <a:ext uri="{FF2B5EF4-FFF2-40B4-BE49-F238E27FC236}">
                    <a16:creationId xmlns:a16="http://schemas.microsoft.com/office/drawing/2014/main" id="{30E4D447-CB51-0748-AB0C-F766A9698EEF}"/>
                  </a:ext>
                </a:extLst>
              </p:cNvPr>
              <p:cNvSpPr/>
              <p:nvPr/>
            </p:nvSpPr>
            <p:spPr>
              <a:xfrm>
                <a:off x="9342060" y="3765266"/>
                <a:ext cx="655254" cy="8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raphic 12">
              <a:extLst>
                <a:ext uri="{FF2B5EF4-FFF2-40B4-BE49-F238E27FC236}">
                  <a16:creationId xmlns:a16="http://schemas.microsoft.com/office/drawing/2014/main" id="{98F9ADAD-BE55-044F-8DA7-DA3C5771D71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9644" y="2535258"/>
              <a:ext cx="537769" cy="537769"/>
            </a:xfrm>
            <a:prstGeom prst="rect">
              <a:avLst/>
            </a:prstGeom>
          </p:spPr>
        </p:pic>
        <p:pic>
          <p:nvPicPr>
            <p:cNvPr id="14" name="Graphic 13">
              <a:extLst>
                <a:ext uri="{FF2B5EF4-FFF2-40B4-BE49-F238E27FC236}">
                  <a16:creationId xmlns:a16="http://schemas.microsoft.com/office/drawing/2014/main" id="{BEDA2A1C-2C2F-9B49-B364-904B2B8B015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3514" y="2535257"/>
              <a:ext cx="537769" cy="537769"/>
            </a:xfrm>
            <a:prstGeom prst="rect">
              <a:avLst/>
            </a:prstGeom>
          </p:spPr>
        </p:pic>
        <p:pic>
          <p:nvPicPr>
            <p:cNvPr id="15" name="Graphic 14">
              <a:extLst>
                <a:ext uri="{FF2B5EF4-FFF2-40B4-BE49-F238E27FC236}">
                  <a16:creationId xmlns:a16="http://schemas.microsoft.com/office/drawing/2014/main" id="{2EFA251D-7154-9348-838B-5C76C41CE80D}"/>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23166" y="2535256"/>
              <a:ext cx="537770" cy="537770"/>
            </a:xfrm>
            <a:prstGeom prst="rect">
              <a:avLst/>
            </a:prstGeom>
          </p:spPr>
        </p:pic>
        <p:sp>
          <p:nvSpPr>
            <p:cNvPr id="16" name="Rectangle 15">
              <a:extLst>
                <a:ext uri="{FF2B5EF4-FFF2-40B4-BE49-F238E27FC236}">
                  <a16:creationId xmlns:a16="http://schemas.microsoft.com/office/drawing/2014/main" id="{12662A59-03DC-AD46-AD50-19281529049A}"/>
                </a:ext>
              </a:extLst>
            </p:cNvPr>
            <p:cNvSpPr/>
            <p:nvPr/>
          </p:nvSpPr>
          <p:spPr>
            <a:xfrm>
              <a:off x="8328058" y="2091128"/>
              <a:ext cx="2475259" cy="109432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rgbClr val="5A6B86"/>
                  </a:solidFill>
                </a:rPr>
                <a:t>AWS services</a:t>
              </a:r>
            </a:p>
          </p:txBody>
        </p:sp>
        <p:pic>
          <p:nvPicPr>
            <p:cNvPr id="18" name="Graphic 17">
              <a:extLst>
                <a:ext uri="{FF2B5EF4-FFF2-40B4-BE49-F238E27FC236}">
                  <a16:creationId xmlns:a16="http://schemas.microsoft.com/office/drawing/2014/main" id="{A12CA301-2F77-2444-8C07-52C533D77A8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19990" y="2019375"/>
              <a:ext cx="822177" cy="822177"/>
            </a:xfrm>
            <a:prstGeom prst="rect">
              <a:avLst/>
            </a:prstGeom>
          </p:spPr>
        </p:pic>
        <p:sp>
          <p:nvSpPr>
            <p:cNvPr id="19" name="Rectangle 18">
              <a:extLst>
                <a:ext uri="{FF2B5EF4-FFF2-40B4-BE49-F238E27FC236}">
                  <a16:creationId xmlns:a16="http://schemas.microsoft.com/office/drawing/2014/main" id="{2CF44B1F-4145-4440-A1B8-DE5EE7957268}"/>
                </a:ext>
              </a:extLst>
            </p:cNvPr>
            <p:cNvSpPr/>
            <p:nvPr/>
          </p:nvSpPr>
          <p:spPr>
            <a:xfrm>
              <a:off x="301980" y="1691909"/>
              <a:ext cx="3266616" cy="45587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rgbClr val="5A6B86"/>
                  </a:solidFill>
                </a:rPr>
                <a:t>Customer</a:t>
              </a:r>
            </a:p>
          </p:txBody>
        </p:sp>
        <p:pic>
          <p:nvPicPr>
            <p:cNvPr id="20" name="Graphic 19">
              <a:extLst>
                <a:ext uri="{FF2B5EF4-FFF2-40B4-BE49-F238E27FC236}">
                  <a16:creationId xmlns:a16="http://schemas.microsoft.com/office/drawing/2014/main" id="{151E5CF0-FD13-5144-BE5B-C212ED8F34CD}"/>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427" y="1691909"/>
              <a:ext cx="330200" cy="330200"/>
            </a:xfrm>
            <a:prstGeom prst="rect">
              <a:avLst/>
            </a:prstGeom>
          </p:spPr>
        </p:pic>
        <p:pic>
          <p:nvPicPr>
            <p:cNvPr id="21" name="Graphic 20">
              <a:extLst>
                <a:ext uri="{FF2B5EF4-FFF2-40B4-BE49-F238E27FC236}">
                  <a16:creationId xmlns:a16="http://schemas.microsoft.com/office/drawing/2014/main" id="{A7CE9C2E-6068-C74A-87C3-13C307E31E22}"/>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06549" y="2168217"/>
              <a:ext cx="469900" cy="469900"/>
            </a:xfrm>
            <a:prstGeom prst="rect">
              <a:avLst/>
            </a:prstGeom>
          </p:spPr>
        </p:pic>
        <p:sp>
          <p:nvSpPr>
            <p:cNvPr id="22" name="TextBox 21">
              <a:extLst>
                <a:ext uri="{FF2B5EF4-FFF2-40B4-BE49-F238E27FC236}">
                  <a16:creationId xmlns:a16="http://schemas.microsoft.com/office/drawing/2014/main" id="{234AC73C-B138-8A41-8F4F-CE6BB30336B1}"/>
                </a:ext>
              </a:extLst>
            </p:cNvPr>
            <p:cNvSpPr txBox="1"/>
            <p:nvPr/>
          </p:nvSpPr>
          <p:spPr>
            <a:xfrm>
              <a:off x="2291402" y="1862677"/>
              <a:ext cx="1123577"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Application</a:t>
              </a:r>
            </a:p>
          </p:txBody>
        </p:sp>
        <p:sp>
          <p:nvSpPr>
            <p:cNvPr id="23" name="Oval 22">
              <a:extLst>
                <a:ext uri="{FF2B5EF4-FFF2-40B4-BE49-F238E27FC236}">
                  <a16:creationId xmlns:a16="http://schemas.microsoft.com/office/drawing/2014/main" id="{CF728DE5-6996-5246-9775-1EBBD51676E7}"/>
                </a:ext>
              </a:extLst>
            </p:cNvPr>
            <p:cNvSpPr/>
            <p:nvPr/>
          </p:nvSpPr>
          <p:spPr>
            <a:xfrm>
              <a:off x="540884" y="2237539"/>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1</a:t>
              </a:r>
            </a:p>
          </p:txBody>
        </p:sp>
        <p:sp>
          <p:nvSpPr>
            <p:cNvPr id="24" name="Oval 23">
              <a:extLst>
                <a:ext uri="{FF2B5EF4-FFF2-40B4-BE49-F238E27FC236}">
                  <a16:creationId xmlns:a16="http://schemas.microsoft.com/office/drawing/2014/main" id="{51D2257E-0617-4E46-B029-55590DF85E68}"/>
                </a:ext>
              </a:extLst>
            </p:cNvPr>
            <p:cNvSpPr/>
            <p:nvPr/>
          </p:nvSpPr>
          <p:spPr>
            <a:xfrm>
              <a:off x="540947" y="4068344"/>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2</a:t>
              </a:r>
            </a:p>
          </p:txBody>
        </p:sp>
        <p:sp>
          <p:nvSpPr>
            <p:cNvPr id="25" name="Oval 24">
              <a:extLst>
                <a:ext uri="{FF2B5EF4-FFF2-40B4-BE49-F238E27FC236}">
                  <a16:creationId xmlns:a16="http://schemas.microsoft.com/office/drawing/2014/main" id="{FE379CCB-45E0-AF48-AAD5-8F348AE094C7}"/>
                </a:ext>
              </a:extLst>
            </p:cNvPr>
            <p:cNvSpPr/>
            <p:nvPr/>
          </p:nvSpPr>
          <p:spPr>
            <a:xfrm>
              <a:off x="3269730" y="4098946"/>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26" name="Oval 25">
              <a:extLst>
                <a:ext uri="{FF2B5EF4-FFF2-40B4-BE49-F238E27FC236}">
                  <a16:creationId xmlns:a16="http://schemas.microsoft.com/office/drawing/2014/main" id="{9D142E69-2057-5642-979C-9EDB0016489C}"/>
                </a:ext>
              </a:extLst>
            </p:cNvPr>
            <p:cNvSpPr/>
            <p:nvPr/>
          </p:nvSpPr>
          <p:spPr>
            <a:xfrm>
              <a:off x="3803753" y="2543225"/>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4</a:t>
              </a:r>
            </a:p>
          </p:txBody>
        </p:sp>
        <p:cxnSp>
          <p:nvCxnSpPr>
            <p:cNvPr id="27" name="Straight Arrow Connector 26">
              <a:extLst>
                <a:ext uri="{FF2B5EF4-FFF2-40B4-BE49-F238E27FC236}">
                  <a16:creationId xmlns:a16="http://schemas.microsoft.com/office/drawing/2014/main" id="{819055CE-3173-5E43-A0F4-F98497A4A8D4}"/>
                </a:ext>
              </a:extLst>
            </p:cNvPr>
            <p:cNvCxnSpPr>
              <a:cxnSpLocks/>
            </p:cNvCxnSpPr>
            <p:nvPr/>
          </p:nvCxnSpPr>
          <p:spPr>
            <a:xfrm>
              <a:off x="3191743" y="2417667"/>
              <a:ext cx="5114592"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7">
              <a:extLst>
                <a:ext uri="{FF2B5EF4-FFF2-40B4-BE49-F238E27FC236}">
                  <a16:creationId xmlns:a16="http://schemas.microsoft.com/office/drawing/2014/main" id="{882ACA10-F300-4247-9596-08D9F65838C8}"/>
                </a:ext>
              </a:extLst>
            </p:cNvPr>
            <p:cNvSpPr txBox="1">
              <a:spLocks noChangeArrowheads="1"/>
            </p:cNvSpPr>
            <p:nvPr/>
          </p:nvSpPr>
          <p:spPr bwMode="auto">
            <a:xfrm>
              <a:off x="4027592" y="2512530"/>
              <a:ext cx="2003339" cy="584775"/>
            </a:xfrm>
            <a:prstGeom prst="rect">
              <a:avLst/>
            </a:prstGeom>
            <a:noFill/>
            <a:ln w="9525">
              <a:noFill/>
              <a:miter lim="800000"/>
              <a:headEnd/>
              <a:tailEnd/>
            </a:ln>
          </p:spPr>
          <p:txBody>
            <a:bodyPr wrap="square">
              <a:spAutoFit/>
            </a:bodyPr>
            <a:lstStyle/>
            <a:p>
              <a:pPr algn="r"/>
              <a:r>
                <a:rPr lang="en-US" sz="1600">
                  <a:latin typeface="Amazon Ember" panose="020B0603020204020204" pitchFamily="34" charset="0"/>
                  <a:ea typeface="Amazon Ember" panose="020B0603020204020204" pitchFamily="34" charset="0"/>
                  <a:cs typeface="Amazon Ember" panose="020B0603020204020204" pitchFamily="34" charset="0"/>
                </a:rPr>
                <a:t>User accesses AWS services or console</a:t>
              </a:r>
            </a:p>
          </p:txBody>
        </p:sp>
        <p:sp>
          <p:nvSpPr>
            <p:cNvPr id="32" name="TextBox 37">
              <a:extLst>
                <a:ext uri="{FF2B5EF4-FFF2-40B4-BE49-F238E27FC236}">
                  <a16:creationId xmlns:a16="http://schemas.microsoft.com/office/drawing/2014/main" id="{57B871DE-5311-4544-B3E7-EB38C9852DAA}"/>
                </a:ext>
              </a:extLst>
            </p:cNvPr>
            <p:cNvSpPr txBox="1">
              <a:spLocks noChangeArrowheads="1"/>
            </p:cNvSpPr>
            <p:nvPr/>
          </p:nvSpPr>
          <p:spPr bwMode="auto">
            <a:xfrm>
              <a:off x="3576251" y="3781822"/>
              <a:ext cx="3117100" cy="830997"/>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Broker retrieves temporary security credentials from STS, passes them to user application</a:t>
              </a:r>
            </a:p>
          </p:txBody>
        </p:sp>
        <p:sp>
          <p:nvSpPr>
            <p:cNvPr id="34" name="TextBox 37">
              <a:extLst>
                <a:ext uri="{FF2B5EF4-FFF2-40B4-BE49-F238E27FC236}">
                  <a16:creationId xmlns:a16="http://schemas.microsoft.com/office/drawing/2014/main" id="{B030E577-9995-5245-80E2-6E1BF21E02C5}"/>
                </a:ext>
              </a:extLst>
            </p:cNvPr>
            <p:cNvSpPr txBox="1">
              <a:spLocks noChangeArrowheads="1"/>
            </p:cNvSpPr>
            <p:nvPr/>
          </p:nvSpPr>
          <p:spPr bwMode="auto">
            <a:xfrm>
              <a:off x="788454" y="2132845"/>
              <a:ext cx="1021508" cy="830997"/>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User accesses broker</a:t>
              </a:r>
            </a:p>
          </p:txBody>
        </p:sp>
        <p:sp>
          <p:nvSpPr>
            <p:cNvPr id="35" name="TextBox 34">
              <a:extLst>
                <a:ext uri="{FF2B5EF4-FFF2-40B4-BE49-F238E27FC236}">
                  <a16:creationId xmlns:a16="http://schemas.microsoft.com/office/drawing/2014/main" id="{0EBB2CDB-F40E-1345-AAAC-E915C0381133}"/>
                </a:ext>
              </a:extLst>
            </p:cNvPr>
            <p:cNvSpPr txBox="1"/>
            <p:nvPr/>
          </p:nvSpPr>
          <p:spPr>
            <a:xfrm>
              <a:off x="6915987" y="4971708"/>
              <a:ext cx="1318298" cy="338554"/>
            </a:xfrm>
            <a:prstGeom prst="rect">
              <a:avLst/>
            </a:prstGeom>
            <a:noFill/>
          </p:spPr>
          <p:txBody>
            <a:bodyPr wrap="square" rtlCol="0">
              <a:spAutoFit/>
            </a:bodyPr>
            <a:lstStyle/>
            <a:p>
              <a:pPr algn="ctr"/>
              <a:r>
                <a:rPr lang="en-US" sz="1600"/>
                <a:t>AWS STS</a:t>
              </a:r>
            </a:p>
          </p:txBody>
        </p:sp>
        <p:pic>
          <p:nvPicPr>
            <p:cNvPr id="36" name="Graphic 35">
              <a:extLst>
                <a:ext uri="{FF2B5EF4-FFF2-40B4-BE49-F238E27FC236}">
                  <a16:creationId xmlns:a16="http://schemas.microsoft.com/office/drawing/2014/main" id="{E48F5F08-C8AF-5A4E-B780-04797C09C0CE}"/>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340186" y="4594569"/>
              <a:ext cx="469900" cy="469900"/>
            </a:xfrm>
            <a:prstGeom prst="rect">
              <a:avLst/>
            </a:prstGeom>
          </p:spPr>
        </p:pic>
        <p:sp>
          <p:nvSpPr>
            <p:cNvPr id="37" name="Rectangle 36">
              <a:extLst>
                <a:ext uri="{FF2B5EF4-FFF2-40B4-BE49-F238E27FC236}">
                  <a16:creationId xmlns:a16="http://schemas.microsoft.com/office/drawing/2014/main" id="{E93F63DC-250D-9E46-89AD-AB3D402C28FB}"/>
                </a:ext>
              </a:extLst>
            </p:cNvPr>
            <p:cNvSpPr/>
            <p:nvPr/>
          </p:nvSpPr>
          <p:spPr>
            <a:xfrm>
              <a:off x="1729207" y="1827865"/>
              <a:ext cx="1726085" cy="97661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5A6B86"/>
                </a:solidFill>
              </a:endParaRPr>
            </a:p>
          </p:txBody>
        </p:sp>
        <p:pic>
          <p:nvPicPr>
            <p:cNvPr id="42" name="Graphic 41">
              <a:extLst>
                <a:ext uri="{FF2B5EF4-FFF2-40B4-BE49-F238E27FC236}">
                  <a16:creationId xmlns:a16="http://schemas.microsoft.com/office/drawing/2014/main" id="{08111AF6-49E8-DB42-8167-0A9B3A436884}"/>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23248" y="4449505"/>
              <a:ext cx="699205" cy="699205"/>
            </a:xfrm>
            <a:prstGeom prst="rect">
              <a:avLst/>
            </a:prstGeom>
          </p:spPr>
        </p:pic>
        <p:pic>
          <p:nvPicPr>
            <p:cNvPr id="44" name="Graphic 43">
              <a:extLst>
                <a:ext uri="{FF2B5EF4-FFF2-40B4-BE49-F238E27FC236}">
                  <a16:creationId xmlns:a16="http://schemas.microsoft.com/office/drawing/2014/main" id="{AAD7ED4F-9681-7348-9379-52038D8AE1A9}"/>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79295" y="4454067"/>
              <a:ext cx="699206" cy="699206"/>
            </a:xfrm>
            <a:prstGeom prst="rect">
              <a:avLst/>
            </a:prstGeom>
          </p:spPr>
        </p:pic>
        <p:sp>
          <p:nvSpPr>
            <p:cNvPr id="45" name="TextBox 44">
              <a:extLst>
                <a:ext uri="{FF2B5EF4-FFF2-40B4-BE49-F238E27FC236}">
                  <a16:creationId xmlns:a16="http://schemas.microsoft.com/office/drawing/2014/main" id="{FCCFB4FF-0E8D-5849-9FC9-AAC1263D0F20}"/>
                </a:ext>
              </a:extLst>
            </p:cNvPr>
            <p:cNvSpPr txBox="1"/>
            <p:nvPr/>
          </p:nvSpPr>
          <p:spPr>
            <a:xfrm>
              <a:off x="7069052" y="4230244"/>
              <a:ext cx="586765" cy="338554"/>
            </a:xfrm>
            <a:prstGeom prst="rect">
              <a:avLst/>
            </a:prstGeom>
            <a:noFill/>
          </p:spPr>
          <p:txBody>
            <a:bodyPr wrap="square" rtlCol="0">
              <a:spAutoFit/>
            </a:bodyPr>
            <a:lstStyle/>
            <a:p>
              <a:pPr algn="ctr"/>
              <a:r>
                <a:rPr lang="en-US" sz="1600"/>
                <a:t>IAM</a:t>
              </a:r>
            </a:p>
          </p:txBody>
        </p:sp>
        <p:pic>
          <p:nvPicPr>
            <p:cNvPr id="46" name="Graphic 45">
              <a:extLst>
                <a:ext uri="{FF2B5EF4-FFF2-40B4-BE49-F238E27FC236}">
                  <a16:creationId xmlns:a16="http://schemas.microsoft.com/office/drawing/2014/main" id="{06743009-9181-054B-8B63-E0712F6CC612}"/>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98343" y="4227362"/>
              <a:ext cx="230604" cy="230604"/>
            </a:xfrm>
            <a:prstGeom prst="rect">
              <a:avLst/>
            </a:prstGeom>
          </p:spPr>
        </p:pic>
        <p:sp>
          <p:nvSpPr>
            <p:cNvPr id="48" name="TextBox 47">
              <a:extLst>
                <a:ext uri="{FF2B5EF4-FFF2-40B4-BE49-F238E27FC236}">
                  <a16:creationId xmlns:a16="http://schemas.microsoft.com/office/drawing/2014/main" id="{7A326C73-DD0A-F741-A67D-7F13B5F0F180}"/>
                </a:ext>
              </a:extLst>
            </p:cNvPr>
            <p:cNvSpPr txBox="1"/>
            <p:nvPr/>
          </p:nvSpPr>
          <p:spPr>
            <a:xfrm>
              <a:off x="2086514" y="5123064"/>
              <a:ext cx="1318298" cy="584775"/>
            </a:xfrm>
            <a:prstGeom prst="rect">
              <a:avLst/>
            </a:prstGeom>
            <a:noFill/>
          </p:spPr>
          <p:txBody>
            <a:bodyPr wrap="square" rtlCol="0">
              <a:spAutoFit/>
            </a:bodyPr>
            <a:lstStyle/>
            <a:p>
              <a:pPr algn="ctr"/>
              <a:r>
                <a:rPr lang="en-US" sz="1600"/>
                <a:t>Identity broker</a:t>
              </a:r>
            </a:p>
          </p:txBody>
        </p:sp>
        <p:sp>
          <p:nvSpPr>
            <p:cNvPr id="49" name="TextBox 48">
              <a:extLst>
                <a:ext uri="{FF2B5EF4-FFF2-40B4-BE49-F238E27FC236}">
                  <a16:creationId xmlns:a16="http://schemas.microsoft.com/office/drawing/2014/main" id="{581BA7CA-5DA6-E34A-8223-9E980F8C9836}"/>
                </a:ext>
              </a:extLst>
            </p:cNvPr>
            <p:cNvSpPr txBox="1"/>
            <p:nvPr/>
          </p:nvSpPr>
          <p:spPr>
            <a:xfrm>
              <a:off x="240275" y="5138418"/>
              <a:ext cx="1527004" cy="584775"/>
            </a:xfrm>
            <a:prstGeom prst="rect">
              <a:avLst/>
            </a:prstGeom>
            <a:noFill/>
          </p:spPr>
          <p:txBody>
            <a:bodyPr wrap="square" rtlCol="0">
              <a:spAutoFit/>
            </a:bodyPr>
            <a:lstStyle/>
            <a:p>
              <a:pPr algn="ctr"/>
              <a:r>
                <a:rPr lang="en-US" sz="1600"/>
                <a:t>Corporate identity store</a:t>
              </a:r>
            </a:p>
          </p:txBody>
        </p:sp>
        <p:cxnSp>
          <p:nvCxnSpPr>
            <p:cNvPr id="50" name="Straight Arrow Connector 49">
              <a:extLst>
                <a:ext uri="{FF2B5EF4-FFF2-40B4-BE49-F238E27FC236}">
                  <a16:creationId xmlns:a16="http://schemas.microsoft.com/office/drawing/2014/main" id="{65D56662-0869-B44F-B425-E9F88D65CD9C}"/>
                </a:ext>
              </a:extLst>
            </p:cNvPr>
            <p:cNvCxnSpPr>
              <a:cxnSpLocks/>
            </p:cNvCxnSpPr>
            <p:nvPr/>
          </p:nvCxnSpPr>
          <p:spPr>
            <a:xfrm>
              <a:off x="2682165" y="2891740"/>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3BC5FCB-69A4-ED4D-B99C-90EE88872718}"/>
                </a:ext>
              </a:extLst>
            </p:cNvPr>
            <p:cNvCxnSpPr>
              <a:cxnSpLocks/>
            </p:cNvCxnSpPr>
            <p:nvPr/>
          </p:nvCxnSpPr>
          <p:spPr>
            <a:xfrm flipV="1">
              <a:off x="2868553" y="2891740"/>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1C716C7-A6FC-E446-AEB1-F08C31838DE6}"/>
                </a:ext>
              </a:extLst>
            </p:cNvPr>
            <p:cNvCxnSpPr>
              <a:cxnSpLocks/>
            </p:cNvCxnSpPr>
            <p:nvPr/>
          </p:nvCxnSpPr>
          <p:spPr>
            <a:xfrm>
              <a:off x="1295432" y="4908210"/>
              <a:ext cx="1097280" cy="3779"/>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C52944A-14F2-854B-9BF9-EEA741816621}"/>
                </a:ext>
              </a:extLst>
            </p:cNvPr>
            <p:cNvCxnSpPr>
              <a:cxnSpLocks/>
            </p:cNvCxnSpPr>
            <p:nvPr/>
          </p:nvCxnSpPr>
          <p:spPr>
            <a:xfrm flipH="1">
              <a:off x="1276467" y="4695852"/>
              <a:ext cx="1097280"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37">
              <a:extLst>
                <a:ext uri="{FF2B5EF4-FFF2-40B4-BE49-F238E27FC236}">
                  <a16:creationId xmlns:a16="http://schemas.microsoft.com/office/drawing/2014/main" id="{48719F70-B96A-F648-BC1F-86519E3A2ECC}"/>
                </a:ext>
              </a:extLst>
            </p:cNvPr>
            <p:cNvSpPr txBox="1">
              <a:spLocks noChangeArrowheads="1"/>
            </p:cNvSpPr>
            <p:nvPr/>
          </p:nvSpPr>
          <p:spPr bwMode="auto">
            <a:xfrm>
              <a:off x="803986" y="3946863"/>
              <a:ext cx="1580259"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User authenticated</a:t>
              </a:r>
            </a:p>
          </p:txBody>
        </p:sp>
        <p:cxnSp>
          <p:nvCxnSpPr>
            <p:cNvPr id="66" name="Straight Arrow Connector 65">
              <a:extLst>
                <a:ext uri="{FF2B5EF4-FFF2-40B4-BE49-F238E27FC236}">
                  <a16:creationId xmlns:a16="http://schemas.microsoft.com/office/drawing/2014/main" id="{6CEFF2DA-0693-E349-A711-162C5AD36995}"/>
                </a:ext>
              </a:extLst>
            </p:cNvPr>
            <p:cNvCxnSpPr>
              <a:cxnSpLocks/>
            </p:cNvCxnSpPr>
            <p:nvPr/>
          </p:nvCxnSpPr>
          <p:spPr>
            <a:xfrm>
              <a:off x="3154320" y="4929418"/>
              <a:ext cx="4061199"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BD55FC1F-C75E-E342-B09A-21DB65E58D40}"/>
                </a:ext>
              </a:extLst>
            </p:cNvPr>
            <p:cNvCxnSpPr>
              <a:cxnSpLocks/>
            </p:cNvCxnSpPr>
            <p:nvPr/>
          </p:nvCxnSpPr>
          <p:spPr>
            <a:xfrm flipH="1">
              <a:off x="3154320" y="4724698"/>
              <a:ext cx="4061199"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5911975-49BE-614F-8ABC-A3A3481EF994}"/>
                </a:ext>
              </a:extLst>
            </p:cNvPr>
            <p:cNvCxnSpPr>
              <a:cxnSpLocks/>
            </p:cNvCxnSpPr>
            <p:nvPr/>
          </p:nvCxnSpPr>
          <p:spPr>
            <a:xfrm>
              <a:off x="3191743" y="2417667"/>
              <a:ext cx="5063251" cy="1194099"/>
            </a:xfrm>
            <a:prstGeom prst="bentConnector3">
              <a:avLst>
                <a:gd name="adj1" fmla="val 60512"/>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2D7A808A-E5DC-2D42-A586-2EAC9BD8D72A}"/>
                </a:ext>
              </a:extLst>
            </p:cNvPr>
            <p:cNvSpPr txBox="1"/>
            <p:nvPr/>
          </p:nvSpPr>
          <p:spPr>
            <a:xfrm>
              <a:off x="6816194" y="3240034"/>
              <a:ext cx="1380506" cy="685124"/>
            </a:xfrm>
            <a:prstGeom prst="rect">
              <a:avLst/>
            </a:prstGeom>
            <a:noFill/>
          </p:spPr>
          <p:txBody>
            <a:bodyPr wrap="none" rtlCol="0">
              <a:spAutoFit/>
            </a:bodyPr>
            <a:lstStyle/>
            <a:p>
              <a:pPr algn="ctr">
                <a:lnSpc>
                  <a:spcPts val="2400"/>
                </a:lnSpc>
              </a:pPr>
              <a:r>
                <a:rPr lang="en-US" sz="1600">
                  <a:ea typeface="Amazon Ember Light" panose="020B0403020204020204" pitchFamily="34" charset="0"/>
                  <a:cs typeface="Amazon Ember Light" panose="020B0403020204020204" pitchFamily="34" charset="0"/>
                </a:rPr>
                <a:t>Single sign-on </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(SSO)</a:t>
              </a:r>
            </a:p>
          </p:txBody>
        </p:sp>
        <p:pic>
          <p:nvPicPr>
            <p:cNvPr id="81" name="Graphic 80">
              <a:extLst>
                <a:ext uri="{FF2B5EF4-FFF2-40B4-BE49-F238E27FC236}">
                  <a16:creationId xmlns:a16="http://schemas.microsoft.com/office/drawing/2014/main" id="{15233F7D-2AF0-7B44-9BDC-770756319D99}"/>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769898" y="3427827"/>
              <a:ext cx="339939" cy="339939"/>
            </a:xfrm>
            <a:prstGeom prst="rect">
              <a:avLst/>
            </a:prstGeom>
          </p:spPr>
        </p:pic>
        <p:pic>
          <p:nvPicPr>
            <p:cNvPr id="83" name="Graphic 82">
              <a:extLst>
                <a:ext uri="{FF2B5EF4-FFF2-40B4-BE49-F238E27FC236}">
                  <a16:creationId xmlns:a16="http://schemas.microsoft.com/office/drawing/2014/main" id="{03C627E0-B7A9-D34C-B769-3AD6E18228E0}"/>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054029" y="5467424"/>
              <a:ext cx="348292" cy="348292"/>
            </a:xfrm>
            <a:prstGeom prst="rect">
              <a:avLst/>
            </a:prstGeom>
          </p:spPr>
        </p:pic>
        <p:pic>
          <p:nvPicPr>
            <p:cNvPr id="84" name="Graphic 83">
              <a:extLst>
                <a:ext uri="{FF2B5EF4-FFF2-40B4-BE49-F238E27FC236}">
                  <a16:creationId xmlns:a16="http://schemas.microsoft.com/office/drawing/2014/main" id="{030BAA42-8B33-4D4D-8769-74920ABC9A72}"/>
                </a:ext>
                <a:ext uri="{C183D7F6-B498-43B3-948B-1728B52AA6E4}">
                  <adec:decorative xmlns:adec="http://schemas.microsoft.com/office/drawing/2017/decorative" val="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637320" y="5484205"/>
              <a:ext cx="385552" cy="385552"/>
            </a:xfrm>
            <a:prstGeom prst="rect">
              <a:avLst/>
            </a:prstGeom>
          </p:spPr>
        </p:pic>
        <p:sp>
          <p:nvSpPr>
            <p:cNvPr id="85" name="TextBox 84">
              <a:extLst>
                <a:ext uri="{FF2B5EF4-FFF2-40B4-BE49-F238E27FC236}">
                  <a16:creationId xmlns:a16="http://schemas.microsoft.com/office/drawing/2014/main" id="{A5B5F337-B05F-4240-A521-2ACA1862FD92}"/>
                </a:ext>
              </a:extLst>
            </p:cNvPr>
            <p:cNvSpPr txBox="1"/>
            <p:nvPr/>
          </p:nvSpPr>
          <p:spPr>
            <a:xfrm>
              <a:off x="6921953" y="5765901"/>
              <a:ext cx="612444" cy="338554"/>
            </a:xfrm>
            <a:prstGeom prst="rect">
              <a:avLst/>
            </a:prstGeom>
            <a:noFill/>
          </p:spPr>
          <p:txBody>
            <a:bodyPr wrap="square" rtlCol="0">
              <a:spAutoFit/>
            </a:bodyPr>
            <a:lstStyle/>
            <a:p>
              <a:pPr algn="ctr"/>
              <a:r>
                <a:rPr lang="en-US" sz="1600"/>
                <a:t>Role</a:t>
              </a:r>
            </a:p>
          </p:txBody>
        </p:sp>
        <p:sp>
          <p:nvSpPr>
            <p:cNvPr id="86" name="TextBox 85">
              <a:extLst>
                <a:ext uri="{FF2B5EF4-FFF2-40B4-BE49-F238E27FC236}">
                  <a16:creationId xmlns:a16="http://schemas.microsoft.com/office/drawing/2014/main" id="{AB7C033E-097C-564C-B90C-18B10B74A88F}"/>
                </a:ext>
              </a:extLst>
            </p:cNvPr>
            <p:cNvSpPr txBox="1"/>
            <p:nvPr/>
          </p:nvSpPr>
          <p:spPr>
            <a:xfrm>
              <a:off x="7466853" y="5765901"/>
              <a:ext cx="726487" cy="338554"/>
            </a:xfrm>
            <a:prstGeom prst="rect">
              <a:avLst/>
            </a:prstGeom>
            <a:noFill/>
          </p:spPr>
          <p:txBody>
            <a:bodyPr wrap="square" rtlCol="0">
              <a:spAutoFit/>
            </a:bodyPr>
            <a:lstStyle/>
            <a:p>
              <a:pPr algn="ctr"/>
              <a:r>
                <a:rPr lang="en-US" sz="1600"/>
                <a:t>Policy</a:t>
              </a:r>
            </a:p>
          </p:txBody>
        </p:sp>
        <p:sp>
          <p:nvSpPr>
            <p:cNvPr id="33" name="Rectangle 32">
              <a:extLst>
                <a:ext uri="{FF2B5EF4-FFF2-40B4-BE49-F238E27FC236}">
                  <a16:creationId xmlns:a16="http://schemas.microsoft.com/office/drawing/2014/main" id="{8425AE63-B29D-4FD4-A8F7-0E16FEF58B6B}"/>
                </a:ext>
              </a:extLst>
            </p:cNvPr>
            <p:cNvSpPr/>
            <p:nvPr/>
          </p:nvSpPr>
          <p:spPr>
            <a:xfrm>
              <a:off x="5011695" y="2317374"/>
              <a:ext cx="313756" cy="20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raphic 81">
              <a:extLst>
                <a:ext uri="{FF2B5EF4-FFF2-40B4-BE49-F238E27FC236}">
                  <a16:creationId xmlns:a16="http://schemas.microsoft.com/office/drawing/2014/main" id="{2FB2F236-3BF9-9F4B-854F-AB685AABB56C}"/>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998604" y="2277819"/>
              <a:ext cx="339939" cy="339939"/>
            </a:xfrm>
            <a:prstGeom prst="rect">
              <a:avLst/>
            </a:prstGeom>
          </p:spPr>
        </p:pic>
        <p:sp>
          <p:nvSpPr>
            <p:cNvPr id="62" name="Rectangle 61">
              <a:extLst>
                <a:ext uri="{FF2B5EF4-FFF2-40B4-BE49-F238E27FC236}">
                  <a16:creationId xmlns:a16="http://schemas.microsoft.com/office/drawing/2014/main" id="{08638393-A652-4A69-9E6B-DF416CDB1073}"/>
                </a:ext>
              </a:extLst>
            </p:cNvPr>
            <p:cNvSpPr/>
            <p:nvPr/>
          </p:nvSpPr>
          <p:spPr>
            <a:xfrm>
              <a:off x="5011695" y="4612820"/>
              <a:ext cx="313756" cy="20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a:extLst>
                <a:ext uri="{FF2B5EF4-FFF2-40B4-BE49-F238E27FC236}">
                  <a16:creationId xmlns:a16="http://schemas.microsoft.com/office/drawing/2014/main" id="{CFFE5AAB-286C-6A40-909B-1B1EB6976535}"/>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998604" y="4573265"/>
              <a:ext cx="339939" cy="339939"/>
            </a:xfrm>
            <a:prstGeom prst="rect">
              <a:avLst/>
            </a:prstGeom>
          </p:spPr>
        </p:pic>
      </p:grpSp>
    </p:spTree>
    <p:custDataLst>
      <p:tags r:id="rId1"/>
    </p:custDataLst>
    <p:extLst>
      <p:ext uri="{BB962C8B-B14F-4D97-AF65-F5344CB8AC3E}">
        <p14:creationId xmlns:p14="http://schemas.microsoft.com/office/powerpoint/2010/main" val="3863990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7F113D-E765-7049-AF62-548C550B6C7F}"/>
              </a:ext>
            </a:extLst>
          </p:cNvPr>
          <p:cNvSpPr>
            <a:spLocks noGrp="1"/>
          </p:cNvSpPr>
          <p:nvPr>
            <p:ph type="sldNum" sz="quarter" idx="20"/>
          </p:nvPr>
        </p:nvSpPr>
        <p:spPr/>
        <p:txBody>
          <a:bodyPr/>
          <a:lstStyle/>
          <a:p>
            <a:fld id="{B6A95138-A96E-2F42-A959-2EFD44FE4AB7}" type="slidenum">
              <a:rPr lang="en-US" smtClean="0"/>
              <a:t>39</a:t>
            </a:fld>
            <a:endParaRPr lang="en-US"/>
          </a:p>
        </p:txBody>
      </p:sp>
      <p:sp>
        <p:nvSpPr>
          <p:cNvPr id="2" name="Title 1">
            <a:extLst>
              <a:ext uri="{FF2B5EF4-FFF2-40B4-BE49-F238E27FC236}">
                <a16:creationId xmlns:a16="http://schemas.microsoft.com/office/drawing/2014/main" id="{FFF2AB46-B581-AD44-A0DB-BEDD5F1011F5}"/>
              </a:ext>
            </a:extLst>
          </p:cNvPr>
          <p:cNvSpPr>
            <a:spLocks noGrp="1"/>
          </p:cNvSpPr>
          <p:nvPr>
            <p:ph type="title"/>
          </p:nvPr>
        </p:nvSpPr>
        <p:spPr/>
        <p:txBody>
          <a:bodyPr>
            <a:normAutofit/>
          </a:bodyPr>
          <a:lstStyle/>
          <a:p>
            <a:r>
              <a:rPr lang="en-US"/>
              <a:t>Identity federation using SAML</a:t>
            </a:r>
          </a:p>
        </p:txBody>
      </p:sp>
      <p:grpSp>
        <p:nvGrpSpPr>
          <p:cNvPr id="3" name="Group 2" descr="Sequence of actions the lead to a successful login via SAML. Details in the notes.">
            <a:extLst>
              <a:ext uri="{FF2B5EF4-FFF2-40B4-BE49-F238E27FC236}">
                <a16:creationId xmlns:a16="http://schemas.microsoft.com/office/drawing/2014/main" id="{D1DB4413-34D0-1AEF-9F1B-5DC3E798ABC7}"/>
              </a:ext>
            </a:extLst>
          </p:cNvPr>
          <p:cNvGrpSpPr/>
          <p:nvPr/>
        </p:nvGrpSpPr>
        <p:grpSpPr>
          <a:xfrm>
            <a:off x="191180" y="1674710"/>
            <a:ext cx="11809639" cy="4684343"/>
            <a:chOff x="191180" y="1674710"/>
            <a:chExt cx="11809639" cy="4684343"/>
          </a:xfrm>
        </p:grpSpPr>
        <p:sp>
          <p:nvSpPr>
            <p:cNvPr id="60" name="TextBox 37">
              <a:extLst>
                <a:ext uri="{FF2B5EF4-FFF2-40B4-BE49-F238E27FC236}">
                  <a16:creationId xmlns:a16="http://schemas.microsoft.com/office/drawing/2014/main" id="{A4021E7F-D05A-1243-8C97-103C252B4279}"/>
                </a:ext>
              </a:extLst>
            </p:cNvPr>
            <p:cNvSpPr txBox="1">
              <a:spLocks noChangeArrowheads="1"/>
            </p:cNvSpPr>
            <p:nvPr/>
          </p:nvSpPr>
          <p:spPr bwMode="auto">
            <a:xfrm>
              <a:off x="4200172" y="3000583"/>
              <a:ext cx="1538232" cy="584775"/>
            </a:xfrm>
            <a:prstGeom prst="rect">
              <a:avLst/>
            </a:prstGeom>
            <a:noFill/>
            <a:ln w="9525">
              <a:noFill/>
              <a:miter lim="800000"/>
              <a:headEnd/>
              <a:tailEnd/>
            </a:ln>
          </p:spPr>
          <p:txBody>
            <a:bodyPr wrap="square">
              <a:spAutoFit/>
            </a:bodyPr>
            <a:lstStyle/>
            <a:p>
              <a:pPr algn="r"/>
              <a:r>
                <a:rPr lang="en-US" sz="1600">
                  <a:latin typeface="Amazon Ember" panose="020B0603020204020204" pitchFamily="34" charset="0"/>
                  <a:ea typeface="Amazon Ember" panose="020B0603020204020204" pitchFamily="34" charset="0"/>
                  <a:cs typeface="Amazon Ember" panose="020B0603020204020204" pitchFamily="34" charset="0"/>
                </a:rPr>
                <a:t>Redirected to the console</a:t>
              </a:r>
            </a:p>
          </p:txBody>
        </p:sp>
        <p:sp>
          <p:nvSpPr>
            <p:cNvPr id="6" name="Rectangle 5">
              <a:extLst>
                <a:ext uri="{FF2B5EF4-FFF2-40B4-BE49-F238E27FC236}">
                  <a16:creationId xmlns:a16="http://schemas.microsoft.com/office/drawing/2014/main" id="{C31FABED-14E0-3843-8FC4-71C115AD924B}"/>
                </a:ext>
              </a:extLst>
            </p:cNvPr>
            <p:cNvSpPr/>
            <p:nvPr/>
          </p:nvSpPr>
          <p:spPr>
            <a:xfrm>
              <a:off x="7114032" y="1694612"/>
              <a:ext cx="4886787" cy="46644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7" name="Graphic 6">
              <a:extLst>
                <a:ext uri="{FF2B5EF4-FFF2-40B4-BE49-F238E27FC236}">
                  <a16:creationId xmlns:a16="http://schemas.microsoft.com/office/drawing/2014/main" id="{2C73A9CA-7E52-5F4F-9AE9-0699025FE64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4032" y="1713432"/>
              <a:ext cx="330200" cy="330200"/>
            </a:xfrm>
            <a:prstGeom prst="rect">
              <a:avLst/>
            </a:prstGeom>
          </p:spPr>
        </p:pic>
        <p:grpSp>
          <p:nvGrpSpPr>
            <p:cNvPr id="11" name="Group 10">
              <a:extLst>
                <a:ext uri="{FF2B5EF4-FFF2-40B4-BE49-F238E27FC236}">
                  <a16:creationId xmlns:a16="http://schemas.microsoft.com/office/drawing/2014/main" id="{89607053-8865-1C42-B954-225404605B45}"/>
                </a:ext>
              </a:extLst>
            </p:cNvPr>
            <p:cNvGrpSpPr/>
            <p:nvPr/>
          </p:nvGrpSpPr>
          <p:grpSpPr>
            <a:xfrm>
              <a:off x="7867546" y="3738711"/>
              <a:ext cx="3709670" cy="2148444"/>
              <a:chOff x="7005557" y="3682974"/>
              <a:chExt cx="3709670" cy="2148444"/>
            </a:xfrm>
          </p:grpSpPr>
          <p:pic>
            <p:nvPicPr>
              <p:cNvPr id="8" name="Picture 7">
                <a:extLst>
                  <a:ext uri="{FF2B5EF4-FFF2-40B4-BE49-F238E27FC236}">
                    <a16:creationId xmlns:a16="http://schemas.microsoft.com/office/drawing/2014/main" id="{64B31FFF-CF9B-2943-ABD2-18C6F5322E5E}"/>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005557" y="3682974"/>
                <a:ext cx="3709670" cy="2148444"/>
              </a:xfrm>
              <a:prstGeom prst="rect">
                <a:avLst/>
              </a:prstGeom>
              <a:ln>
                <a:solidFill>
                  <a:schemeClr val="bg1">
                    <a:lumMod val="50000"/>
                  </a:schemeClr>
                </a:solidFill>
              </a:ln>
            </p:spPr>
          </p:pic>
          <p:sp>
            <p:nvSpPr>
              <p:cNvPr id="9" name="Rectangle 8">
                <a:extLst>
                  <a:ext uri="{FF2B5EF4-FFF2-40B4-BE49-F238E27FC236}">
                    <a16:creationId xmlns:a16="http://schemas.microsoft.com/office/drawing/2014/main" id="{30E4D447-CB51-0748-AB0C-F766A9698EEF}"/>
                  </a:ext>
                </a:extLst>
              </p:cNvPr>
              <p:cNvSpPr/>
              <p:nvPr/>
            </p:nvSpPr>
            <p:spPr>
              <a:xfrm>
                <a:off x="9342060" y="3765266"/>
                <a:ext cx="655254" cy="8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Graphic 17">
              <a:extLst>
                <a:ext uri="{FF2B5EF4-FFF2-40B4-BE49-F238E27FC236}">
                  <a16:creationId xmlns:a16="http://schemas.microsoft.com/office/drawing/2014/main" id="{A12CA301-2F77-2444-8C07-52C533D77A8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86835" y="1994781"/>
              <a:ext cx="822177" cy="822177"/>
            </a:xfrm>
            <a:prstGeom prst="rect">
              <a:avLst/>
            </a:prstGeom>
          </p:spPr>
        </p:pic>
        <p:sp>
          <p:nvSpPr>
            <p:cNvPr id="19" name="Rectangle 18">
              <a:extLst>
                <a:ext uri="{FF2B5EF4-FFF2-40B4-BE49-F238E27FC236}">
                  <a16:creationId xmlns:a16="http://schemas.microsoft.com/office/drawing/2014/main" id="{2CF44B1F-4145-4440-A1B8-DE5EE7957268}"/>
                </a:ext>
              </a:extLst>
            </p:cNvPr>
            <p:cNvSpPr/>
            <p:nvPr/>
          </p:nvSpPr>
          <p:spPr>
            <a:xfrm>
              <a:off x="191180" y="1694611"/>
              <a:ext cx="3683787" cy="466444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rgbClr val="5A6B86"/>
                  </a:solidFill>
                </a:rPr>
                <a:t>Customer</a:t>
              </a:r>
            </a:p>
          </p:txBody>
        </p:sp>
        <p:pic>
          <p:nvPicPr>
            <p:cNvPr id="20" name="Graphic 19">
              <a:extLst>
                <a:ext uri="{FF2B5EF4-FFF2-40B4-BE49-F238E27FC236}">
                  <a16:creationId xmlns:a16="http://schemas.microsoft.com/office/drawing/2014/main" id="{151E5CF0-FD13-5144-BE5B-C212ED8F34C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376" y="1694611"/>
              <a:ext cx="330200" cy="330200"/>
            </a:xfrm>
            <a:prstGeom prst="rect">
              <a:avLst/>
            </a:prstGeom>
          </p:spPr>
        </p:pic>
        <p:pic>
          <p:nvPicPr>
            <p:cNvPr id="21" name="Graphic 20">
              <a:extLst>
                <a:ext uri="{FF2B5EF4-FFF2-40B4-BE49-F238E27FC236}">
                  <a16:creationId xmlns:a16="http://schemas.microsoft.com/office/drawing/2014/main" id="{A7CE9C2E-6068-C74A-87C3-13C307E31E2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18330" y="2170919"/>
              <a:ext cx="469900" cy="469900"/>
            </a:xfrm>
            <a:prstGeom prst="rect">
              <a:avLst/>
            </a:prstGeom>
          </p:spPr>
        </p:pic>
        <p:sp>
          <p:nvSpPr>
            <p:cNvPr id="23" name="Oval 22">
              <a:extLst>
                <a:ext uri="{FF2B5EF4-FFF2-40B4-BE49-F238E27FC236}">
                  <a16:creationId xmlns:a16="http://schemas.microsoft.com/office/drawing/2014/main" id="{CF728DE5-6996-5246-9775-1EBBD51676E7}"/>
                </a:ext>
              </a:extLst>
            </p:cNvPr>
            <p:cNvSpPr/>
            <p:nvPr/>
          </p:nvSpPr>
          <p:spPr>
            <a:xfrm>
              <a:off x="361595" y="2240241"/>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1</a:t>
              </a:r>
            </a:p>
          </p:txBody>
        </p:sp>
        <p:sp>
          <p:nvSpPr>
            <p:cNvPr id="24" name="Oval 23">
              <a:extLst>
                <a:ext uri="{FF2B5EF4-FFF2-40B4-BE49-F238E27FC236}">
                  <a16:creationId xmlns:a16="http://schemas.microsoft.com/office/drawing/2014/main" id="{51D2257E-0617-4E46-B029-55590DF85E68}"/>
                </a:ext>
              </a:extLst>
            </p:cNvPr>
            <p:cNvSpPr/>
            <p:nvPr/>
          </p:nvSpPr>
          <p:spPr>
            <a:xfrm>
              <a:off x="375307" y="4030102"/>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2</a:t>
              </a:r>
            </a:p>
          </p:txBody>
        </p:sp>
        <p:sp>
          <p:nvSpPr>
            <p:cNvPr id="25" name="Oval 24">
              <a:extLst>
                <a:ext uri="{FF2B5EF4-FFF2-40B4-BE49-F238E27FC236}">
                  <a16:creationId xmlns:a16="http://schemas.microsoft.com/office/drawing/2014/main" id="{FE379CCB-45E0-AF48-AAD5-8F348AE094C7}"/>
                </a:ext>
              </a:extLst>
            </p:cNvPr>
            <p:cNvSpPr/>
            <p:nvPr/>
          </p:nvSpPr>
          <p:spPr>
            <a:xfrm>
              <a:off x="2782182" y="3406981"/>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26" name="Oval 25">
              <a:extLst>
                <a:ext uri="{FF2B5EF4-FFF2-40B4-BE49-F238E27FC236}">
                  <a16:creationId xmlns:a16="http://schemas.microsoft.com/office/drawing/2014/main" id="{9D142E69-2057-5642-979C-9EDB0016489C}"/>
                </a:ext>
              </a:extLst>
            </p:cNvPr>
            <p:cNvSpPr/>
            <p:nvPr/>
          </p:nvSpPr>
          <p:spPr>
            <a:xfrm>
              <a:off x="3981534" y="1998407"/>
              <a:ext cx="270164" cy="27596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4</a:t>
              </a:r>
            </a:p>
          </p:txBody>
        </p:sp>
        <p:cxnSp>
          <p:nvCxnSpPr>
            <p:cNvPr id="27" name="Straight Arrow Connector 26">
              <a:extLst>
                <a:ext uri="{FF2B5EF4-FFF2-40B4-BE49-F238E27FC236}">
                  <a16:creationId xmlns:a16="http://schemas.microsoft.com/office/drawing/2014/main" id="{819055CE-3173-5E43-A0F4-F98497A4A8D4}"/>
                </a:ext>
              </a:extLst>
            </p:cNvPr>
            <p:cNvCxnSpPr>
              <a:cxnSpLocks/>
            </p:cNvCxnSpPr>
            <p:nvPr/>
          </p:nvCxnSpPr>
          <p:spPr>
            <a:xfrm>
              <a:off x="3304366" y="2326207"/>
              <a:ext cx="4485796"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7">
              <a:extLst>
                <a:ext uri="{FF2B5EF4-FFF2-40B4-BE49-F238E27FC236}">
                  <a16:creationId xmlns:a16="http://schemas.microsoft.com/office/drawing/2014/main" id="{882ACA10-F300-4247-9596-08D9F65838C8}"/>
                </a:ext>
              </a:extLst>
            </p:cNvPr>
            <p:cNvSpPr txBox="1">
              <a:spLocks noChangeArrowheads="1"/>
            </p:cNvSpPr>
            <p:nvPr/>
          </p:nvSpPr>
          <p:spPr bwMode="auto">
            <a:xfrm>
              <a:off x="4007158" y="1674710"/>
              <a:ext cx="2425337" cy="584775"/>
            </a:xfrm>
            <a:prstGeom prst="rect">
              <a:avLst/>
            </a:prstGeom>
            <a:noFill/>
            <a:ln w="9525">
              <a:noFill/>
              <a:miter lim="800000"/>
              <a:headEnd/>
              <a:tailEnd/>
            </a:ln>
          </p:spPr>
          <p:txBody>
            <a:bodyPr wrap="square">
              <a:spAutoFit/>
            </a:bodyPr>
            <a:lstStyle/>
            <a:p>
              <a:pPr algn="r"/>
              <a:r>
                <a:rPr lang="en-US" sz="1600">
                  <a:latin typeface="Amazon Ember" panose="020B0603020204020204" pitchFamily="34" charset="0"/>
                  <a:ea typeface="Amazon Ember" panose="020B0603020204020204" pitchFamily="34" charset="0"/>
                  <a:cs typeface="Amazon Ember" panose="020B0603020204020204" pitchFamily="34" charset="0"/>
                </a:rPr>
                <a:t>Assertion posted to sign in endpoint for SAML</a:t>
              </a:r>
            </a:p>
          </p:txBody>
        </p:sp>
        <p:sp>
          <p:nvSpPr>
            <p:cNvPr id="32" name="TextBox 37">
              <a:extLst>
                <a:ext uri="{FF2B5EF4-FFF2-40B4-BE49-F238E27FC236}">
                  <a16:creationId xmlns:a16="http://schemas.microsoft.com/office/drawing/2014/main" id="{57B871DE-5311-4544-B3E7-EB38C9852DAA}"/>
                </a:ext>
              </a:extLst>
            </p:cNvPr>
            <p:cNvSpPr txBox="1">
              <a:spLocks noChangeArrowheads="1"/>
            </p:cNvSpPr>
            <p:nvPr/>
          </p:nvSpPr>
          <p:spPr bwMode="auto">
            <a:xfrm>
              <a:off x="2721505" y="3664943"/>
              <a:ext cx="1274367" cy="830997"/>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IdP returns </a:t>
              </a:r>
              <a:r>
                <a:rPr lang="en-US" sz="1600">
                  <a:solidFill>
                    <a:srgbClr val="504BAB"/>
                  </a:solidFill>
                  <a:latin typeface="Amazon Ember" panose="020B0603020204020204" pitchFamily="34" charset="0"/>
                  <a:ea typeface="Amazon Ember" panose="020B0603020204020204" pitchFamily="34" charset="0"/>
                  <a:cs typeface="Amazon Ember" panose="020B0603020204020204" pitchFamily="34" charset="0"/>
                </a:rPr>
                <a:t>SAML assertion</a:t>
              </a:r>
            </a:p>
          </p:txBody>
        </p:sp>
        <p:sp>
          <p:nvSpPr>
            <p:cNvPr id="34" name="TextBox 37">
              <a:extLst>
                <a:ext uri="{FF2B5EF4-FFF2-40B4-BE49-F238E27FC236}">
                  <a16:creationId xmlns:a16="http://schemas.microsoft.com/office/drawing/2014/main" id="{B030E577-9995-5245-80E2-6E1BF21E02C5}"/>
                </a:ext>
              </a:extLst>
            </p:cNvPr>
            <p:cNvSpPr txBox="1">
              <a:spLocks noChangeArrowheads="1"/>
            </p:cNvSpPr>
            <p:nvPr/>
          </p:nvSpPr>
          <p:spPr bwMode="auto">
            <a:xfrm>
              <a:off x="609165" y="2135547"/>
              <a:ext cx="1076974" cy="830997"/>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User navigates to a URL</a:t>
              </a:r>
            </a:p>
          </p:txBody>
        </p:sp>
        <p:sp>
          <p:nvSpPr>
            <p:cNvPr id="37" name="Rectangle 36">
              <a:extLst>
                <a:ext uri="{FF2B5EF4-FFF2-40B4-BE49-F238E27FC236}">
                  <a16:creationId xmlns:a16="http://schemas.microsoft.com/office/drawing/2014/main" id="{E93F63DC-250D-9E46-89AD-AB3D402C28FB}"/>
                </a:ext>
              </a:extLst>
            </p:cNvPr>
            <p:cNvSpPr/>
            <p:nvPr/>
          </p:nvSpPr>
          <p:spPr>
            <a:xfrm>
              <a:off x="1786111" y="2068517"/>
              <a:ext cx="1777784" cy="73866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5A6B86"/>
                </a:solidFill>
              </a:endParaRPr>
            </a:p>
          </p:txBody>
        </p:sp>
        <p:pic>
          <p:nvPicPr>
            <p:cNvPr id="42" name="Graphic 41">
              <a:extLst>
                <a:ext uri="{FF2B5EF4-FFF2-40B4-BE49-F238E27FC236}">
                  <a16:creationId xmlns:a16="http://schemas.microsoft.com/office/drawing/2014/main" id="{08111AF6-49E8-DB42-8167-0A9B3A43688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66789" y="4452207"/>
              <a:ext cx="699205" cy="699205"/>
            </a:xfrm>
            <a:prstGeom prst="rect">
              <a:avLst/>
            </a:prstGeom>
          </p:spPr>
        </p:pic>
        <p:pic>
          <p:nvPicPr>
            <p:cNvPr id="44" name="Graphic 43">
              <a:extLst>
                <a:ext uri="{FF2B5EF4-FFF2-40B4-BE49-F238E27FC236}">
                  <a16:creationId xmlns:a16="http://schemas.microsoft.com/office/drawing/2014/main" id="{AAD7ED4F-9681-7348-9379-52038D8AE1A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8039" y="4456769"/>
              <a:ext cx="699206" cy="699206"/>
            </a:xfrm>
            <a:prstGeom prst="rect">
              <a:avLst/>
            </a:prstGeom>
          </p:spPr>
        </p:pic>
        <p:sp>
          <p:nvSpPr>
            <p:cNvPr id="48" name="TextBox 47">
              <a:extLst>
                <a:ext uri="{FF2B5EF4-FFF2-40B4-BE49-F238E27FC236}">
                  <a16:creationId xmlns:a16="http://schemas.microsoft.com/office/drawing/2014/main" id="{7A326C73-DD0A-F741-A67D-7F13B5F0F180}"/>
                </a:ext>
              </a:extLst>
            </p:cNvPr>
            <p:cNvSpPr txBox="1"/>
            <p:nvPr/>
          </p:nvSpPr>
          <p:spPr>
            <a:xfrm>
              <a:off x="2098295" y="5125766"/>
              <a:ext cx="1318298" cy="338554"/>
            </a:xfrm>
            <a:prstGeom prst="rect">
              <a:avLst/>
            </a:prstGeom>
            <a:noFill/>
          </p:spPr>
          <p:txBody>
            <a:bodyPr wrap="square" rtlCol="0">
              <a:spAutoFit/>
            </a:bodyPr>
            <a:lstStyle/>
            <a:p>
              <a:pPr algn="ctr"/>
              <a:r>
                <a:rPr lang="en-US" sz="1600"/>
                <a:t>Portal (IdP)</a:t>
              </a:r>
            </a:p>
          </p:txBody>
        </p:sp>
        <p:sp>
          <p:nvSpPr>
            <p:cNvPr id="49" name="TextBox 48">
              <a:extLst>
                <a:ext uri="{FF2B5EF4-FFF2-40B4-BE49-F238E27FC236}">
                  <a16:creationId xmlns:a16="http://schemas.microsoft.com/office/drawing/2014/main" id="{581BA7CA-5DA6-E34A-8223-9E980F8C9836}"/>
                </a:ext>
              </a:extLst>
            </p:cNvPr>
            <p:cNvSpPr txBox="1"/>
            <p:nvPr/>
          </p:nvSpPr>
          <p:spPr>
            <a:xfrm>
              <a:off x="242039" y="5121825"/>
              <a:ext cx="1910631" cy="830997"/>
            </a:xfrm>
            <a:prstGeom prst="rect">
              <a:avLst/>
            </a:prstGeom>
            <a:noFill/>
          </p:spPr>
          <p:txBody>
            <a:bodyPr wrap="square" rtlCol="0">
              <a:spAutoFit/>
            </a:bodyPr>
            <a:lstStyle/>
            <a:p>
              <a:pPr algn="ctr"/>
              <a:r>
                <a:rPr lang="en-US" sz="1600"/>
                <a:t>Identity store (LDAP or Microsoft Active Directory)</a:t>
              </a:r>
            </a:p>
          </p:txBody>
        </p:sp>
        <p:cxnSp>
          <p:nvCxnSpPr>
            <p:cNvPr id="50" name="Straight Arrow Connector 49">
              <a:extLst>
                <a:ext uri="{FF2B5EF4-FFF2-40B4-BE49-F238E27FC236}">
                  <a16:creationId xmlns:a16="http://schemas.microsoft.com/office/drawing/2014/main" id="{65D56662-0869-B44F-B425-E9F88D65CD9C}"/>
                </a:ext>
              </a:extLst>
            </p:cNvPr>
            <p:cNvCxnSpPr>
              <a:cxnSpLocks/>
            </p:cNvCxnSpPr>
            <p:nvPr/>
          </p:nvCxnSpPr>
          <p:spPr>
            <a:xfrm>
              <a:off x="2598410" y="2894442"/>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3BC5FCB-69A4-ED4D-B99C-90EE88872718}"/>
                </a:ext>
              </a:extLst>
            </p:cNvPr>
            <p:cNvCxnSpPr>
              <a:cxnSpLocks/>
            </p:cNvCxnSpPr>
            <p:nvPr/>
          </p:nvCxnSpPr>
          <p:spPr>
            <a:xfrm flipV="1">
              <a:off x="2724838" y="2894442"/>
              <a:ext cx="0" cy="146304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1C716C7-A6FC-E446-AEB1-F08C31838DE6}"/>
                </a:ext>
              </a:extLst>
            </p:cNvPr>
            <p:cNvCxnSpPr>
              <a:cxnSpLocks/>
            </p:cNvCxnSpPr>
            <p:nvPr/>
          </p:nvCxnSpPr>
          <p:spPr>
            <a:xfrm>
              <a:off x="1307213" y="4910912"/>
              <a:ext cx="1097280" cy="3779"/>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C52944A-14F2-854B-9BF9-EEA741816621}"/>
                </a:ext>
              </a:extLst>
            </p:cNvPr>
            <p:cNvCxnSpPr>
              <a:cxnSpLocks/>
            </p:cNvCxnSpPr>
            <p:nvPr/>
          </p:nvCxnSpPr>
          <p:spPr>
            <a:xfrm flipH="1">
              <a:off x="1288248" y="4698554"/>
              <a:ext cx="1097280"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37">
              <a:extLst>
                <a:ext uri="{FF2B5EF4-FFF2-40B4-BE49-F238E27FC236}">
                  <a16:creationId xmlns:a16="http://schemas.microsoft.com/office/drawing/2014/main" id="{48719F70-B96A-F648-BC1F-86519E3A2ECC}"/>
                </a:ext>
              </a:extLst>
            </p:cNvPr>
            <p:cNvSpPr txBox="1">
              <a:spLocks noChangeArrowheads="1"/>
            </p:cNvSpPr>
            <p:nvPr/>
          </p:nvSpPr>
          <p:spPr bwMode="auto">
            <a:xfrm>
              <a:off x="638346" y="3963213"/>
              <a:ext cx="1848489"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IdP authenticates user</a:t>
              </a:r>
            </a:p>
          </p:txBody>
        </p:sp>
        <p:cxnSp>
          <p:nvCxnSpPr>
            <p:cNvPr id="70" name="Straight Arrow Connector 69">
              <a:extLst>
                <a:ext uri="{FF2B5EF4-FFF2-40B4-BE49-F238E27FC236}">
                  <a16:creationId xmlns:a16="http://schemas.microsoft.com/office/drawing/2014/main" id="{75911975-49BE-614F-8ABC-A3A3481EF994}"/>
                </a:ext>
              </a:extLst>
            </p:cNvPr>
            <p:cNvCxnSpPr>
              <a:cxnSpLocks/>
            </p:cNvCxnSpPr>
            <p:nvPr/>
          </p:nvCxnSpPr>
          <p:spPr>
            <a:xfrm>
              <a:off x="3304366" y="2612815"/>
              <a:ext cx="4485796" cy="1618219"/>
            </a:xfrm>
            <a:prstGeom prst="bentConnector3">
              <a:avLst>
                <a:gd name="adj1" fmla="val 54564"/>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1" name="Graphic 50">
              <a:extLst>
                <a:ext uri="{FF2B5EF4-FFF2-40B4-BE49-F238E27FC236}">
                  <a16:creationId xmlns:a16="http://schemas.microsoft.com/office/drawing/2014/main" id="{FDFA8EEA-1F4D-9C4E-9985-2B09CE151171}"/>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51193" y="2918439"/>
              <a:ext cx="414356" cy="414356"/>
            </a:xfrm>
            <a:prstGeom prst="rect">
              <a:avLst/>
            </a:prstGeom>
          </p:spPr>
        </p:pic>
        <p:pic>
          <p:nvPicPr>
            <p:cNvPr id="53" name="Graphic 52">
              <a:extLst>
                <a:ext uri="{FF2B5EF4-FFF2-40B4-BE49-F238E27FC236}">
                  <a16:creationId xmlns:a16="http://schemas.microsoft.com/office/drawing/2014/main" id="{4EEACB7D-2D66-E049-8807-FCA489F19C91}"/>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55568" y="1919178"/>
              <a:ext cx="414356" cy="414356"/>
            </a:xfrm>
            <a:prstGeom prst="rect">
              <a:avLst/>
            </a:prstGeom>
          </p:spPr>
        </p:pic>
        <p:sp>
          <p:nvSpPr>
            <p:cNvPr id="59" name="Oval 58">
              <a:extLst>
                <a:ext uri="{FF2B5EF4-FFF2-40B4-BE49-F238E27FC236}">
                  <a16:creationId xmlns:a16="http://schemas.microsoft.com/office/drawing/2014/main" id="{EF1F9670-3D6D-F944-A077-1E19D256374E}"/>
                </a:ext>
              </a:extLst>
            </p:cNvPr>
            <p:cNvSpPr/>
            <p:nvPr/>
          </p:nvSpPr>
          <p:spPr>
            <a:xfrm>
              <a:off x="4233261" y="3291511"/>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5</a:t>
              </a:r>
            </a:p>
          </p:txBody>
        </p:sp>
        <p:pic>
          <p:nvPicPr>
            <p:cNvPr id="61" name="Graphic 60">
              <a:extLst>
                <a:ext uri="{FF2B5EF4-FFF2-40B4-BE49-F238E27FC236}">
                  <a16:creationId xmlns:a16="http://schemas.microsoft.com/office/drawing/2014/main" id="{23CF7E60-8BFB-E645-B552-6D08AE907360}"/>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39497" y="2233165"/>
              <a:ext cx="362885" cy="362885"/>
            </a:xfrm>
            <a:prstGeom prst="rect">
              <a:avLst/>
            </a:prstGeom>
          </p:spPr>
        </p:pic>
        <p:sp>
          <p:nvSpPr>
            <p:cNvPr id="62" name="TextBox 61">
              <a:extLst>
                <a:ext uri="{FF2B5EF4-FFF2-40B4-BE49-F238E27FC236}">
                  <a16:creationId xmlns:a16="http://schemas.microsoft.com/office/drawing/2014/main" id="{1E4D7919-35A1-9149-A95F-57B0D6EEDF88}"/>
                </a:ext>
              </a:extLst>
            </p:cNvPr>
            <p:cNvSpPr txBox="1"/>
            <p:nvPr/>
          </p:nvSpPr>
          <p:spPr>
            <a:xfrm>
              <a:off x="7114032" y="2537415"/>
              <a:ext cx="1794978" cy="584775"/>
            </a:xfrm>
            <a:prstGeom prst="rect">
              <a:avLst/>
            </a:prstGeom>
            <a:noFill/>
          </p:spPr>
          <p:txBody>
            <a:bodyPr wrap="square" rtlCol="0">
              <a:spAutoFit/>
            </a:bodyPr>
            <a:lstStyle/>
            <a:p>
              <a:pPr algn="ctr"/>
              <a:r>
                <a:rPr lang="en-US" sz="1600"/>
                <a:t>Sign-in endpoint for </a:t>
              </a:r>
              <a:r>
                <a:rPr lang="en-US"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SAML</a:t>
              </a:r>
            </a:p>
          </p:txBody>
        </p:sp>
        <p:sp>
          <p:nvSpPr>
            <p:cNvPr id="69" name="Rectangle 68">
              <a:extLst>
                <a:ext uri="{FF2B5EF4-FFF2-40B4-BE49-F238E27FC236}">
                  <a16:creationId xmlns:a16="http://schemas.microsoft.com/office/drawing/2014/main" id="{AF1D22CE-CBE1-BD45-8444-8EB8E665DCFB}"/>
                </a:ext>
              </a:extLst>
            </p:cNvPr>
            <p:cNvSpPr/>
            <p:nvPr/>
          </p:nvSpPr>
          <p:spPr>
            <a:xfrm>
              <a:off x="9267303" y="1839429"/>
              <a:ext cx="2565268" cy="1056479"/>
            </a:xfrm>
            <a:prstGeom prst="rect">
              <a:avLst/>
            </a:prstGeom>
            <a:solidFill>
              <a:srgbClr val="5A6B86">
                <a:alpha val="9804"/>
              </a:srgbClr>
            </a:solid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chemeClr val="tx1"/>
                </a:solidFill>
              </a:endParaRPr>
            </a:p>
          </p:txBody>
        </p:sp>
        <p:sp>
          <p:nvSpPr>
            <p:cNvPr id="71" name="TextBox 70">
              <a:extLst>
                <a:ext uri="{FF2B5EF4-FFF2-40B4-BE49-F238E27FC236}">
                  <a16:creationId xmlns:a16="http://schemas.microsoft.com/office/drawing/2014/main" id="{7AE91BC6-FB8A-694D-99B2-D4D6FE61D838}"/>
                </a:ext>
              </a:extLst>
            </p:cNvPr>
            <p:cNvSpPr txBox="1"/>
            <p:nvPr/>
          </p:nvSpPr>
          <p:spPr>
            <a:xfrm>
              <a:off x="9174219" y="2512324"/>
              <a:ext cx="1318298" cy="338554"/>
            </a:xfrm>
            <a:prstGeom prst="rect">
              <a:avLst/>
            </a:prstGeom>
            <a:noFill/>
          </p:spPr>
          <p:txBody>
            <a:bodyPr wrap="square" rtlCol="0">
              <a:spAutoFit/>
            </a:bodyPr>
            <a:lstStyle/>
            <a:p>
              <a:pPr algn="ctr"/>
              <a:r>
                <a:rPr lang="en-US" sz="1600"/>
                <a:t>AWS STS</a:t>
              </a:r>
            </a:p>
          </p:txBody>
        </p:sp>
        <p:pic>
          <p:nvPicPr>
            <p:cNvPr id="72" name="Graphic 71">
              <a:extLst>
                <a:ext uri="{FF2B5EF4-FFF2-40B4-BE49-F238E27FC236}">
                  <a16:creationId xmlns:a16="http://schemas.microsoft.com/office/drawing/2014/main" id="{96881410-9C71-3F4D-875C-1484CF45BA8F}"/>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98418" y="2135185"/>
              <a:ext cx="469900" cy="469900"/>
            </a:xfrm>
            <a:prstGeom prst="rect">
              <a:avLst/>
            </a:prstGeom>
          </p:spPr>
        </p:pic>
        <p:sp>
          <p:nvSpPr>
            <p:cNvPr id="74" name="TextBox 73">
              <a:extLst>
                <a:ext uri="{FF2B5EF4-FFF2-40B4-BE49-F238E27FC236}">
                  <a16:creationId xmlns:a16="http://schemas.microsoft.com/office/drawing/2014/main" id="{BE4A65EF-21EF-DA4F-8CC5-2DE777C49373}"/>
                </a:ext>
              </a:extLst>
            </p:cNvPr>
            <p:cNvSpPr txBox="1"/>
            <p:nvPr/>
          </p:nvSpPr>
          <p:spPr>
            <a:xfrm>
              <a:off x="9463765" y="1812133"/>
              <a:ext cx="548844" cy="338554"/>
            </a:xfrm>
            <a:prstGeom prst="rect">
              <a:avLst/>
            </a:prstGeom>
            <a:noFill/>
          </p:spPr>
          <p:txBody>
            <a:bodyPr wrap="square" rtlCol="0">
              <a:spAutoFit/>
            </a:bodyPr>
            <a:lstStyle/>
            <a:p>
              <a:pPr algn="ctr"/>
              <a:r>
                <a:rPr lang="en-US" sz="1600"/>
                <a:t>IAM</a:t>
              </a:r>
            </a:p>
          </p:txBody>
        </p:sp>
        <p:pic>
          <p:nvPicPr>
            <p:cNvPr id="75" name="Graphic 74">
              <a:extLst>
                <a:ext uri="{FF2B5EF4-FFF2-40B4-BE49-F238E27FC236}">
                  <a16:creationId xmlns:a16="http://schemas.microsoft.com/office/drawing/2014/main" id="{0CE2622D-1553-C94A-83D1-0A31583981AF}"/>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65759" y="1849989"/>
              <a:ext cx="230604" cy="230604"/>
            </a:xfrm>
            <a:prstGeom prst="rect">
              <a:avLst/>
            </a:prstGeom>
          </p:spPr>
        </p:pic>
        <p:cxnSp>
          <p:nvCxnSpPr>
            <p:cNvPr id="76" name="Straight Arrow Connector 75">
              <a:extLst>
                <a:ext uri="{FF2B5EF4-FFF2-40B4-BE49-F238E27FC236}">
                  <a16:creationId xmlns:a16="http://schemas.microsoft.com/office/drawing/2014/main" id="{7E201AC6-7A46-CF41-9AAD-B12F19DFD8FB}"/>
                </a:ext>
              </a:extLst>
            </p:cNvPr>
            <p:cNvCxnSpPr>
              <a:cxnSpLocks/>
            </p:cNvCxnSpPr>
            <p:nvPr/>
          </p:nvCxnSpPr>
          <p:spPr>
            <a:xfrm>
              <a:off x="8313671" y="2333468"/>
              <a:ext cx="1221708"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D8AB6CC6-11FE-2F47-9023-F34B6A6C0701}"/>
                </a:ext>
              </a:extLst>
            </p:cNvPr>
            <p:cNvCxnSpPr>
              <a:cxnSpLocks/>
            </p:cNvCxnSpPr>
            <p:nvPr/>
          </p:nvCxnSpPr>
          <p:spPr>
            <a:xfrm flipH="1">
              <a:off x="8313671" y="2510892"/>
              <a:ext cx="1221708"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D64CB481-5203-5A42-97BF-4DA61FFC4979}"/>
                </a:ext>
              </a:extLst>
            </p:cNvPr>
            <p:cNvCxnSpPr>
              <a:cxnSpLocks/>
            </p:cNvCxnSpPr>
            <p:nvPr/>
          </p:nvCxnSpPr>
          <p:spPr>
            <a:xfrm flipH="1">
              <a:off x="3304366" y="2462687"/>
              <a:ext cx="4485796"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85" name="Graphic 84">
              <a:extLst>
                <a:ext uri="{FF2B5EF4-FFF2-40B4-BE49-F238E27FC236}">
                  <a16:creationId xmlns:a16="http://schemas.microsoft.com/office/drawing/2014/main" id="{1C657F4A-F4B3-304A-8D56-F1816C88753F}"/>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414459" y="2369818"/>
              <a:ext cx="348292" cy="348292"/>
            </a:xfrm>
            <a:prstGeom prst="rect">
              <a:avLst/>
            </a:prstGeom>
          </p:spPr>
        </p:pic>
        <p:pic>
          <p:nvPicPr>
            <p:cNvPr id="86" name="Graphic 85">
              <a:extLst>
                <a:ext uri="{FF2B5EF4-FFF2-40B4-BE49-F238E27FC236}">
                  <a16:creationId xmlns:a16="http://schemas.microsoft.com/office/drawing/2014/main" id="{DA261E88-3D82-E94F-B251-F3152938B5D5}"/>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92550" y="1964685"/>
              <a:ext cx="385552" cy="385552"/>
            </a:xfrm>
            <a:prstGeom prst="rect">
              <a:avLst/>
            </a:prstGeom>
          </p:spPr>
        </p:pic>
        <p:sp>
          <p:nvSpPr>
            <p:cNvPr id="87" name="TextBox 86">
              <a:extLst>
                <a:ext uri="{FF2B5EF4-FFF2-40B4-BE49-F238E27FC236}">
                  <a16:creationId xmlns:a16="http://schemas.microsoft.com/office/drawing/2014/main" id="{452AA085-E883-A24B-9CC4-18225EA05E79}"/>
                </a:ext>
              </a:extLst>
            </p:cNvPr>
            <p:cNvSpPr txBox="1"/>
            <p:nvPr/>
          </p:nvSpPr>
          <p:spPr>
            <a:xfrm>
              <a:off x="10716518" y="2063298"/>
              <a:ext cx="763982" cy="338554"/>
            </a:xfrm>
            <a:prstGeom prst="rect">
              <a:avLst/>
            </a:prstGeom>
            <a:noFill/>
          </p:spPr>
          <p:txBody>
            <a:bodyPr wrap="square" rtlCol="0">
              <a:spAutoFit/>
            </a:bodyPr>
            <a:lstStyle/>
            <a:p>
              <a:pPr algn="ctr"/>
              <a:r>
                <a:rPr lang="en-US" sz="1600"/>
                <a:t>Role</a:t>
              </a:r>
            </a:p>
          </p:txBody>
        </p:sp>
        <p:sp>
          <p:nvSpPr>
            <p:cNvPr id="88" name="TextBox 87">
              <a:extLst>
                <a:ext uri="{FF2B5EF4-FFF2-40B4-BE49-F238E27FC236}">
                  <a16:creationId xmlns:a16="http://schemas.microsoft.com/office/drawing/2014/main" id="{E5D55126-6993-2F4F-85DB-DA4CEA664777}"/>
                </a:ext>
              </a:extLst>
            </p:cNvPr>
            <p:cNvSpPr txBox="1"/>
            <p:nvPr/>
          </p:nvSpPr>
          <p:spPr>
            <a:xfrm>
              <a:off x="10718569" y="2432309"/>
              <a:ext cx="848792" cy="338554"/>
            </a:xfrm>
            <a:prstGeom prst="rect">
              <a:avLst/>
            </a:prstGeom>
            <a:noFill/>
          </p:spPr>
          <p:txBody>
            <a:bodyPr wrap="square" rtlCol="0">
              <a:spAutoFit/>
            </a:bodyPr>
            <a:lstStyle/>
            <a:p>
              <a:pPr algn="ctr"/>
              <a:r>
                <a:rPr lang="en-US" sz="1600"/>
                <a:t>Policy</a:t>
              </a:r>
            </a:p>
          </p:txBody>
        </p:sp>
        <p:sp>
          <p:nvSpPr>
            <p:cNvPr id="33" name="Rectangle 32">
              <a:extLst>
                <a:ext uri="{FF2B5EF4-FFF2-40B4-BE49-F238E27FC236}">
                  <a16:creationId xmlns:a16="http://schemas.microsoft.com/office/drawing/2014/main" id="{98FFAD9D-A839-4F7F-9D82-EEA1E3027B3F}"/>
                </a:ext>
              </a:extLst>
            </p:cNvPr>
            <p:cNvSpPr/>
            <p:nvPr/>
          </p:nvSpPr>
          <p:spPr>
            <a:xfrm>
              <a:off x="5988037" y="2388055"/>
              <a:ext cx="245599" cy="212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1CABE6DF-20F6-B744-AA64-1DCE78D25362}"/>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976581" y="2412429"/>
              <a:ext cx="289465" cy="289465"/>
            </a:xfrm>
            <a:prstGeom prst="rect">
              <a:avLst/>
            </a:prstGeom>
          </p:spPr>
        </p:pic>
        <p:sp>
          <p:nvSpPr>
            <p:cNvPr id="68" name="Rectangle 67">
              <a:extLst>
                <a:ext uri="{FF2B5EF4-FFF2-40B4-BE49-F238E27FC236}">
                  <a16:creationId xmlns:a16="http://schemas.microsoft.com/office/drawing/2014/main" id="{C4CFA5C1-EBF2-4209-ACDB-D4D1BD24A6C5}"/>
                </a:ext>
              </a:extLst>
            </p:cNvPr>
            <p:cNvSpPr/>
            <p:nvPr/>
          </p:nvSpPr>
          <p:spPr>
            <a:xfrm>
              <a:off x="6191149" y="4153474"/>
              <a:ext cx="295448" cy="243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Graphic 83">
              <a:extLst>
                <a:ext uri="{FF2B5EF4-FFF2-40B4-BE49-F238E27FC236}">
                  <a16:creationId xmlns:a16="http://schemas.microsoft.com/office/drawing/2014/main" id="{579851EF-759B-3240-B7C8-8EC1B584A2B3}"/>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201207" y="4151342"/>
              <a:ext cx="289465" cy="289465"/>
            </a:xfrm>
            <a:prstGeom prst="rect">
              <a:avLst/>
            </a:prstGeom>
          </p:spPr>
        </p:pic>
        <p:sp>
          <p:nvSpPr>
            <p:cNvPr id="35" name="Rectangle 34">
              <a:extLst>
                <a:ext uri="{FF2B5EF4-FFF2-40B4-BE49-F238E27FC236}">
                  <a16:creationId xmlns:a16="http://schemas.microsoft.com/office/drawing/2014/main" id="{7F953859-E335-46B0-B89B-B312F4143240}"/>
                </a:ext>
              </a:extLst>
            </p:cNvPr>
            <p:cNvSpPr/>
            <p:nvPr/>
          </p:nvSpPr>
          <p:spPr>
            <a:xfrm>
              <a:off x="8880668" y="2432310"/>
              <a:ext cx="324109" cy="290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Graphic 77">
              <a:extLst>
                <a:ext uri="{FF2B5EF4-FFF2-40B4-BE49-F238E27FC236}">
                  <a16:creationId xmlns:a16="http://schemas.microsoft.com/office/drawing/2014/main" id="{3773A095-0D47-794E-B363-D0A78BD947B1}"/>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894703" y="2433048"/>
              <a:ext cx="289465" cy="289465"/>
            </a:xfrm>
            <a:prstGeom prst="rect">
              <a:avLst/>
            </a:prstGeom>
          </p:spPr>
        </p:pic>
      </p:grpSp>
    </p:spTree>
    <p:custDataLst>
      <p:tags r:id="rId1"/>
    </p:custDataLst>
    <p:extLst>
      <p:ext uri="{BB962C8B-B14F-4D97-AF65-F5344CB8AC3E}">
        <p14:creationId xmlns:p14="http://schemas.microsoft.com/office/powerpoint/2010/main" val="17649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mj-lt"/>
              </a:rPr>
              <a:t>Section 1: Architectural need</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8: Securing User and Application Access</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718E90-51D4-B846-86AF-19DF874198DD}"/>
              </a:ext>
            </a:extLst>
          </p:cNvPr>
          <p:cNvSpPr>
            <a:spLocks noGrp="1"/>
          </p:cNvSpPr>
          <p:nvPr>
            <p:ph type="sldNum" sz="quarter" idx="20"/>
          </p:nvPr>
        </p:nvSpPr>
        <p:spPr/>
        <p:txBody>
          <a:bodyPr/>
          <a:lstStyle/>
          <a:p>
            <a:fld id="{B6A95138-A96E-2F42-A959-2EFD44FE4AB7}" type="slidenum">
              <a:rPr lang="en-US" smtClean="0"/>
              <a:t>40</a:t>
            </a:fld>
            <a:endParaRPr lang="en-US"/>
          </a:p>
        </p:txBody>
      </p:sp>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a:lstStyle/>
          <a:p>
            <a:r>
              <a:rPr lang="en-US"/>
              <a:t>Amazon Cognito</a:t>
            </a:r>
          </a:p>
        </p:txBody>
      </p:sp>
      <p:sp>
        <p:nvSpPr>
          <p:cNvPr id="13" name="Rectangle 12">
            <a:extLst>
              <a:ext uri="{FF2B5EF4-FFF2-40B4-BE49-F238E27FC236}">
                <a16:creationId xmlns:a16="http://schemas.microsoft.com/office/drawing/2014/main" id="{F9262D36-A0CA-1B42-B817-EC487291C1A5}"/>
              </a:ext>
            </a:extLst>
          </p:cNvPr>
          <p:cNvSpPr/>
          <p:nvPr/>
        </p:nvSpPr>
        <p:spPr>
          <a:xfrm>
            <a:off x="3054483" y="1367628"/>
            <a:ext cx="6398889" cy="5078313"/>
          </a:xfrm>
          <a:prstGeom prst="rect">
            <a:avLst/>
          </a:prstGeom>
        </p:spPr>
        <p:txBody>
          <a:bodyPr wrap="square">
            <a:spAutoFit/>
          </a:bodyPr>
          <a:lstStyle/>
          <a:p>
            <a:r>
              <a:rPr lang="en-US" sz="2000">
                <a:latin typeface="Amazon Ember" panose="020B0603020204020204" pitchFamily="34" charset="0"/>
                <a:ea typeface="Amazon Ember" panose="020B0603020204020204" pitchFamily="34" charset="0"/>
                <a:cs typeface="Amazon Ember" panose="020B0603020204020204" pitchFamily="34" charset="0"/>
              </a:rPr>
              <a:t>Amazon Cognito is a fully managed service.</a:t>
            </a:r>
          </a:p>
          <a:p>
            <a:endParaRPr lang="en-US" sz="200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sz="2000">
                <a:ea typeface="Amazon Ember" panose="020B0603020204020204" pitchFamily="34" charset="0"/>
                <a:cs typeface="Amazon Ember" panose="020B0603020204020204" pitchFamily="34" charset="0"/>
              </a:rPr>
              <a:t>It provides</a:t>
            </a:r>
            <a:r>
              <a:rPr lang="en-US" sz="2000">
                <a:latin typeface="Amazon Ember" panose="020B0603020204020204" pitchFamily="34" charset="0"/>
                <a:ea typeface="Amazon Ember" panose="020B0603020204020204" pitchFamily="34" charset="0"/>
                <a:cs typeface="Amazon Ember" panose="020B0603020204020204" pitchFamily="34" charset="0"/>
              </a:rPr>
              <a:t> </a:t>
            </a:r>
            <a:r>
              <a:rPr lang="en-US" sz="2000">
                <a:solidFill>
                  <a:srgbClr val="504BAB"/>
                </a:solidFill>
                <a:latin typeface="Amazon Ember" panose="020B0603020204020204" pitchFamily="34" charset="0"/>
                <a:ea typeface="Amazon Ember" panose="020B0603020204020204" pitchFamily="34" charset="0"/>
                <a:cs typeface="Amazon Ember" panose="020B0603020204020204" pitchFamily="34" charset="0"/>
              </a:rPr>
              <a:t>authentication</a:t>
            </a:r>
            <a:r>
              <a:rPr lang="en-US" sz="2000">
                <a:solidFill>
                  <a:srgbClr val="504BAB"/>
                </a:solidFill>
                <a:ea typeface="Amazon Ember" panose="020B0603020204020204" pitchFamily="34" charset="0"/>
                <a:cs typeface="Amazon Ember" panose="020B0603020204020204" pitchFamily="34" charset="0"/>
              </a:rPr>
              <a:t>,</a:t>
            </a:r>
            <a:r>
              <a:rPr lang="en-US" sz="2000">
                <a:solidFill>
                  <a:srgbClr val="504BAB"/>
                </a:solidFill>
                <a:latin typeface="Amazon Ember" panose="020B0603020204020204" pitchFamily="34" charset="0"/>
                <a:ea typeface="Amazon Ember" panose="020B0603020204020204" pitchFamily="34" charset="0"/>
                <a:cs typeface="Amazon Ember" panose="020B0603020204020204" pitchFamily="34" charset="0"/>
              </a:rPr>
              <a:t> authorization</a:t>
            </a:r>
            <a:r>
              <a:rPr lang="en-US" sz="2000">
                <a:solidFill>
                  <a:srgbClr val="504BAB"/>
                </a:solidFill>
                <a:ea typeface="Amazon Ember" panose="020B0603020204020204" pitchFamily="34" charset="0"/>
                <a:cs typeface="Amazon Ember" panose="020B0603020204020204" pitchFamily="34" charset="0"/>
              </a:rPr>
              <a:t>, and</a:t>
            </a:r>
            <a:r>
              <a:rPr lang="en-US" sz="2000">
                <a:solidFill>
                  <a:srgbClr val="504BAB"/>
                </a:solidFill>
                <a:latin typeface="Amazon Ember" panose="020B0603020204020204" pitchFamily="34" charset="0"/>
                <a:ea typeface="Amazon Ember" panose="020B0603020204020204" pitchFamily="34" charset="0"/>
                <a:cs typeface="Amazon Ember" panose="020B0603020204020204" pitchFamily="34" charset="0"/>
              </a:rPr>
              <a:t> user management </a:t>
            </a:r>
            <a:r>
              <a:rPr lang="en-US" sz="2000">
                <a:ea typeface="Amazon Ember" panose="020B0603020204020204" pitchFamily="34" charset="0"/>
                <a:cs typeface="Amazon Ember" panose="020B0603020204020204" pitchFamily="34" charset="0"/>
              </a:rPr>
              <a:t>for web and mobile applications</a:t>
            </a:r>
          </a:p>
          <a:p>
            <a:pPr marL="457200" lvl="1"/>
            <a:endParaRPr lang="en-US" sz="200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sz="2000">
                <a:latin typeface="Amazon Ember Light" panose="020B0403020204020204" pitchFamily="34" charset="0"/>
                <a:ea typeface="Amazon Ember Light" panose="020B0403020204020204" pitchFamily="34" charset="0"/>
                <a:cs typeface="Amazon Ember Light" panose="020B0403020204020204" pitchFamily="34" charset="0"/>
              </a:rPr>
              <a:t>Amazon Cognito provides web identity federation</a:t>
            </a:r>
          </a:p>
          <a:p>
            <a:pPr marL="800100" lvl="1" indent="-342900">
              <a:buFont typeface="Arial" panose="020B0604020202020204" pitchFamily="34" charset="0"/>
              <a:buChar char="•"/>
            </a:pPr>
            <a:r>
              <a:rPr lang="en-US">
                <a:latin typeface="Amazon Ember Light" panose="020B0403020204020204" pitchFamily="34" charset="0"/>
                <a:ea typeface="Amazon Ember Light" panose="020B0403020204020204" pitchFamily="34" charset="0"/>
                <a:cs typeface="Amazon Ember Light" panose="020B0403020204020204" pitchFamily="34" charset="0"/>
              </a:rPr>
              <a:t>They can be used as the identity broker that supports IdPs that are compatible with </a:t>
            </a:r>
            <a:r>
              <a:rPr lang="en-US">
                <a:solidFill>
                  <a:srgbClr val="504BAB"/>
                </a:solidFill>
                <a:latin typeface="Amazon Ember" panose="020B0603020204020204" pitchFamily="34" charset="0"/>
                <a:ea typeface="Amazon Ember" panose="020B0603020204020204" pitchFamily="34" charset="0"/>
                <a:cs typeface="Amazon Ember" panose="020B0603020204020204" pitchFamily="34" charset="0"/>
              </a:rPr>
              <a:t>OpenID Connect (OIDC)</a:t>
            </a:r>
            <a:br>
              <a:rPr lang="en-US">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rPr>
            </a:br>
            <a:endParaRPr lang="en-US">
              <a:solidFill>
                <a:srgbClr val="504BAB"/>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r>
              <a:rPr lang="en-US" sz="2000">
                <a:latin typeface="Amazon Ember Light" panose="020B0403020204020204" pitchFamily="34" charset="0"/>
                <a:ea typeface="Amazon Ember Light" panose="020B0403020204020204" pitchFamily="34" charset="0"/>
                <a:cs typeface="Amazon Ember Light" panose="020B0403020204020204" pitchFamily="34" charset="0"/>
              </a:rPr>
              <a:t>Federated identities</a:t>
            </a:r>
          </a:p>
          <a:p>
            <a:pPr marL="800100" lvl="1" indent="-342900">
              <a:buFont typeface="Arial" panose="020B0604020202020204" pitchFamily="34" charset="0"/>
              <a:buChar char="•"/>
            </a:pPr>
            <a:r>
              <a:rPr lang="en-US">
                <a:ea typeface="Amazon Ember" panose="020B0603020204020204" pitchFamily="34" charset="0"/>
                <a:cs typeface="Amazon Ember" panose="020B0603020204020204" pitchFamily="34" charset="0"/>
              </a:rPr>
              <a:t>Users sign in with social identity providers (Amazon, Facebook, Google) or with SAML</a:t>
            </a:r>
            <a:endParaRPr lang="en-US" sz="2000">
              <a:ea typeface="Amazon Ember" panose="020B0603020204020204" pitchFamily="34" charset="0"/>
              <a:cs typeface="Amazon Ember" panose="020B0603020204020204" pitchFamily="34" charset="0"/>
            </a:endParaRPr>
          </a:p>
          <a:p>
            <a:pPr marL="457200" lvl="1"/>
            <a:endParaRPr lang="en-US" sz="2000">
              <a:ea typeface="Amazon Ember" panose="020B0603020204020204" pitchFamily="34" charset="0"/>
              <a:cs typeface="Amazon Ember" panose="020B0603020204020204" pitchFamily="34" charset="0"/>
            </a:endParaRPr>
          </a:p>
          <a:p>
            <a:pPr marL="342900" indent="-342900">
              <a:buFont typeface="Arial" panose="020B0604020202020204" pitchFamily="34" charset="0"/>
              <a:buChar char="•"/>
            </a:pPr>
            <a:r>
              <a:rPr lang="en-US" sz="2000">
                <a:latin typeface="Amazon Ember Light" panose="020B0403020204020204" pitchFamily="34" charset="0"/>
                <a:ea typeface="Amazon Ember Light" panose="020B0403020204020204" pitchFamily="34" charset="0"/>
                <a:cs typeface="Amazon Ember Light" panose="020B0403020204020204" pitchFamily="34" charset="0"/>
              </a:rPr>
              <a:t>User pools</a:t>
            </a:r>
          </a:p>
          <a:p>
            <a:pPr marL="800100" lvl="1" indent="-342900">
              <a:buFont typeface="Arial" panose="020B0604020202020204" pitchFamily="34" charset="0"/>
              <a:buChar char="•"/>
            </a:pPr>
            <a:r>
              <a:rPr lang="en-US">
                <a:latin typeface="Amazon Ember Light" panose="020B0403020204020204" pitchFamily="34" charset="0"/>
                <a:ea typeface="Amazon Ember Light" panose="020B0403020204020204" pitchFamily="34" charset="0"/>
                <a:cs typeface="Amazon Ember Light" panose="020B0403020204020204" pitchFamily="34" charset="0"/>
              </a:rPr>
              <a:t>You can maintain a directory with user profiles authentication tokens</a:t>
            </a:r>
            <a:endParaRPr lang="en-US" sz="200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Graphic 6">
            <a:extLst>
              <a:ext uri="{FF2B5EF4-FFF2-40B4-BE49-F238E27FC236}">
                <a16:creationId xmlns:a16="http://schemas.microsoft.com/office/drawing/2014/main" id="{1657D4E0-DA40-F846-8D15-EE56E0F5965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2348" y="2276837"/>
            <a:ext cx="1097280" cy="1097280"/>
          </a:xfrm>
          <a:prstGeom prst="rect">
            <a:avLst/>
          </a:prstGeom>
        </p:spPr>
      </p:pic>
      <p:sp>
        <p:nvSpPr>
          <p:cNvPr id="10" name="TextBox 9">
            <a:extLst>
              <a:ext uri="{FF2B5EF4-FFF2-40B4-BE49-F238E27FC236}">
                <a16:creationId xmlns:a16="http://schemas.microsoft.com/office/drawing/2014/main" id="{616B25F2-7442-5F4C-B2C9-2F6DB33B2B18}"/>
              </a:ext>
            </a:extLst>
          </p:cNvPr>
          <p:cNvSpPr txBox="1"/>
          <p:nvPr/>
        </p:nvSpPr>
        <p:spPr>
          <a:xfrm>
            <a:off x="642951" y="3411592"/>
            <a:ext cx="1976073" cy="707886"/>
          </a:xfrm>
          <a:prstGeom prst="rect">
            <a:avLst/>
          </a:prstGeom>
          <a:noFill/>
        </p:spPr>
        <p:txBody>
          <a:bodyPr wrap="square" rtlCol="0">
            <a:spAutoFit/>
          </a:bodyPr>
          <a:lstStyle/>
          <a:p>
            <a:pPr algn="ctr"/>
            <a:r>
              <a:rPr lang="en-US" sz="20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Amazon Cognito</a:t>
            </a:r>
          </a:p>
        </p:txBody>
      </p:sp>
      <p:sp>
        <p:nvSpPr>
          <p:cNvPr id="8" name="Rectangle 7">
            <a:extLst>
              <a:ext uri="{FF2B5EF4-FFF2-40B4-BE49-F238E27FC236}">
                <a16:creationId xmlns:a16="http://schemas.microsoft.com/office/drawing/2014/main" id="{543B1992-7484-0D49-B0A2-8078F1FF1D61}"/>
              </a:ext>
              <a:ext uri="{C183D7F6-B498-43B3-948B-1728B52AA6E4}">
                <adec:decorative xmlns:adec="http://schemas.microsoft.com/office/drawing/2017/decorative" val="1"/>
              </a:ext>
            </a:extLst>
          </p:cNvPr>
          <p:cNvSpPr/>
          <p:nvPr/>
        </p:nvSpPr>
        <p:spPr>
          <a:xfrm>
            <a:off x="419100" y="1940393"/>
            <a:ext cx="2423777" cy="2618907"/>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3" name="Picture 2">
            <a:extLst>
              <a:ext uri="{FF2B5EF4-FFF2-40B4-BE49-F238E27FC236}">
                <a16:creationId xmlns:a16="http://schemas.microsoft.com/office/drawing/2014/main" id="{1009343A-AAF7-9840-AE37-A577DAD34114}"/>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450252" y="2620370"/>
            <a:ext cx="2582204" cy="3092225"/>
          </a:xfrm>
          <a:prstGeom prst="rect">
            <a:avLst/>
          </a:prstGeom>
        </p:spPr>
      </p:pic>
    </p:spTree>
    <p:custDataLst>
      <p:tags r:id="rId1"/>
    </p:custDataLst>
    <p:extLst>
      <p:ext uri="{BB962C8B-B14F-4D97-AF65-F5344CB8AC3E}">
        <p14:creationId xmlns:p14="http://schemas.microsoft.com/office/powerpoint/2010/main" val="2771832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7F113D-E765-7049-AF62-548C550B6C7F}"/>
              </a:ext>
            </a:extLst>
          </p:cNvPr>
          <p:cNvSpPr>
            <a:spLocks noGrp="1"/>
          </p:cNvSpPr>
          <p:nvPr>
            <p:ph type="sldNum" sz="quarter" idx="20"/>
          </p:nvPr>
        </p:nvSpPr>
        <p:spPr/>
        <p:txBody>
          <a:bodyPr/>
          <a:lstStyle/>
          <a:p>
            <a:fld id="{B6A95138-A96E-2F42-A959-2EFD44FE4AB7}" type="slidenum">
              <a:rPr lang="en-US" smtClean="0"/>
              <a:t>41</a:t>
            </a:fld>
            <a:endParaRPr lang="en-US"/>
          </a:p>
        </p:txBody>
      </p:sp>
      <p:sp>
        <p:nvSpPr>
          <p:cNvPr id="2" name="Title 1">
            <a:extLst>
              <a:ext uri="{FF2B5EF4-FFF2-40B4-BE49-F238E27FC236}">
                <a16:creationId xmlns:a16="http://schemas.microsoft.com/office/drawing/2014/main" id="{FFF2AB46-B581-AD44-A0DB-BEDD5F1011F5}"/>
              </a:ext>
            </a:extLst>
          </p:cNvPr>
          <p:cNvSpPr>
            <a:spLocks noGrp="1"/>
          </p:cNvSpPr>
          <p:nvPr>
            <p:ph type="title"/>
          </p:nvPr>
        </p:nvSpPr>
        <p:spPr/>
        <p:txBody>
          <a:bodyPr>
            <a:normAutofit/>
          </a:bodyPr>
          <a:lstStyle/>
          <a:p>
            <a:r>
              <a:rPr lang="en-US"/>
              <a:t>Amazon Cognito example</a:t>
            </a:r>
          </a:p>
        </p:txBody>
      </p:sp>
      <p:grpSp>
        <p:nvGrpSpPr>
          <p:cNvPr id="4" name="Group 3" descr="Sequence of actions the lead to a successful login via Amazon Cognito. Details in the notes.">
            <a:extLst>
              <a:ext uri="{FF2B5EF4-FFF2-40B4-BE49-F238E27FC236}">
                <a16:creationId xmlns:a16="http://schemas.microsoft.com/office/drawing/2014/main" id="{1EE31A42-AB3E-8144-7220-3B50242FEF4E}"/>
              </a:ext>
            </a:extLst>
          </p:cNvPr>
          <p:cNvGrpSpPr/>
          <p:nvPr/>
        </p:nvGrpSpPr>
        <p:grpSpPr>
          <a:xfrm>
            <a:off x="379908" y="2042783"/>
            <a:ext cx="11448558" cy="4102835"/>
            <a:chOff x="379908" y="2042783"/>
            <a:chExt cx="11448558" cy="4102835"/>
          </a:xfrm>
        </p:grpSpPr>
        <p:grpSp>
          <p:nvGrpSpPr>
            <p:cNvPr id="52" name="Group 51">
              <a:extLst>
                <a:ext uri="{FF2B5EF4-FFF2-40B4-BE49-F238E27FC236}">
                  <a16:creationId xmlns:a16="http://schemas.microsoft.com/office/drawing/2014/main" id="{3AAE168B-9F06-4C42-92D3-A61EBB7771CB}"/>
                </a:ext>
              </a:extLst>
            </p:cNvPr>
            <p:cNvGrpSpPr/>
            <p:nvPr/>
          </p:nvGrpSpPr>
          <p:grpSpPr>
            <a:xfrm>
              <a:off x="10522783" y="2218983"/>
              <a:ext cx="964763" cy="964763"/>
              <a:chOff x="10795743" y="2218983"/>
              <a:chExt cx="964763" cy="964763"/>
            </a:xfrm>
          </p:grpSpPr>
          <p:pic>
            <p:nvPicPr>
              <p:cNvPr id="77" name="Graphic 76">
                <a:extLst>
                  <a:ext uri="{FF2B5EF4-FFF2-40B4-BE49-F238E27FC236}">
                    <a16:creationId xmlns:a16="http://schemas.microsoft.com/office/drawing/2014/main" id="{91EE361A-4DD5-944A-938B-6C201533D2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5743" y="2218983"/>
                <a:ext cx="964763" cy="964763"/>
              </a:xfrm>
              <a:prstGeom prst="rect">
                <a:avLst/>
              </a:prstGeom>
            </p:spPr>
          </p:pic>
          <p:sp>
            <p:nvSpPr>
              <p:cNvPr id="51" name="Rectangle 50">
                <a:extLst>
                  <a:ext uri="{FF2B5EF4-FFF2-40B4-BE49-F238E27FC236}">
                    <a16:creationId xmlns:a16="http://schemas.microsoft.com/office/drawing/2014/main" id="{F72120DF-3486-E54B-94A4-0DD29D53392A}"/>
                  </a:ext>
                </a:extLst>
              </p:cNvPr>
              <p:cNvSpPr/>
              <p:nvPr/>
            </p:nvSpPr>
            <p:spPr>
              <a:xfrm>
                <a:off x="11043913" y="2569495"/>
                <a:ext cx="442738" cy="329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31FABED-14E0-3843-8FC4-71C115AD924B}"/>
                </a:ext>
              </a:extLst>
            </p:cNvPr>
            <p:cNvSpPr/>
            <p:nvPr/>
          </p:nvSpPr>
          <p:spPr>
            <a:xfrm>
              <a:off x="5613910" y="2042783"/>
              <a:ext cx="4547631" cy="41028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7" name="Graphic 6">
              <a:extLst>
                <a:ext uri="{FF2B5EF4-FFF2-40B4-BE49-F238E27FC236}">
                  <a16:creationId xmlns:a16="http://schemas.microsoft.com/office/drawing/2014/main" id="{2C73A9CA-7E52-5F4F-9AE9-0699025FE64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3910" y="2042784"/>
              <a:ext cx="330200" cy="330200"/>
            </a:xfrm>
            <a:prstGeom prst="rect">
              <a:avLst/>
            </a:prstGeom>
          </p:spPr>
        </p:pic>
        <p:pic>
          <p:nvPicPr>
            <p:cNvPr id="13" name="Graphic 12">
              <a:extLst>
                <a:ext uri="{FF2B5EF4-FFF2-40B4-BE49-F238E27FC236}">
                  <a16:creationId xmlns:a16="http://schemas.microsoft.com/office/drawing/2014/main" id="{98F9ADAD-BE55-044F-8DA7-DA3C5771D71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99261" y="5350229"/>
              <a:ext cx="548640" cy="548640"/>
            </a:xfrm>
            <a:prstGeom prst="rect">
              <a:avLst/>
            </a:prstGeom>
          </p:spPr>
        </p:pic>
        <p:pic>
          <p:nvPicPr>
            <p:cNvPr id="14" name="Graphic 13">
              <a:extLst>
                <a:ext uri="{FF2B5EF4-FFF2-40B4-BE49-F238E27FC236}">
                  <a16:creationId xmlns:a16="http://schemas.microsoft.com/office/drawing/2014/main" id="{BEDA2A1C-2C2F-9B49-B364-904B2B8B015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73131" y="5350228"/>
              <a:ext cx="548640" cy="548640"/>
            </a:xfrm>
            <a:prstGeom prst="rect">
              <a:avLst/>
            </a:prstGeom>
          </p:spPr>
        </p:pic>
        <p:pic>
          <p:nvPicPr>
            <p:cNvPr id="15" name="Graphic 14">
              <a:extLst>
                <a:ext uri="{FF2B5EF4-FFF2-40B4-BE49-F238E27FC236}">
                  <a16:creationId xmlns:a16="http://schemas.microsoft.com/office/drawing/2014/main" id="{2EFA251D-7154-9348-838B-5C76C41CE80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77376" y="5350228"/>
              <a:ext cx="548640" cy="548640"/>
            </a:xfrm>
            <a:prstGeom prst="rect">
              <a:avLst/>
            </a:prstGeom>
          </p:spPr>
        </p:pic>
        <p:sp>
          <p:nvSpPr>
            <p:cNvPr id="16" name="Rectangle 15">
              <a:extLst>
                <a:ext uri="{FF2B5EF4-FFF2-40B4-BE49-F238E27FC236}">
                  <a16:creationId xmlns:a16="http://schemas.microsoft.com/office/drawing/2014/main" id="{12662A59-03DC-AD46-AD50-19281529049A}"/>
                </a:ext>
              </a:extLst>
            </p:cNvPr>
            <p:cNvSpPr/>
            <p:nvPr/>
          </p:nvSpPr>
          <p:spPr>
            <a:xfrm>
              <a:off x="7227676" y="4906100"/>
              <a:ext cx="2475259" cy="109432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rgbClr val="5A6B86"/>
                  </a:solidFill>
                </a:rPr>
                <a:t>AWS services</a:t>
              </a:r>
            </a:p>
          </p:txBody>
        </p:sp>
        <p:pic>
          <p:nvPicPr>
            <p:cNvPr id="18" name="Graphic 17">
              <a:extLst>
                <a:ext uri="{FF2B5EF4-FFF2-40B4-BE49-F238E27FC236}">
                  <a16:creationId xmlns:a16="http://schemas.microsoft.com/office/drawing/2014/main" id="{A12CA301-2F77-2444-8C07-52C533D77A8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5228" y="2942288"/>
              <a:ext cx="1446195" cy="1446195"/>
            </a:xfrm>
            <a:prstGeom prst="rect">
              <a:avLst/>
            </a:prstGeom>
          </p:spPr>
        </p:pic>
        <p:sp>
          <p:nvSpPr>
            <p:cNvPr id="22" name="TextBox 21">
              <a:extLst>
                <a:ext uri="{FF2B5EF4-FFF2-40B4-BE49-F238E27FC236}">
                  <a16:creationId xmlns:a16="http://schemas.microsoft.com/office/drawing/2014/main" id="{234AC73C-B138-8A41-8F4F-CE6BB30336B1}"/>
                </a:ext>
              </a:extLst>
            </p:cNvPr>
            <p:cNvSpPr txBox="1"/>
            <p:nvPr/>
          </p:nvSpPr>
          <p:spPr>
            <a:xfrm>
              <a:off x="698243" y="4144728"/>
              <a:ext cx="1446195" cy="830997"/>
            </a:xfrm>
            <a:prstGeom prst="rect">
              <a:avLst/>
            </a:prstGeom>
            <a:noFill/>
          </p:spPr>
          <p:txBody>
            <a:bodyPr wrap="square" rtlCol="0">
              <a:spAutoFit/>
            </a:bodyPr>
            <a:lstStyle/>
            <a:p>
              <a:pPr algn="ctr"/>
              <a:r>
                <a:rPr lang="en-US" sz="1600">
                  <a:latin typeface="Amazon Ember Light" panose="020B0403020204020204" pitchFamily="34" charset="0"/>
                  <a:ea typeface="Amazon Ember Light" panose="020B0403020204020204" pitchFamily="34" charset="0"/>
                  <a:cs typeface="Amazon Ember Light" panose="020B0403020204020204" pitchFamily="34" charset="0"/>
                </a:rPr>
                <a:t>Web or mobile application</a:t>
              </a:r>
            </a:p>
          </p:txBody>
        </p:sp>
        <p:sp>
          <p:nvSpPr>
            <p:cNvPr id="23" name="Oval 22">
              <a:extLst>
                <a:ext uri="{FF2B5EF4-FFF2-40B4-BE49-F238E27FC236}">
                  <a16:creationId xmlns:a16="http://schemas.microsoft.com/office/drawing/2014/main" id="{CF728DE5-6996-5246-9775-1EBBD51676E7}"/>
                </a:ext>
              </a:extLst>
            </p:cNvPr>
            <p:cNvSpPr/>
            <p:nvPr/>
          </p:nvSpPr>
          <p:spPr>
            <a:xfrm>
              <a:off x="2484269" y="2415607"/>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1</a:t>
              </a:r>
            </a:p>
          </p:txBody>
        </p:sp>
        <p:sp>
          <p:nvSpPr>
            <p:cNvPr id="24" name="Oval 23">
              <a:extLst>
                <a:ext uri="{FF2B5EF4-FFF2-40B4-BE49-F238E27FC236}">
                  <a16:creationId xmlns:a16="http://schemas.microsoft.com/office/drawing/2014/main" id="{51D2257E-0617-4E46-B029-55590DF85E68}"/>
                </a:ext>
              </a:extLst>
            </p:cNvPr>
            <p:cNvSpPr/>
            <p:nvPr/>
          </p:nvSpPr>
          <p:spPr>
            <a:xfrm>
              <a:off x="2484269" y="3524578"/>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3</a:t>
              </a:r>
            </a:p>
          </p:txBody>
        </p:sp>
        <p:sp>
          <p:nvSpPr>
            <p:cNvPr id="25" name="Oval 24">
              <a:extLst>
                <a:ext uri="{FF2B5EF4-FFF2-40B4-BE49-F238E27FC236}">
                  <a16:creationId xmlns:a16="http://schemas.microsoft.com/office/drawing/2014/main" id="{FE379CCB-45E0-AF48-AAD5-8F348AE094C7}"/>
                </a:ext>
              </a:extLst>
            </p:cNvPr>
            <p:cNvSpPr/>
            <p:nvPr/>
          </p:nvSpPr>
          <p:spPr>
            <a:xfrm>
              <a:off x="2484269" y="4737927"/>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4</a:t>
              </a:r>
            </a:p>
          </p:txBody>
        </p:sp>
        <p:cxnSp>
          <p:nvCxnSpPr>
            <p:cNvPr id="27" name="Straight Arrow Connector 26">
              <a:extLst>
                <a:ext uri="{FF2B5EF4-FFF2-40B4-BE49-F238E27FC236}">
                  <a16:creationId xmlns:a16="http://schemas.microsoft.com/office/drawing/2014/main" id="{819055CE-3173-5E43-A0F4-F98497A4A8D4}"/>
                </a:ext>
              </a:extLst>
            </p:cNvPr>
            <p:cNvCxnSpPr>
              <a:cxnSpLocks/>
            </p:cNvCxnSpPr>
            <p:nvPr/>
          </p:nvCxnSpPr>
          <p:spPr>
            <a:xfrm>
              <a:off x="2464890" y="2762867"/>
              <a:ext cx="4596863"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7">
              <a:extLst>
                <a:ext uri="{FF2B5EF4-FFF2-40B4-BE49-F238E27FC236}">
                  <a16:creationId xmlns:a16="http://schemas.microsoft.com/office/drawing/2014/main" id="{57B871DE-5311-4544-B3E7-EB38C9852DAA}"/>
                </a:ext>
              </a:extLst>
            </p:cNvPr>
            <p:cNvSpPr txBox="1">
              <a:spLocks noChangeArrowheads="1"/>
            </p:cNvSpPr>
            <p:nvPr/>
          </p:nvSpPr>
          <p:spPr bwMode="auto">
            <a:xfrm>
              <a:off x="2779888" y="4582093"/>
              <a:ext cx="2834022"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Access AWS services with credentials</a:t>
              </a:r>
            </a:p>
          </p:txBody>
        </p:sp>
        <p:sp>
          <p:nvSpPr>
            <p:cNvPr id="34" name="TextBox 37">
              <a:extLst>
                <a:ext uri="{FF2B5EF4-FFF2-40B4-BE49-F238E27FC236}">
                  <a16:creationId xmlns:a16="http://schemas.microsoft.com/office/drawing/2014/main" id="{B030E577-9995-5245-80E2-6E1BF21E02C5}"/>
                </a:ext>
              </a:extLst>
            </p:cNvPr>
            <p:cNvSpPr txBox="1">
              <a:spLocks noChangeArrowheads="1"/>
            </p:cNvSpPr>
            <p:nvPr/>
          </p:nvSpPr>
          <p:spPr bwMode="auto">
            <a:xfrm>
              <a:off x="2779888" y="2347367"/>
              <a:ext cx="2826147" cy="338554"/>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Authenticate and get tokens</a:t>
              </a:r>
            </a:p>
          </p:txBody>
        </p:sp>
        <p:sp>
          <p:nvSpPr>
            <p:cNvPr id="37" name="Rectangle 36">
              <a:extLst>
                <a:ext uri="{FF2B5EF4-FFF2-40B4-BE49-F238E27FC236}">
                  <a16:creationId xmlns:a16="http://schemas.microsoft.com/office/drawing/2014/main" id="{E93F63DC-250D-9E46-89AD-AB3D402C28FB}"/>
                </a:ext>
              </a:extLst>
            </p:cNvPr>
            <p:cNvSpPr/>
            <p:nvPr/>
          </p:nvSpPr>
          <p:spPr>
            <a:xfrm>
              <a:off x="379908" y="2042784"/>
              <a:ext cx="2023157" cy="362998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a:solidFill>
                  <a:srgbClr val="5A6B86"/>
                </a:solidFill>
              </a:endParaRPr>
            </a:p>
          </p:txBody>
        </p:sp>
        <p:sp>
          <p:nvSpPr>
            <p:cNvPr id="65" name="TextBox 37">
              <a:extLst>
                <a:ext uri="{FF2B5EF4-FFF2-40B4-BE49-F238E27FC236}">
                  <a16:creationId xmlns:a16="http://schemas.microsoft.com/office/drawing/2014/main" id="{48719F70-B96A-F648-BC1F-86519E3A2ECC}"/>
                </a:ext>
              </a:extLst>
            </p:cNvPr>
            <p:cNvSpPr txBox="1">
              <a:spLocks noChangeArrowheads="1"/>
            </p:cNvSpPr>
            <p:nvPr/>
          </p:nvSpPr>
          <p:spPr bwMode="auto">
            <a:xfrm>
              <a:off x="2779888" y="3252994"/>
              <a:ext cx="2626158"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Exchange tokens for AWS credentials</a:t>
              </a:r>
            </a:p>
          </p:txBody>
        </p:sp>
        <p:pic>
          <p:nvPicPr>
            <p:cNvPr id="59" name="Graphic 58">
              <a:extLst>
                <a:ext uri="{FF2B5EF4-FFF2-40B4-BE49-F238E27FC236}">
                  <a16:creationId xmlns:a16="http://schemas.microsoft.com/office/drawing/2014/main" id="{BCEAF217-22C9-FA47-8E82-ADD167B2711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78623" y="2533247"/>
              <a:ext cx="548640" cy="548640"/>
            </a:xfrm>
            <a:prstGeom prst="rect">
              <a:avLst/>
            </a:prstGeom>
          </p:spPr>
        </p:pic>
        <p:sp>
          <p:nvSpPr>
            <p:cNvPr id="60" name="TextBox 37">
              <a:extLst>
                <a:ext uri="{FF2B5EF4-FFF2-40B4-BE49-F238E27FC236}">
                  <a16:creationId xmlns:a16="http://schemas.microsoft.com/office/drawing/2014/main" id="{75EDCAE3-618F-8A49-9F36-2ED5AF7F5563}"/>
                </a:ext>
              </a:extLst>
            </p:cNvPr>
            <p:cNvSpPr txBox="1">
              <a:spLocks noChangeArrowheads="1"/>
            </p:cNvSpPr>
            <p:nvPr/>
          </p:nvSpPr>
          <p:spPr bwMode="auto">
            <a:xfrm>
              <a:off x="6591504" y="3093958"/>
              <a:ext cx="1922879" cy="584775"/>
            </a:xfrm>
            <a:prstGeom prst="rect">
              <a:avLst/>
            </a:prstGeom>
            <a:noFill/>
            <a:ln w="9525">
              <a:noFill/>
              <a:miter lim="800000"/>
              <a:headEnd/>
              <a:tailEnd/>
            </a:ln>
          </p:spPr>
          <p:txBody>
            <a:bodyPr wrap="square">
              <a:spAutoFit/>
            </a:bodyPr>
            <a:lstStyle/>
            <a:p>
              <a:pPr algn="ctr"/>
              <a:r>
                <a:rPr lang="en-US" sz="1600">
                  <a:ea typeface="Amazon Ember" panose="020B0603020204020204" pitchFamily="34" charset="0"/>
                  <a:cs typeface="Amazon Ember" panose="020B0603020204020204" pitchFamily="34" charset="0"/>
                </a:rPr>
                <a:t>Amazon Cognito user pool</a:t>
              </a:r>
            </a:p>
          </p:txBody>
        </p:sp>
        <p:pic>
          <p:nvPicPr>
            <p:cNvPr id="61" name="Graphic 60">
              <a:extLst>
                <a:ext uri="{FF2B5EF4-FFF2-40B4-BE49-F238E27FC236}">
                  <a16:creationId xmlns:a16="http://schemas.microsoft.com/office/drawing/2014/main" id="{C580809C-AAE1-E747-A8CF-1E8C4098F1D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78623" y="3726320"/>
              <a:ext cx="548640" cy="548640"/>
            </a:xfrm>
            <a:prstGeom prst="rect">
              <a:avLst/>
            </a:prstGeom>
          </p:spPr>
        </p:pic>
        <p:sp>
          <p:nvSpPr>
            <p:cNvPr id="62" name="TextBox 37">
              <a:extLst>
                <a:ext uri="{FF2B5EF4-FFF2-40B4-BE49-F238E27FC236}">
                  <a16:creationId xmlns:a16="http://schemas.microsoft.com/office/drawing/2014/main" id="{AB4B3776-EB83-C44F-9909-CEF91519BDDC}"/>
                </a:ext>
              </a:extLst>
            </p:cNvPr>
            <p:cNvSpPr txBox="1">
              <a:spLocks noChangeArrowheads="1"/>
            </p:cNvSpPr>
            <p:nvPr/>
          </p:nvSpPr>
          <p:spPr bwMode="auto">
            <a:xfrm>
              <a:off x="6442531" y="4276357"/>
              <a:ext cx="2220824" cy="584775"/>
            </a:xfrm>
            <a:prstGeom prst="rect">
              <a:avLst/>
            </a:prstGeom>
            <a:noFill/>
            <a:ln w="9525">
              <a:noFill/>
              <a:miter lim="800000"/>
              <a:headEnd/>
              <a:tailEnd/>
            </a:ln>
          </p:spPr>
          <p:txBody>
            <a:bodyPr wrap="square">
              <a:spAutoFit/>
            </a:bodyPr>
            <a:lstStyle/>
            <a:p>
              <a:pPr algn="ctr"/>
              <a:r>
                <a:rPr lang="en-US" sz="1600">
                  <a:ea typeface="Amazon Ember" panose="020B0603020204020204" pitchFamily="34" charset="0"/>
                  <a:cs typeface="Amazon Ember" panose="020B0603020204020204" pitchFamily="34" charset="0"/>
                </a:rPr>
                <a:t>Amazon Cognito identity pool</a:t>
              </a:r>
            </a:p>
          </p:txBody>
        </p:sp>
        <p:cxnSp>
          <p:nvCxnSpPr>
            <p:cNvPr id="63" name="Straight Arrow Connector 62">
              <a:extLst>
                <a:ext uri="{FF2B5EF4-FFF2-40B4-BE49-F238E27FC236}">
                  <a16:creationId xmlns:a16="http://schemas.microsoft.com/office/drawing/2014/main" id="{C4FD7418-B9BD-6541-A0EA-9FDF9AAE2B4C}"/>
                </a:ext>
              </a:extLst>
            </p:cNvPr>
            <p:cNvCxnSpPr>
              <a:cxnSpLocks/>
            </p:cNvCxnSpPr>
            <p:nvPr/>
          </p:nvCxnSpPr>
          <p:spPr>
            <a:xfrm>
              <a:off x="2507422" y="3860690"/>
              <a:ext cx="4596863"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427C4582-B48C-CA41-B4D7-5950E8716ABF}"/>
                </a:ext>
              </a:extLst>
            </p:cNvPr>
            <p:cNvCxnSpPr>
              <a:cxnSpLocks/>
            </p:cNvCxnSpPr>
            <p:nvPr/>
          </p:nvCxnSpPr>
          <p:spPr>
            <a:xfrm>
              <a:off x="2553495" y="5126848"/>
              <a:ext cx="4596863"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B9E0A050-5F94-914A-A374-AAAC1F735156}"/>
                </a:ext>
              </a:extLst>
            </p:cNvPr>
            <p:cNvCxnSpPr>
              <a:cxnSpLocks/>
            </p:cNvCxnSpPr>
            <p:nvPr/>
          </p:nvCxnSpPr>
          <p:spPr>
            <a:xfrm>
              <a:off x="2468432" y="2989698"/>
              <a:ext cx="4596863" cy="0"/>
            </a:xfrm>
            <a:prstGeom prst="straightConnector1">
              <a:avLst/>
            </a:prstGeom>
            <a:ln w="1905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2CC9A30-590B-884C-9ECE-1E7FBF31D967}"/>
                </a:ext>
              </a:extLst>
            </p:cNvPr>
            <p:cNvCxnSpPr>
              <a:cxnSpLocks/>
            </p:cNvCxnSpPr>
            <p:nvPr/>
          </p:nvCxnSpPr>
          <p:spPr>
            <a:xfrm>
              <a:off x="2521596" y="4081501"/>
              <a:ext cx="4596863" cy="0"/>
            </a:xfrm>
            <a:prstGeom prst="straightConnector1">
              <a:avLst/>
            </a:prstGeom>
            <a:ln w="1905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D231156E-5602-E340-ACB6-63E09B94FDFA}"/>
                </a:ext>
              </a:extLst>
            </p:cNvPr>
            <p:cNvCxnSpPr>
              <a:cxnSpLocks/>
            </p:cNvCxnSpPr>
            <p:nvPr/>
          </p:nvCxnSpPr>
          <p:spPr>
            <a:xfrm>
              <a:off x="8015970" y="2765820"/>
              <a:ext cx="2326192" cy="0"/>
            </a:xfrm>
            <a:prstGeom prst="straightConnector1">
              <a:avLst/>
            </a:prstGeom>
            <a:ln w="1905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13CD847C-25BB-B049-8B2B-D411FAB8082A}"/>
                </a:ext>
              </a:extLst>
            </p:cNvPr>
            <p:cNvSpPr txBox="1"/>
            <p:nvPr/>
          </p:nvSpPr>
          <p:spPr>
            <a:xfrm>
              <a:off x="10342162" y="2972918"/>
              <a:ext cx="1486304"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Federating IdP</a:t>
              </a:r>
            </a:p>
          </p:txBody>
        </p:sp>
        <p:cxnSp>
          <p:nvCxnSpPr>
            <p:cNvPr id="78" name="Straight Arrow Connector 77">
              <a:extLst>
                <a:ext uri="{FF2B5EF4-FFF2-40B4-BE49-F238E27FC236}">
                  <a16:creationId xmlns:a16="http://schemas.microsoft.com/office/drawing/2014/main" id="{BD4C044B-B7F0-5747-A67E-8D0EE54BE7E0}"/>
                </a:ext>
              </a:extLst>
            </p:cNvPr>
            <p:cNvCxnSpPr>
              <a:cxnSpLocks/>
            </p:cNvCxnSpPr>
            <p:nvPr/>
          </p:nvCxnSpPr>
          <p:spPr>
            <a:xfrm>
              <a:off x="8015970" y="2964607"/>
              <a:ext cx="2326192" cy="0"/>
            </a:xfrm>
            <a:prstGeom prst="straightConnector1">
              <a:avLst/>
            </a:prstGeom>
            <a:ln w="19050">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87" name="Oval 86">
              <a:extLst>
                <a:ext uri="{FF2B5EF4-FFF2-40B4-BE49-F238E27FC236}">
                  <a16:creationId xmlns:a16="http://schemas.microsoft.com/office/drawing/2014/main" id="{FD9C47B4-A3BE-7141-A753-9AA02274A7BB}"/>
                </a:ext>
              </a:extLst>
            </p:cNvPr>
            <p:cNvSpPr/>
            <p:nvPr/>
          </p:nvSpPr>
          <p:spPr>
            <a:xfrm>
              <a:off x="8075851" y="2409768"/>
              <a:ext cx="270164" cy="274320"/>
            </a:xfrm>
            <a:prstGeom prst="ellipse">
              <a:avLst/>
            </a:prstGeom>
            <a:solidFill>
              <a:srgbClr val="504BAB"/>
            </a:solidFill>
            <a:ln>
              <a:solidFill>
                <a:srgbClr val="26226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2</a:t>
              </a:r>
            </a:p>
          </p:txBody>
        </p:sp>
        <p:sp>
          <p:nvSpPr>
            <p:cNvPr id="88" name="TextBox 37">
              <a:extLst>
                <a:ext uri="{FF2B5EF4-FFF2-40B4-BE49-F238E27FC236}">
                  <a16:creationId xmlns:a16="http://schemas.microsoft.com/office/drawing/2014/main" id="{74E888F7-A43D-254A-9E4B-156D4213466A}"/>
                </a:ext>
              </a:extLst>
            </p:cNvPr>
            <p:cNvSpPr txBox="1">
              <a:spLocks noChangeArrowheads="1"/>
            </p:cNvSpPr>
            <p:nvPr/>
          </p:nvSpPr>
          <p:spPr bwMode="auto">
            <a:xfrm>
              <a:off x="8342661" y="2213563"/>
              <a:ext cx="1810571" cy="584775"/>
            </a:xfrm>
            <a:prstGeom prst="rect">
              <a:avLst/>
            </a:prstGeom>
            <a:noFill/>
            <a:ln w="9525">
              <a:noFill/>
              <a:miter lim="800000"/>
              <a:headEnd/>
              <a:tailEnd/>
            </a:ln>
          </p:spPr>
          <p:txBody>
            <a:bodyPr wrap="square">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Redirect or post back</a:t>
              </a:r>
            </a:p>
          </p:txBody>
        </p:sp>
        <p:sp>
          <p:nvSpPr>
            <p:cNvPr id="56" name="TextBox 55">
              <a:extLst>
                <a:ext uri="{FF2B5EF4-FFF2-40B4-BE49-F238E27FC236}">
                  <a16:creationId xmlns:a16="http://schemas.microsoft.com/office/drawing/2014/main" id="{E5BFDA47-934B-EF45-AB99-AEBBC3F43D95}"/>
                </a:ext>
              </a:extLst>
            </p:cNvPr>
            <p:cNvSpPr txBox="1"/>
            <p:nvPr/>
          </p:nvSpPr>
          <p:spPr>
            <a:xfrm>
              <a:off x="8955535" y="3162460"/>
              <a:ext cx="1039067"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IdP token</a:t>
              </a:r>
            </a:p>
          </p:txBody>
        </p:sp>
        <p:sp>
          <p:nvSpPr>
            <p:cNvPr id="89" name="TextBox 88">
              <a:extLst>
                <a:ext uri="{FF2B5EF4-FFF2-40B4-BE49-F238E27FC236}">
                  <a16:creationId xmlns:a16="http://schemas.microsoft.com/office/drawing/2014/main" id="{95954062-5E27-D54D-B3EC-A8C5C4BCDB20}"/>
                </a:ext>
              </a:extLst>
            </p:cNvPr>
            <p:cNvSpPr txBox="1"/>
            <p:nvPr/>
          </p:nvSpPr>
          <p:spPr>
            <a:xfrm>
              <a:off x="3574585" y="4091447"/>
              <a:ext cx="1636987" cy="338554"/>
            </a:xfrm>
            <a:prstGeom prst="rect">
              <a:avLst/>
            </a:prstGeom>
            <a:noFill/>
          </p:spPr>
          <p:txBody>
            <a:bodyPr wrap="none" rtlCol="0">
              <a:spAutoFit/>
            </a:bodyPr>
            <a:lstStyle/>
            <a:p>
              <a:r>
                <a:rPr lang="en-US" sz="1600">
                  <a:latin typeface="Amazon Ember Light" panose="020B0403020204020204" pitchFamily="34" charset="0"/>
                  <a:ea typeface="Amazon Ember Light" panose="020B0403020204020204" pitchFamily="34" charset="0"/>
                  <a:cs typeface="Amazon Ember Light" panose="020B0403020204020204" pitchFamily="34" charset="0"/>
                </a:rPr>
                <a:t>AWS credentials</a:t>
              </a:r>
            </a:p>
          </p:txBody>
        </p:sp>
        <p:sp>
          <p:nvSpPr>
            <p:cNvPr id="3" name="Rectangle 2">
              <a:extLst>
                <a:ext uri="{FF2B5EF4-FFF2-40B4-BE49-F238E27FC236}">
                  <a16:creationId xmlns:a16="http://schemas.microsoft.com/office/drawing/2014/main" id="{6BB3D5B7-7DC4-4B02-A238-FF29615ACE2E}"/>
                </a:ext>
              </a:extLst>
            </p:cNvPr>
            <p:cNvSpPr/>
            <p:nvPr/>
          </p:nvSpPr>
          <p:spPr>
            <a:xfrm>
              <a:off x="4304846" y="5028375"/>
              <a:ext cx="270164" cy="273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88F8A59-6113-47C0-9DB7-60AD65A4DD5D}"/>
                </a:ext>
              </a:extLst>
            </p:cNvPr>
            <p:cNvSpPr/>
            <p:nvPr/>
          </p:nvSpPr>
          <p:spPr>
            <a:xfrm>
              <a:off x="3133986" y="3989861"/>
              <a:ext cx="270164" cy="273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6844A6EF-7EBA-6546-B1A1-CC5C0DE0F6A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26081" y="3979026"/>
              <a:ext cx="307778" cy="307778"/>
            </a:xfrm>
            <a:prstGeom prst="rect">
              <a:avLst/>
            </a:prstGeom>
          </p:spPr>
        </p:pic>
        <p:pic>
          <p:nvPicPr>
            <p:cNvPr id="72" name="Graphic 71">
              <a:extLst>
                <a:ext uri="{FF2B5EF4-FFF2-40B4-BE49-F238E27FC236}">
                  <a16:creationId xmlns:a16="http://schemas.microsoft.com/office/drawing/2014/main" id="{C8D554E5-3021-644F-9240-1CD229DB0398}"/>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73470" y="5011182"/>
              <a:ext cx="307778" cy="307778"/>
            </a:xfrm>
            <a:prstGeom prst="rect">
              <a:avLst/>
            </a:prstGeom>
          </p:spPr>
        </p:pic>
        <p:sp>
          <p:nvSpPr>
            <p:cNvPr id="8" name="Rectangle 7">
              <a:extLst>
                <a:ext uri="{FF2B5EF4-FFF2-40B4-BE49-F238E27FC236}">
                  <a16:creationId xmlns:a16="http://schemas.microsoft.com/office/drawing/2014/main" id="{0B7EC0DE-E31A-440D-84E7-5002B94677FA}"/>
                </a:ext>
              </a:extLst>
            </p:cNvPr>
            <p:cNvSpPr/>
            <p:nvPr/>
          </p:nvSpPr>
          <p:spPr>
            <a:xfrm>
              <a:off x="6073248" y="3712191"/>
              <a:ext cx="265397" cy="239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655D1DD-481C-4B97-806F-AF6F407E8F79}"/>
                </a:ext>
              </a:extLst>
            </p:cNvPr>
            <p:cNvSpPr/>
            <p:nvPr/>
          </p:nvSpPr>
          <p:spPr>
            <a:xfrm>
              <a:off x="9254348" y="2899105"/>
              <a:ext cx="315615" cy="242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30F01FF-E52A-4EF8-BEBA-B0332D2807C4}"/>
                </a:ext>
              </a:extLst>
            </p:cNvPr>
            <p:cNvSpPr/>
            <p:nvPr/>
          </p:nvSpPr>
          <p:spPr>
            <a:xfrm>
              <a:off x="4451650" y="2854101"/>
              <a:ext cx="307012" cy="27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a:extLst>
                <a:ext uri="{FF2B5EF4-FFF2-40B4-BE49-F238E27FC236}">
                  <a16:creationId xmlns:a16="http://schemas.microsoft.com/office/drawing/2014/main" id="{3D446443-F328-4949-B40A-B0F559F10186}"/>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37272" y="2826691"/>
              <a:ext cx="335769" cy="335769"/>
            </a:xfrm>
            <a:prstGeom prst="rect">
              <a:avLst/>
            </a:prstGeom>
          </p:spPr>
        </p:pic>
        <p:pic>
          <p:nvPicPr>
            <p:cNvPr id="75" name="Graphic 74">
              <a:extLst>
                <a:ext uri="{FF2B5EF4-FFF2-40B4-BE49-F238E27FC236}">
                  <a16:creationId xmlns:a16="http://schemas.microsoft.com/office/drawing/2014/main" id="{D7F95E46-E036-2948-ACA0-C44EC375BA1E}"/>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38345" y="3689021"/>
              <a:ext cx="335769" cy="335769"/>
            </a:xfrm>
            <a:prstGeom prst="rect">
              <a:avLst/>
            </a:prstGeom>
          </p:spPr>
        </p:pic>
        <p:pic>
          <p:nvPicPr>
            <p:cNvPr id="79" name="Graphic 78">
              <a:extLst>
                <a:ext uri="{FF2B5EF4-FFF2-40B4-BE49-F238E27FC236}">
                  <a16:creationId xmlns:a16="http://schemas.microsoft.com/office/drawing/2014/main" id="{22A52F75-86C4-4A48-9339-470B7E838AC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34195" y="2876031"/>
              <a:ext cx="335769" cy="335769"/>
            </a:xfrm>
            <a:prstGeom prst="rect">
              <a:avLst/>
            </a:prstGeom>
          </p:spPr>
        </p:pic>
      </p:grpSp>
    </p:spTree>
    <p:custDataLst>
      <p:tags r:id="rId1"/>
    </p:custDataLst>
    <p:extLst>
      <p:ext uri="{BB962C8B-B14F-4D97-AF65-F5344CB8AC3E}">
        <p14:creationId xmlns:p14="http://schemas.microsoft.com/office/powerpoint/2010/main" val="170197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42</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4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IAM roles </a:t>
            </a:r>
            <a:r>
              <a:rPr lang="en-US" sz="2400">
                <a:latin typeface="+mn-lt"/>
              </a:rPr>
              <a:t>provide temporary security credentials assumable by a person, application, or service</a:t>
            </a:r>
          </a:p>
          <a:p>
            <a:r>
              <a:rPr lang="en-US" sz="2400">
                <a:latin typeface="+mn-lt"/>
              </a:rPr>
              <a:t>The </a:t>
            </a: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Security Token Service</a:t>
            </a:r>
            <a:r>
              <a:rPr lang="en-US" sz="2400">
                <a:solidFill>
                  <a:srgbClr val="504BAB"/>
                </a:solidFill>
                <a:latin typeface="+mn-lt"/>
              </a:rPr>
              <a:t> </a:t>
            </a:r>
            <a:r>
              <a:rPr lang="en-US" sz="2400">
                <a:latin typeface="+mn-lt"/>
              </a:rPr>
              <a:t>(AWS STS) enables you to request temporary AWS credentials</a:t>
            </a:r>
          </a:p>
          <a:p>
            <a:r>
              <a:rPr lang="en-US" sz="2400">
                <a:latin typeface="+mn-lt"/>
              </a:rPr>
              <a:t>With </a:t>
            </a:r>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identity federation</a:t>
            </a:r>
            <a:r>
              <a:rPr lang="en-US" sz="2400">
                <a:latin typeface="+mn-lt"/>
              </a:rPr>
              <a:t>, user authentication is external to the AWS account</a:t>
            </a:r>
          </a:p>
          <a:p>
            <a:pPr lvl="1"/>
            <a:r>
              <a:rPr lang="en-US" sz="2000">
                <a:latin typeface="+mn-lt"/>
              </a:rPr>
              <a:t>Accomplished by using AWS STS, SAML, or Amazon Cognito</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176643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mj-lt"/>
              </a:rPr>
              <a:t>Section 5: Multiple accounts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8: Securing User and Application Access</a:t>
            </a:r>
          </a:p>
        </p:txBody>
      </p:sp>
    </p:spTree>
    <p:custDataLst>
      <p:tags r:id="rId1"/>
    </p:custDataLst>
    <p:extLst>
      <p:ext uri="{BB962C8B-B14F-4D97-AF65-F5344CB8AC3E}">
        <p14:creationId xmlns:p14="http://schemas.microsoft.com/office/powerpoint/2010/main" val="2626322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B9A3131-2185-914D-AB70-9F73DF18253C}"/>
              </a:ext>
            </a:extLst>
          </p:cNvPr>
          <p:cNvSpPr>
            <a:spLocks noGrp="1"/>
          </p:cNvSpPr>
          <p:nvPr>
            <p:ph type="sldNum" sz="quarter" idx="20"/>
          </p:nvPr>
        </p:nvSpPr>
        <p:spPr/>
        <p:txBody>
          <a:bodyPr/>
          <a:lstStyle/>
          <a:p>
            <a:fld id="{B6A95138-A96E-2F42-A959-2EFD44FE4AB7}" type="slidenum">
              <a:rPr lang="en-US" smtClean="0"/>
              <a:t>44</a:t>
            </a:fld>
            <a:endParaRPr lang="en-US"/>
          </a:p>
        </p:txBody>
      </p:sp>
      <p:sp>
        <p:nvSpPr>
          <p:cNvPr id="64" name="Title 63">
            <a:extLst>
              <a:ext uri="{FF2B5EF4-FFF2-40B4-BE49-F238E27FC236}">
                <a16:creationId xmlns:a16="http://schemas.microsoft.com/office/drawing/2014/main" id="{A00FAEEE-0629-AA4B-94C5-FC981D764AC0}"/>
              </a:ext>
            </a:extLst>
          </p:cNvPr>
          <p:cNvSpPr>
            <a:spLocks noGrp="1"/>
          </p:cNvSpPr>
          <p:nvPr>
            <p:ph type="title"/>
          </p:nvPr>
        </p:nvSpPr>
        <p:spPr/>
        <p:txBody>
          <a:bodyPr/>
          <a:lstStyle/>
          <a:p>
            <a:r>
              <a:rPr lang="en-US"/>
              <a:t>One account or multiple accounts?</a:t>
            </a:r>
          </a:p>
        </p:txBody>
      </p:sp>
      <p:sp>
        <p:nvSpPr>
          <p:cNvPr id="65" name="Content Placeholder 64">
            <a:extLst>
              <a:ext uri="{FF2B5EF4-FFF2-40B4-BE49-F238E27FC236}">
                <a16:creationId xmlns:a16="http://schemas.microsoft.com/office/drawing/2014/main" id="{6331B2DE-C03B-D343-8670-A81580F368E7}"/>
              </a:ext>
            </a:extLst>
          </p:cNvPr>
          <p:cNvSpPr>
            <a:spLocks noGrp="1"/>
          </p:cNvSpPr>
          <p:nvPr>
            <p:ph sz="quarter" idx="21"/>
          </p:nvPr>
        </p:nvSpPr>
        <p:spPr>
          <a:xfrm>
            <a:off x="365760" y="1143000"/>
            <a:ext cx="4983480" cy="4645152"/>
          </a:xfrm>
        </p:spPr>
        <p:txBody>
          <a:bodyPr>
            <a:normAutofit fontScale="92500" lnSpcReduction="20000"/>
          </a:bodyPr>
          <a:lstStyle/>
          <a:p>
            <a:pPr marL="0" indent="0">
              <a:buNone/>
            </a:pPr>
            <a:r>
              <a:rPr lang="en-US" sz="2400"/>
              <a:t>Two architectural patterns</a:t>
            </a:r>
            <a:endParaRPr lang="en-US" sz="1800"/>
          </a:p>
          <a:p>
            <a:r>
              <a:rPr lang="en-US" sz="2000"/>
              <a:t>Most organizations choose to create multiple accounts</a:t>
            </a:r>
            <a:endParaRPr lang="en-US" sz="2200"/>
          </a:p>
          <a:p>
            <a:pPr marL="227012" lvl="1" indent="0">
              <a:buNone/>
            </a:pPr>
            <a:endParaRPr lang="en-US" sz="2000"/>
          </a:p>
          <a:p>
            <a:pPr marL="0" indent="0">
              <a:buNone/>
            </a:pPr>
            <a:r>
              <a:rPr lang="en-US" sz="2400"/>
              <a:t>Advantages of multiple accounts</a:t>
            </a:r>
          </a:p>
          <a:p>
            <a:r>
              <a:rPr lang="en-US" sz="2000"/>
              <a:t>Isolate business units or departments</a:t>
            </a:r>
          </a:p>
          <a:p>
            <a:r>
              <a:rPr lang="en-US" sz="2000"/>
              <a:t>Isolate development, test, and production environments</a:t>
            </a:r>
          </a:p>
          <a:p>
            <a:r>
              <a:rPr lang="en-US" sz="2000"/>
              <a:t>Isolate auditing data, recovery data</a:t>
            </a:r>
          </a:p>
          <a:p>
            <a:r>
              <a:rPr lang="en-US" sz="2000"/>
              <a:t>Separate accounts for regulated workloads </a:t>
            </a:r>
          </a:p>
          <a:p>
            <a:r>
              <a:rPr lang="en-US" sz="2000"/>
              <a:t>Easier to trigger cost alerts for each business unit's consumption</a:t>
            </a:r>
            <a:endParaRPr lang="en-US" sz="1800"/>
          </a:p>
          <a:p>
            <a:pPr marL="0" indent="0">
              <a:buNone/>
            </a:pPr>
            <a:endParaRPr lang="en-US" sz="1800"/>
          </a:p>
          <a:p>
            <a:endParaRPr lang="en-US" sz="1800"/>
          </a:p>
          <a:p>
            <a:endParaRPr lang="en-US" sz="1800"/>
          </a:p>
          <a:p>
            <a:endParaRPr lang="en-US" sz="1800"/>
          </a:p>
          <a:p>
            <a:endParaRPr lang="en-US" sz="1800"/>
          </a:p>
          <a:p>
            <a:endParaRPr lang="en-US" sz="1800"/>
          </a:p>
          <a:p>
            <a:endParaRPr lang="en-US" sz="1800"/>
          </a:p>
        </p:txBody>
      </p:sp>
      <p:sp>
        <p:nvSpPr>
          <p:cNvPr id="67" name="TextBox 66">
            <a:extLst>
              <a:ext uri="{FF2B5EF4-FFF2-40B4-BE49-F238E27FC236}">
                <a16:creationId xmlns:a16="http://schemas.microsoft.com/office/drawing/2014/main" id="{49486875-B702-4547-BEC5-49725361F8FE}"/>
              </a:ext>
            </a:extLst>
          </p:cNvPr>
          <p:cNvSpPr txBox="1"/>
          <p:nvPr/>
        </p:nvSpPr>
        <p:spPr>
          <a:xfrm>
            <a:off x="7196495" y="1382271"/>
            <a:ext cx="3313920" cy="646331"/>
          </a:xfrm>
          <a:prstGeom prst="rect">
            <a:avLst/>
          </a:prstGeom>
          <a:noFill/>
        </p:spPr>
        <p:txBody>
          <a:bodyPr wrap="none" rtlCol="0">
            <a:spAutoFit/>
          </a:bodyPr>
          <a:lstStyle/>
          <a:p>
            <a:pPr algn="ctr"/>
            <a:r>
              <a:rPr lang="en-US" i="1">
                <a:solidFill>
                  <a:srgbClr val="504BAB"/>
                </a:solidFill>
                <a:latin typeface="Amazon Ember" panose="020B0603020204020204" pitchFamily="34" charset="0"/>
                <a:ea typeface="Amazon Ember" panose="020B0603020204020204" pitchFamily="34" charset="0"/>
                <a:cs typeface="Amazon Ember" panose="020B0603020204020204" pitchFamily="34" charset="0"/>
              </a:rPr>
              <a:t>Multiple VPCs in a single account </a:t>
            </a:r>
            <a:b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a:ea typeface="Amazon Ember" panose="020B0603020204020204" pitchFamily="34" charset="0"/>
                <a:cs typeface="Amazon Ember" panose="020B0603020204020204" pitchFamily="34" charset="0"/>
              </a:rPr>
              <a:t>architectural pattern</a:t>
            </a:r>
          </a:p>
        </p:txBody>
      </p:sp>
      <p:grpSp>
        <p:nvGrpSpPr>
          <p:cNvPr id="3" name="Group 2" descr="Single AWS account with 4 VPCs in it.">
            <a:extLst>
              <a:ext uri="{FF2B5EF4-FFF2-40B4-BE49-F238E27FC236}">
                <a16:creationId xmlns:a16="http://schemas.microsoft.com/office/drawing/2014/main" id="{EBD861D7-EDB6-6944-BF12-DD2B9BF0C190}"/>
              </a:ext>
            </a:extLst>
          </p:cNvPr>
          <p:cNvGrpSpPr/>
          <p:nvPr/>
        </p:nvGrpSpPr>
        <p:grpSpPr>
          <a:xfrm>
            <a:off x="5646417" y="1997563"/>
            <a:ext cx="6288199" cy="1362327"/>
            <a:chOff x="5646417" y="1997563"/>
            <a:chExt cx="6288199" cy="1362327"/>
          </a:xfrm>
        </p:grpSpPr>
        <p:sp>
          <p:nvSpPr>
            <p:cNvPr id="6" name="Rectangle 5">
              <a:extLst>
                <a:ext uri="{FF2B5EF4-FFF2-40B4-BE49-F238E27FC236}">
                  <a16:creationId xmlns:a16="http://schemas.microsoft.com/office/drawing/2014/main" id="{27483D84-DCAF-7F4B-8B69-971F7C2C8137}"/>
                </a:ext>
              </a:extLst>
            </p:cNvPr>
            <p:cNvSpPr/>
            <p:nvPr/>
          </p:nvSpPr>
          <p:spPr>
            <a:xfrm>
              <a:off x="5646417" y="2017426"/>
              <a:ext cx="6288199"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600">
                <a:solidFill>
                  <a:sysClr val="windowText" lastClr="000000"/>
                </a:solidFill>
              </a:endParaRPr>
            </a:p>
          </p:txBody>
        </p:sp>
        <p:pic>
          <p:nvPicPr>
            <p:cNvPr id="7" name="Graphic 6">
              <a:extLst>
                <a:ext uri="{FF2B5EF4-FFF2-40B4-BE49-F238E27FC236}">
                  <a16:creationId xmlns:a16="http://schemas.microsoft.com/office/drawing/2014/main" id="{AEDA7391-5ECF-1547-AAFD-0F3A464159B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0565" y="2017427"/>
              <a:ext cx="274320" cy="274320"/>
            </a:xfrm>
            <a:prstGeom prst="rect">
              <a:avLst/>
            </a:prstGeom>
          </p:spPr>
        </p:pic>
        <p:sp>
          <p:nvSpPr>
            <p:cNvPr id="8" name="Rectangle 7">
              <a:extLst>
                <a:ext uri="{FF2B5EF4-FFF2-40B4-BE49-F238E27FC236}">
                  <a16:creationId xmlns:a16="http://schemas.microsoft.com/office/drawing/2014/main" id="{3C34301C-E7F5-F840-A7F7-F0EDBFBA5025}"/>
                </a:ext>
              </a:extLst>
            </p:cNvPr>
            <p:cNvSpPr/>
            <p:nvPr/>
          </p:nvSpPr>
          <p:spPr>
            <a:xfrm>
              <a:off x="7329461" y="2469785"/>
              <a:ext cx="1428293" cy="627827"/>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VPC</a:t>
              </a:r>
            </a:p>
          </p:txBody>
        </p:sp>
        <p:pic>
          <p:nvPicPr>
            <p:cNvPr id="9" name="Graphic 8">
              <a:extLst>
                <a:ext uri="{FF2B5EF4-FFF2-40B4-BE49-F238E27FC236}">
                  <a16:creationId xmlns:a16="http://schemas.microsoft.com/office/drawing/2014/main" id="{4CEF48E4-EAB0-EC49-A4A6-1967086F12F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9461" y="2469786"/>
              <a:ext cx="330200" cy="330200"/>
            </a:xfrm>
            <a:prstGeom prst="rect">
              <a:avLst/>
            </a:prstGeom>
          </p:spPr>
        </p:pic>
        <p:sp>
          <p:nvSpPr>
            <p:cNvPr id="10" name="Rectangle 9">
              <a:extLst>
                <a:ext uri="{FF2B5EF4-FFF2-40B4-BE49-F238E27FC236}">
                  <a16:creationId xmlns:a16="http://schemas.microsoft.com/office/drawing/2014/main" id="{9D5F7661-32EB-0642-9F8D-5BD639F3FA35}"/>
                </a:ext>
              </a:extLst>
            </p:cNvPr>
            <p:cNvSpPr/>
            <p:nvPr/>
          </p:nvSpPr>
          <p:spPr>
            <a:xfrm>
              <a:off x="8853455" y="2469785"/>
              <a:ext cx="1428293" cy="627827"/>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VPC</a:t>
              </a:r>
            </a:p>
          </p:txBody>
        </p:sp>
        <p:pic>
          <p:nvPicPr>
            <p:cNvPr id="11" name="Graphic 10">
              <a:extLst>
                <a:ext uri="{FF2B5EF4-FFF2-40B4-BE49-F238E27FC236}">
                  <a16:creationId xmlns:a16="http://schemas.microsoft.com/office/drawing/2014/main" id="{3F1E9F72-F06F-5241-A640-34AD108126A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53455" y="2469785"/>
              <a:ext cx="330200" cy="330200"/>
            </a:xfrm>
            <a:prstGeom prst="rect">
              <a:avLst/>
            </a:prstGeom>
          </p:spPr>
        </p:pic>
        <p:sp>
          <p:nvSpPr>
            <p:cNvPr id="12" name="Rectangle 11">
              <a:extLst>
                <a:ext uri="{FF2B5EF4-FFF2-40B4-BE49-F238E27FC236}">
                  <a16:creationId xmlns:a16="http://schemas.microsoft.com/office/drawing/2014/main" id="{861B8427-F723-7E4A-B903-222497179E7E}"/>
                </a:ext>
              </a:extLst>
            </p:cNvPr>
            <p:cNvSpPr/>
            <p:nvPr/>
          </p:nvSpPr>
          <p:spPr>
            <a:xfrm>
              <a:off x="10345550" y="2469785"/>
              <a:ext cx="1427350" cy="627827"/>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VPC</a:t>
              </a:r>
            </a:p>
          </p:txBody>
        </p:sp>
        <p:pic>
          <p:nvPicPr>
            <p:cNvPr id="13" name="Graphic 12">
              <a:extLst>
                <a:ext uri="{FF2B5EF4-FFF2-40B4-BE49-F238E27FC236}">
                  <a16:creationId xmlns:a16="http://schemas.microsoft.com/office/drawing/2014/main" id="{4C90E0B2-EF23-B747-B063-BAC2BA9A601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5550" y="2469784"/>
              <a:ext cx="330200" cy="330200"/>
            </a:xfrm>
            <a:prstGeom prst="rect">
              <a:avLst/>
            </a:prstGeom>
          </p:spPr>
        </p:pic>
        <p:sp>
          <p:nvSpPr>
            <p:cNvPr id="14" name="Rectangle 13">
              <a:extLst>
                <a:ext uri="{FF2B5EF4-FFF2-40B4-BE49-F238E27FC236}">
                  <a16:creationId xmlns:a16="http://schemas.microsoft.com/office/drawing/2014/main" id="{91F9BC95-3F21-354C-8C1D-191F87DDA9C2}"/>
                </a:ext>
              </a:extLst>
            </p:cNvPr>
            <p:cNvSpPr/>
            <p:nvPr/>
          </p:nvSpPr>
          <p:spPr>
            <a:xfrm>
              <a:off x="5795790" y="2469785"/>
              <a:ext cx="1428293" cy="613053"/>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VPC</a:t>
              </a:r>
            </a:p>
          </p:txBody>
        </p:sp>
        <p:pic>
          <p:nvPicPr>
            <p:cNvPr id="15" name="Graphic 14">
              <a:extLst>
                <a:ext uri="{FF2B5EF4-FFF2-40B4-BE49-F238E27FC236}">
                  <a16:creationId xmlns:a16="http://schemas.microsoft.com/office/drawing/2014/main" id="{B6B5DAA1-0A1B-C94A-A946-A7F24E6CCF1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6423" y="2477067"/>
              <a:ext cx="330200" cy="330200"/>
            </a:xfrm>
            <a:prstGeom prst="rect">
              <a:avLst/>
            </a:prstGeom>
          </p:spPr>
        </p:pic>
        <p:sp>
          <p:nvSpPr>
            <p:cNvPr id="16" name="TextBox 15">
              <a:extLst>
                <a:ext uri="{FF2B5EF4-FFF2-40B4-BE49-F238E27FC236}">
                  <a16:creationId xmlns:a16="http://schemas.microsoft.com/office/drawing/2014/main" id="{799CC5ED-E2CA-CC48-9054-C08E30DC081B}"/>
                </a:ext>
              </a:extLst>
            </p:cNvPr>
            <p:cNvSpPr txBox="1"/>
            <p:nvPr/>
          </p:nvSpPr>
          <p:spPr>
            <a:xfrm>
              <a:off x="5752876" y="2805839"/>
              <a:ext cx="1475917"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Shared services</a:t>
              </a:r>
            </a:p>
          </p:txBody>
        </p:sp>
        <p:sp>
          <p:nvSpPr>
            <p:cNvPr id="17" name="TextBox 16">
              <a:extLst>
                <a:ext uri="{FF2B5EF4-FFF2-40B4-BE49-F238E27FC236}">
                  <a16:creationId xmlns:a16="http://schemas.microsoft.com/office/drawing/2014/main" id="{28FAAF7C-64E2-BF4C-8826-5D98788376BC}"/>
                </a:ext>
              </a:extLst>
            </p:cNvPr>
            <p:cNvSpPr txBox="1"/>
            <p:nvPr/>
          </p:nvSpPr>
          <p:spPr>
            <a:xfrm>
              <a:off x="7357646" y="2806491"/>
              <a:ext cx="1309846"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Development</a:t>
              </a:r>
            </a:p>
          </p:txBody>
        </p:sp>
        <p:sp>
          <p:nvSpPr>
            <p:cNvPr id="18" name="TextBox 17">
              <a:extLst>
                <a:ext uri="{FF2B5EF4-FFF2-40B4-BE49-F238E27FC236}">
                  <a16:creationId xmlns:a16="http://schemas.microsoft.com/office/drawing/2014/main" id="{603114D4-B161-A042-9AD3-ED5C52516360}"/>
                </a:ext>
              </a:extLst>
            </p:cNvPr>
            <p:cNvSpPr txBox="1"/>
            <p:nvPr/>
          </p:nvSpPr>
          <p:spPr>
            <a:xfrm>
              <a:off x="9293486" y="2820613"/>
              <a:ext cx="515206"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Test</a:t>
              </a:r>
            </a:p>
          </p:txBody>
        </p:sp>
        <p:sp>
          <p:nvSpPr>
            <p:cNvPr id="19" name="TextBox 18">
              <a:extLst>
                <a:ext uri="{FF2B5EF4-FFF2-40B4-BE49-F238E27FC236}">
                  <a16:creationId xmlns:a16="http://schemas.microsoft.com/office/drawing/2014/main" id="{D0730B1B-C7A4-5B42-8F36-B77E6519F499}"/>
                </a:ext>
              </a:extLst>
            </p:cNvPr>
            <p:cNvSpPr txBox="1"/>
            <p:nvPr/>
          </p:nvSpPr>
          <p:spPr>
            <a:xfrm>
              <a:off x="10506081" y="2820613"/>
              <a:ext cx="1101455"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Production</a:t>
              </a:r>
            </a:p>
          </p:txBody>
        </p:sp>
        <p:sp>
          <p:nvSpPr>
            <p:cNvPr id="66" name="TextBox 65">
              <a:extLst>
                <a:ext uri="{FF2B5EF4-FFF2-40B4-BE49-F238E27FC236}">
                  <a16:creationId xmlns:a16="http://schemas.microsoft.com/office/drawing/2014/main" id="{3E140233-36A9-7548-8111-7B47B715D4EB}"/>
                </a:ext>
              </a:extLst>
            </p:cNvPr>
            <p:cNvSpPr txBox="1"/>
            <p:nvPr/>
          </p:nvSpPr>
          <p:spPr>
            <a:xfrm>
              <a:off x="5902778" y="1997563"/>
              <a:ext cx="1378904" cy="338554"/>
            </a:xfrm>
            <a:prstGeom prst="rect">
              <a:avLst/>
            </a:prstGeom>
            <a:noFill/>
          </p:spPr>
          <p:txBody>
            <a:bodyPr wrap="none" rtlCol="0">
              <a:spAutoFit/>
            </a:bodyPr>
            <a:lstStyle/>
            <a:p>
              <a:r>
                <a:rPr lang="en-US" sz="1600">
                  <a:solidFill>
                    <a:sysClr val="windowText" lastClr="000000"/>
                  </a:solidFill>
                </a:rPr>
                <a:t>AWS account</a:t>
              </a:r>
            </a:p>
          </p:txBody>
        </p:sp>
      </p:grpSp>
      <p:sp>
        <p:nvSpPr>
          <p:cNvPr id="69" name="TextBox 68">
            <a:extLst>
              <a:ext uri="{FF2B5EF4-FFF2-40B4-BE49-F238E27FC236}">
                <a16:creationId xmlns:a16="http://schemas.microsoft.com/office/drawing/2014/main" id="{45459BF9-A19C-8B4E-9DE0-4B67B01B1044}"/>
              </a:ext>
            </a:extLst>
          </p:cNvPr>
          <p:cNvSpPr txBox="1"/>
          <p:nvPr/>
        </p:nvSpPr>
        <p:spPr>
          <a:xfrm>
            <a:off x="6837091" y="3882579"/>
            <a:ext cx="4009816" cy="646331"/>
          </a:xfrm>
          <a:prstGeom prst="rect">
            <a:avLst/>
          </a:prstGeom>
          <a:noFill/>
        </p:spPr>
        <p:txBody>
          <a:bodyPr wrap="none" rtlCol="0">
            <a:spAutoFit/>
          </a:bodyPr>
          <a:lstStyle/>
          <a:p>
            <a:pPr algn="ctr"/>
            <a:r>
              <a:rPr lang="en-US" i="1">
                <a:solidFill>
                  <a:srgbClr val="504BAB"/>
                </a:solidFill>
                <a:latin typeface="Amazon Ember" panose="020B0603020204020204" pitchFamily="34" charset="0"/>
                <a:ea typeface="Amazon Ember" panose="020B0603020204020204" pitchFamily="34" charset="0"/>
                <a:cs typeface="Amazon Ember" panose="020B0603020204020204" pitchFamily="34" charset="0"/>
              </a:rPr>
              <a:t>Multiple accounts, a VPC in each account</a:t>
            </a:r>
            <a:b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a:ea typeface="Amazon Ember" panose="020B0603020204020204" pitchFamily="34" charset="0"/>
                <a:cs typeface="Amazon Ember" panose="020B0603020204020204" pitchFamily="34" charset="0"/>
              </a:rPr>
              <a:t>architectural pattern</a:t>
            </a:r>
          </a:p>
        </p:txBody>
      </p:sp>
      <p:grpSp>
        <p:nvGrpSpPr>
          <p:cNvPr id="22" name="Group 21" descr="Four AWS accounts, each with a single differently labeled VPC in it.">
            <a:extLst>
              <a:ext uri="{FF2B5EF4-FFF2-40B4-BE49-F238E27FC236}">
                <a16:creationId xmlns:a16="http://schemas.microsoft.com/office/drawing/2014/main" id="{11114957-6622-5B45-9CFA-CE6DC2D9DF18}"/>
              </a:ext>
            </a:extLst>
          </p:cNvPr>
          <p:cNvGrpSpPr/>
          <p:nvPr/>
        </p:nvGrpSpPr>
        <p:grpSpPr>
          <a:xfrm>
            <a:off x="5646417" y="4557245"/>
            <a:ext cx="6369322" cy="1359470"/>
            <a:chOff x="5646417" y="4557245"/>
            <a:chExt cx="6369322" cy="1359470"/>
          </a:xfrm>
        </p:grpSpPr>
        <p:sp>
          <p:nvSpPr>
            <p:cNvPr id="20" name="Rectangle 19">
              <a:extLst>
                <a:ext uri="{FF2B5EF4-FFF2-40B4-BE49-F238E27FC236}">
                  <a16:creationId xmlns:a16="http://schemas.microsoft.com/office/drawing/2014/main" id="{C5AA0889-E689-4249-A166-B0E5B976858C}"/>
                </a:ext>
              </a:extLst>
            </p:cNvPr>
            <p:cNvSpPr/>
            <p:nvPr/>
          </p:nvSpPr>
          <p:spPr>
            <a:xfrm>
              <a:off x="5646417" y="4570710"/>
              <a:ext cx="1517719"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600">
                <a:solidFill>
                  <a:sysClr val="windowText" lastClr="000000"/>
                </a:solidFill>
              </a:endParaRPr>
            </a:p>
          </p:txBody>
        </p:sp>
        <p:pic>
          <p:nvPicPr>
            <p:cNvPr id="21" name="Graphic 20">
              <a:extLst>
                <a:ext uri="{FF2B5EF4-FFF2-40B4-BE49-F238E27FC236}">
                  <a16:creationId xmlns:a16="http://schemas.microsoft.com/office/drawing/2014/main" id="{8760E13B-FD8A-DF43-A636-D74286AC618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6417" y="4570711"/>
              <a:ext cx="274320" cy="274320"/>
            </a:xfrm>
            <a:prstGeom prst="rect">
              <a:avLst/>
            </a:prstGeom>
          </p:spPr>
        </p:pic>
        <p:sp>
          <p:nvSpPr>
            <p:cNvPr id="46" name="Rectangle 45">
              <a:extLst>
                <a:ext uri="{FF2B5EF4-FFF2-40B4-BE49-F238E27FC236}">
                  <a16:creationId xmlns:a16="http://schemas.microsoft.com/office/drawing/2014/main" id="{30AE5BE9-22A7-3A48-A170-B4EDDD43E586}"/>
                </a:ext>
              </a:extLst>
            </p:cNvPr>
            <p:cNvSpPr/>
            <p:nvPr/>
          </p:nvSpPr>
          <p:spPr>
            <a:xfrm>
              <a:off x="7322370" y="4993256"/>
              <a:ext cx="1337855" cy="627827"/>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VPC</a:t>
              </a:r>
            </a:p>
          </p:txBody>
        </p:sp>
        <p:pic>
          <p:nvPicPr>
            <p:cNvPr id="47" name="Graphic 46">
              <a:extLst>
                <a:ext uri="{FF2B5EF4-FFF2-40B4-BE49-F238E27FC236}">
                  <a16:creationId xmlns:a16="http://schemas.microsoft.com/office/drawing/2014/main" id="{C8F1F8BA-DA89-4445-99B3-B40BE13FA90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2370" y="4993257"/>
              <a:ext cx="330200" cy="330200"/>
            </a:xfrm>
            <a:prstGeom prst="rect">
              <a:avLst/>
            </a:prstGeom>
          </p:spPr>
        </p:pic>
        <p:sp>
          <p:nvSpPr>
            <p:cNvPr id="48" name="Rectangle 47">
              <a:extLst>
                <a:ext uri="{FF2B5EF4-FFF2-40B4-BE49-F238E27FC236}">
                  <a16:creationId xmlns:a16="http://schemas.microsoft.com/office/drawing/2014/main" id="{11F17A51-CC07-1B4D-BDEE-FB70852ED371}"/>
                </a:ext>
              </a:extLst>
            </p:cNvPr>
            <p:cNvSpPr/>
            <p:nvPr/>
          </p:nvSpPr>
          <p:spPr>
            <a:xfrm>
              <a:off x="8910162" y="4982623"/>
              <a:ext cx="1337855" cy="627827"/>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VPC</a:t>
              </a:r>
            </a:p>
          </p:txBody>
        </p:sp>
        <p:pic>
          <p:nvPicPr>
            <p:cNvPr id="49" name="Graphic 48">
              <a:extLst>
                <a:ext uri="{FF2B5EF4-FFF2-40B4-BE49-F238E27FC236}">
                  <a16:creationId xmlns:a16="http://schemas.microsoft.com/office/drawing/2014/main" id="{A4E8133F-FE6A-5140-A12B-0BED616E8F4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10162" y="4982623"/>
              <a:ext cx="330200" cy="330200"/>
            </a:xfrm>
            <a:prstGeom prst="rect">
              <a:avLst/>
            </a:prstGeom>
          </p:spPr>
        </p:pic>
        <p:sp>
          <p:nvSpPr>
            <p:cNvPr id="50" name="Rectangle 49">
              <a:extLst>
                <a:ext uri="{FF2B5EF4-FFF2-40B4-BE49-F238E27FC236}">
                  <a16:creationId xmlns:a16="http://schemas.microsoft.com/office/drawing/2014/main" id="{78A346A5-CD60-5044-8D31-600E26F777DD}"/>
                </a:ext>
              </a:extLst>
            </p:cNvPr>
            <p:cNvSpPr/>
            <p:nvPr/>
          </p:nvSpPr>
          <p:spPr>
            <a:xfrm>
              <a:off x="10497954" y="4961357"/>
              <a:ext cx="1337855" cy="627827"/>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VPC</a:t>
              </a:r>
            </a:p>
          </p:txBody>
        </p:sp>
        <p:pic>
          <p:nvPicPr>
            <p:cNvPr id="51" name="Graphic 50">
              <a:extLst>
                <a:ext uri="{FF2B5EF4-FFF2-40B4-BE49-F238E27FC236}">
                  <a16:creationId xmlns:a16="http://schemas.microsoft.com/office/drawing/2014/main" id="{E97AE1A2-C67C-B845-9D79-B5A51C5D919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7954" y="4961356"/>
              <a:ext cx="330200" cy="330200"/>
            </a:xfrm>
            <a:prstGeom prst="rect">
              <a:avLst/>
            </a:prstGeom>
          </p:spPr>
        </p:pic>
        <p:sp>
          <p:nvSpPr>
            <p:cNvPr id="52" name="Rectangle 51">
              <a:extLst>
                <a:ext uri="{FF2B5EF4-FFF2-40B4-BE49-F238E27FC236}">
                  <a16:creationId xmlns:a16="http://schemas.microsoft.com/office/drawing/2014/main" id="{1A994663-85C9-544C-B024-8AD011F90C9B}"/>
                </a:ext>
              </a:extLst>
            </p:cNvPr>
            <p:cNvSpPr/>
            <p:nvPr/>
          </p:nvSpPr>
          <p:spPr>
            <a:xfrm>
              <a:off x="5691322" y="5003889"/>
              <a:ext cx="1451731" cy="613053"/>
            </a:xfrm>
            <a:prstGeom prst="rect">
              <a:avLst/>
            </a:prstGeom>
            <a:noFill/>
            <a:ln w="12700">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ln w="0"/>
                  <a:solidFill>
                    <a:srgbClr val="504BAB"/>
                  </a:solidFill>
                </a:rPr>
                <a:t>VPC</a:t>
              </a:r>
            </a:p>
          </p:txBody>
        </p:sp>
        <p:pic>
          <p:nvPicPr>
            <p:cNvPr id="53" name="Graphic 52">
              <a:extLst>
                <a:ext uri="{FF2B5EF4-FFF2-40B4-BE49-F238E27FC236}">
                  <a16:creationId xmlns:a16="http://schemas.microsoft.com/office/drawing/2014/main" id="{F2570BB9-20F2-D64A-B42B-C0A054EB58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3365" y="5011171"/>
              <a:ext cx="330200" cy="330200"/>
            </a:xfrm>
            <a:prstGeom prst="rect">
              <a:avLst/>
            </a:prstGeom>
          </p:spPr>
        </p:pic>
        <p:sp>
          <p:nvSpPr>
            <p:cNvPr id="54" name="TextBox 53">
              <a:extLst>
                <a:ext uri="{FF2B5EF4-FFF2-40B4-BE49-F238E27FC236}">
                  <a16:creationId xmlns:a16="http://schemas.microsoft.com/office/drawing/2014/main" id="{CCEE0153-5BC9-4F4A-A03F-D1418FAB8502}"/>
                </a:ext>
              </a:extLst>
            </p:cNvPr>
            <p:cNvSpPr txBox="1"/>
            <p:nvPr/>
          </p:nvSpPr>
          <p:spPr>
            <a:xfrm>
              <a:off x="5658801" y="5339943"/>
              <a:ext cx="1475917"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Shared services</a:t>
              </a:r>
            </a:p>
          </p:txBody>
        </p:sp>
        <p:sp>
          <p:nvSpPr>
            <p:cNvPr id="55" name="TextBox 54">
              <a:extLst>
                <a:ext uri="{FF2B5EF4-FFF2-40B4-BE49-F238E27FC236}">
                  <a16:creationId xmlns:a16="http://schemas.microsoft.com/office/drawing/2014/main" id="{2C29F1DB-7C10-4146-8942-569C8A4C3E31}"/>
                </a:ext>
              </a:extLst>
            </p:cNvPr>
            <p:cNvSpPr txBox="1"/>
            <p:nvPr/>
          </p:nvSpPr>
          <p:spPr>
            <a:xfrm>
              <a:off x="7350555" y="5329962"/>
              <a:ext cx="1309846"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Development</a:t>
              </a:r>
            </a:p>
          </p:txBody>
        </p:sp>
        <p:sp>
          <p:nvSpPr>
            <p:cNvPr id="56" name="TextBox 55">
              <a:extLst>
                <a:ext uri="{FF2B5EF4-FFF2-40B4-BE49-F238E27FC236}">
                  <a16:creationId xmlns:a16="http://schemas.microsoft.com/office/drawing/2014/main" id="{6FF46077-4A03-7840-B6F3-807C11B3DC4F}"/>
                </a:ext>
              </a:extLst>
            </p:cNvPr>
            <p:cNvSpPr txBox="1"/>
            <p:nvPr/>
          </p:nvSpPr>
          <p:spPr>
            <a:xfrm>
              <a:off x="9306125" y="5333451"/>
              <a:ext cx="515206"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Test</a:t>
              </a:r>
            </a:p>
          </p:txBody>
        </p:sp>
        <p:sp>
          <p:nvSpPr>
            <p:cNvPr id="57" name="TextBox 56">
              <a:extLst>
                <a:ext uri="{FF2B5EF4-FFF2-40B4-BE49-F238E27FC236}">
                  <a16:creationId xmlns:a16="http://schemas.microsoft.com/office/drawing/2014/main" id="{E5ABA8B0-1531-4B4B-870A-5DB1CAA53EDB}"/>
                </a:ext>
              </a:extLst>
            </p:cNvPr>
            <p:cNvSpPr txBox="1"/>
            <p:nvPr/>
          </p:nvSpPr>
          <p:spPr>
            <a:xfrm>
              <a:off x="10614801" y="5312185"/>
              <a:ext cx="1101455" cy="338554"/>
            </a:xfrm>
            <a:prstGeom prst="rect">
              <a:avLst/>
            </a:prstGeom>
            <a:noFill/>
          </p:spPr>
          <p:txBody>
            <a:bodyPr wrap="none" rtlCol="0">
              <a:spAutoFit/>
            </a:bodyPr>
            <a:lstStyle/>
            <a:p>
              <a:r>
                <a:rPr lang="en-US" sz="1600">
                  <a:ea typeface="Amazon Ember Light" panose="020B0403020204020204" pitchFamily="34" charset="0"/>
                  <a:cs typeface="Amazon Ember Light" panose="020B0403020204020204" pitchFamily="34" charset="0"/>
                </a:rPr>
                <a:t>Production</a:t>
              </a:r>
            </a:p>
          </p:txBody>
        </p:sp>
        <p:sp>
          <p:nvSpPr>
            <p:cNvPr id="58" name="Rectangle 57">
              <a:extLst>
                <a:ext uri="{FF2B5EF4-FFF2-40B4-BE49-F238E27FC236}">
                  <a16:creationId xmlns:a16="http://schemas.microsoft.com/office/drawing/2014/main" id="{14054329-873C-F14E-802D-3BAD9422CCF2}"/>
                </a:ext>
              </a:extLst>
            </p:cNvPr>
            <p:cNvSpPr/>
            <p:nvPr/>
          </p:nvSpPr>
          <p:spPr>
            <a:xfrm>
              <a:off x="7249892" y="4574251"/>
              <a:ext cx="1512668"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600">
                <a:solidFill>
                  <a:sysClr val="windowText" lastClr="000000"/>
                </a:solidFill>
              </a:endParaRPr>
            </a:p>
          </p:txBody>
        </p:sp>
        <p:pic>
          <p:nvPicPr>
            <p:cNvPr id="59" name="Graphic 58">
              <a:extLst>
                <a:ext uri="{FF2B5EF4-FFF2-40B4-BE49-F238E27FC236}">
                  <a16:creationId xmlns:a16="http://schemas.microsoft.com/office/drawing/2014/main" id="{A51CC62F-5A88-8B4C-9565-2B36F14506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5474" y="4574252"/>
              <a:ext cx="274320" cy="274320"/>
            </a:xfrm>
            <a:prstGeom prst="rect">
              <a:avLst/>
            </a:prstGeom>
          </p:spPr>
        </p:pic>
        <p:sp>
          <p:nvSpPr>
            <p:cNvPr id="60" name="Rectangle 59">
              <a:extLst>
                <a:ext uri="{FF2B5EF4-FFF2-40B4-BE49-F238E27FC236}">
                  <a16:creationId xmlns:a16="http://schemas.microsoft.com/office/drawing/2014/main" id="{53C50F95-DEB0-F349-982C-FF6F7DB03F56}"/>
                </a:ext>
              </a:extLst>
            </p:cNvPr>
            <p:cNvSpPr/>
            <p:nvPr/>
          </p:nvSpPr>
          <p:spPr>
            <a:xfrm>
              <a:off x="8834154" y="4574249"/>
              <a:ext cx="1512668"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600">
                <a:solidFill>
                  <a:sysClr val="windowText" lastClr="000000"/>
                </a:solidFill>
              </a:endParaRPr>
            </a:p>
          </p:txBody>
        </p:sp>
        <p:pic>
          <p:nvPicPr>
            <p:cNvPr id="61" name="Graphic 60">
              <a:extLst>
                <a:ext uri="{FF2B5EF4-FFF2-40B4-BE49-F238E27FC236}">
                  <a16:creationId xmlns:a16="http://schemas.microsoft.com/office/drawing/2014/main" id="{1F3DE4B6-20BA-6A4F-8A7B-DF929A5C09F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9103" y="4574250"/>
              <a:ext cx="274320" cy="274320"/>
            </a:xfrm>
            <a:prstGeom prst="rect">
              <a:avLst/>
            </a:prstGeom>
          </p:spPr>
        </p:pic>
        <p:sp>
          <p:nvSpPr>
            <p:cNvPr id="62" name="Rectangle 61">
              <a:extLst>
                <a:ext uri="{FF2B5EF4-FFF2-40B4-BE49-F238E27FC236}">
                  <a16:creationId xmlns:a16="http://schemas.microsoft.com/office/drawing/2014/main" id="{D5F503D8-1F0E-5E4C-829D-46A1908000C1}"/>
                </a:ext>
              </a:extLst>
            </p:cNvPr>
            <p:cNvSpPr/>
            <p:nvPr/>
          </p:nvSpPr>
          <p:spPr>
            <a:xfrm>
              <a:off x="10421949" y="4567158"/>
              <a:ext cx="1512668" cy="13424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600">
                <a:solidFill>
                  <a:sysClr val="windowText" lastClr="000000"/>
                </a:solidFill>
              </a:endParaRPr>
            </a:p>
          </p:txBody>
        </p:sp>
        <p:pic>
          <p:nvPicPr>
            <p:cNvPr id="63" name="Graphic 62">
              <a:extLst>
                <a:ext uri="{FF2B5EF4-FFF2-40B4-BE49-F238E27FC236}">
                  <a16:creationId xmlns:a16="http://schemas.microsoft.com/office/drawing/2014/main" id="{89FC4658-6D76-A444-BCB1-7753DA0539B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6898" y="4567159"/>
              <a:ext cx="274320" cy="274320"/>
            </a:xfrm>
            <a:prstGeom prst="rect">
              <a:avLst/>
            </a:prstGeom>
          </p:spPr>
        </p:pic>
        <p:sp>
          <p:nvSpPr>
            <p:cNvPr id="2" name="TextBox 1">
              <a:extLst>
                <a:ext uri="{FF2B5EF4-FFF2-40B4-BE49-F238E27FC236}">
                  <a16:creationId xmlns:a16="http://schemas.microsoft.com/office/drawing/2014/main" id="{E296F377-36DC-2A4D-A0B7-D078768CDCF2}"/>
                </a:ext>
              </a:extLst>
            </p:cNvPr>
            <p:cNvSpPr txBox="1"/>
            <p:nvPr/>
          </p:nvSpPr>
          <p:spPr>
            <a:xfrm>
              <a:off x="5865289" y="4557245"/>
              <a:ext cx="1378904" cy="338554"/>
            </a:xfrm>
            <a:prstGeom prst="rect">
              <a:avLst/>
            </a:prstGeom>
            <a:noFill/>
          </p:spPr>
          <p:txBody>
            <a:bodyPr wrap="none" rtlCol="0">
              <a:spAutoFit/>
            </a:bodyPr>
            <a:lstStyle/>
            <a:p>
              <a:r>
                <a:rPr lang="en-US" sz="1600">
                  <a:solidFill>
                    <a:sysClr val="windowText" lastClr="000000"/>
                  </a:solidFill>
                </a:rPr>
                <a:t>AWS account</a:t>
              </a:r>
            </a:p>
          </p:txBody>
        </p:sp>
        <p:sp>
          <p:nvSpPr>
            <p:cNvPr id="43" name="TextBox 42">
              <a:extLst>
                <a:ext uri="{FF2B5EF4-FFF2-40B4-BE49-F238E27FC236}">
                  <a16:creationId xmlns:a16="http://schemas.microsoft.com/office/drawing/2014/main" id="{9BD9A790-5CB1-3D41-B576-6A6795BD6D45}"/>
                </a:ext>
              </a:extLst>
            </p:cNvPr>
            <p:cNvSpPr txBox="1"/>
            <p:nvPr/>
          </p:nvSpPr>
          <p:spPr>
            <a:xfrm>
              <a:off x="7458845" y="4557245"/>
              <a:ext cx="1378904" cy="338554"/>
            </a:xfrm>
            <a:prstGeom prst="rect">
              <a:avLst/>
            </a:prstGeom>
            <a:noFill/>
          </p:spPr>
          <p:txBody>
            <a:bodyPr wrap="none" rtlCol="0">
              <a:spAutoFit/>
            </a:bodyPr>
            <a:lstStyle/>
            <a:p>
              <a:r>
                <a:rPr lang="en-US" sz="1600">
                  <a:solidFill>
                    <a:sysClr val="windowText" lastClr="000000"/>
                  </a:solidFill>
                </a:rPr>
                <a:t>AWS account</a:t>
              </a:r>
            </a:p>
          </p:txBody>
        </p:sp>
        <p:sp>
          <p:nvSpPr>
            <p:cNvPr id="44" name="TextBox 43">
              <a:extLst>
                <a:ext uri="{FF2B5EF4-FFF2-40B4-BE49-F238E27FC236}">
                  <a16:creationId xmlns:a16="http://schemas.microsoft.com/office/drawing/2014/main" id="{F60EDC53-1569-E145-85D0-7B8C61F4EA0E}"/>
                </a:ext>
              </a:extLst>
            </p:cNvPr>
            <p:cNvSpPr txBox="1"/>
            <p:nvPr/>
          </p:nvSpPr>
          <p:spPr>
            <a:xfrm>
              <a:off x="9060175" y="4557245"/>
              <a:ext cx="1378904" cy="338554"/>
            </a:xfrm>
            <a:prstGeom prst="rect">
              <a:avLst/>
            </a:prstGeom>
            <a:noFill/>
          </p:spPr>
          <p:txBody>
            <a:bodyPr wrap="none" rtlCol="0">
              <a:spAutoFit/>
            </a:bodyPr>
            <a:lstStyle/>
            <a:p>
              <a:r>
                <a:rPr lang="en-US" sz="1600">
                  <a:solidFill>
                    <a:sysClr val="windowText" lastClr="000000"/>
                  </a:solidFill>
                </a:rPr>
                <a:t>AWS account</a:t>
              </a:r>
            </a:p>
          </p:txBody>
        </p:sp>
        <p:sp>
          <p:nvSpPr>
            <p:cNvPr id="45" name="TextBox 44">
              <a:extLst>
                <a:ext uri="{FF2B5EF4-FFF2-40B4-BE49-F238E27FC236}">
                  <a16:creationId xmlns:a16="http://schemas.microsoft.com/office/drawing/2014/main" id="{36F2958E-BB77-3C45-B19D-8B2BAE5E8613}"/>
                </a:ext>
              </a:extLst>
            </p:cNvPr>
            <p:cNvSpPr txBox="1"/>
            <p:nvPr/>
          </p:nvSpPr>
          <p:spPr>
            <a:xfrm>
              <a:off x="10636835" y="4557245"/>
              <a:ext cx="1378904" cy="338554"/>
            </a:xfrm>
            <a:prstGeom prst="rect">
              <a:avLst/>
            </a:prstGeom>
            <a:noFill/>
          </p:spPr>
          <p:txBody>
            <a:bodyPr wrap="none" rtlCol="0">
              <a:spAutoFit/>
            </a:bodyPr>
            <a:lstStyle/>
            <a:p>
              <a:r>
                <a:rPr lang="en-US" sz="1600">
                  <a:solidFill>
                    <a:sysClr val="windowText" lastClr="000000"/>
                  </a:solidFill>
                </a:rPr>
                <a:t>AWS account</a:t>
              </a:r>
            </a:p>
          </p:txBody>
        </p:sp>
      </p:grpSp>
    </p:spTree>
    <p:custDataLst>
      <p:tags r:id="rId1"/>
    </p:custDataLst>
    <p:extLst>
      <p:ext uri="{BB962C8B-B14F-4D97-AF65-F5344CB8AC3E}">
        <p14:creationId xmlns:p14="http://schemas.microsoft.com/office/powerpoint/2010/main" val="1084870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EE09D28-C26D-4D44-B882-E6F062708110}"/>
              </a:ext>
            </a:extLst>
          </p:cNvPr>
          <p:cNvSpPr>
            <a:spLocks noGrp="1"/>
          </p:cNvSpPr>
          <p:nvPr>
            <p:ph type="sldNum" sz="quarter" idx="20"/>
          </p:nvPr>
        </p:nvSpPr>
        <p:spPr/>
        <p:txBody>
          <a:bodyPr/>
          <a:lstStyle/>
          <a:p>
            <a:fld id="{B6A95138-A96E-2F42-A959-2EFD44FE4AB7}" type="slidenum">
              <a:rPr lang="en-US" smtClean="0"/>
              <a:t>45</a:t>
            </a:fld>
            <a:endParaRPr lang="en-US"/>
          </a:p>
        </p:txBody>
      </p:sp>
      <p:sp>
        <p:nvSpPr>
          <p:cNvPr id="2" name="Title 1">
            <a:extLst>
              <a:ext uri="{FF2B5EF4-FFF2-40B4-BE49-F238E27FC236}">
                <a16:creationId xmlns:a16="http://schemas.microsoft.com/office/drawing/2014/main" id="{8200D1D2-E4D7-9B47-9129-AACA3A50D4BD}"/>
              </a:ext>
            </a:extLst>
          </p:cNvPr>
          <p:cNvSpPr>
            <a:spLocks noGrp="1"/>
          </p:cNvSpPr>
          <p:nvPr>
            <p:ph type="title"/>
          </p:nvPr>
        </p:nvSpPr>
        <p:spPr/>
        <p:txBody>
          <a:bodyPr>
            <a:normAutofit/>
          </a:bodyPr>
          <a:lstStyle/>
          <a:p>
            <a:r>
              <a:rPr lang="en-US"/>
              <a:t>Challenges for managing multiple accounts</a:t>
            </a:r>
          </a:p>
        </p:txBody>
      </p:sp>
      <p:sp>
        <p:nvSpPr>
          <p:cNvPr id="8" name="Content Placeholder 7">
            <a:extLst>
              <a:ext uri="{FF2B5EF4-FFF2-40B4-BE49-F238E27FC236}">
                <a16:creationId xmlns:a16="http://schemas.microsoft.com/office/drawing/2014/main" id="{98E0AD90-3FB0-3E43-88BC-5BBF13D9877B}"/>
              </a:ext>
            </a:extLst>
          </p:cNvPr>
          <p:cNvSpPr>
            <a:spLocks noGrp="1"/>
          </p:cNvSpPr>
          <p:nvPr>
            <p:ph sz="quarter" idx="21"/>
          </p:nvPr>
        </p:nvSpPr>
        <p:spPr>
          <a:xfrm>
            <a:off x="365760" y="1143000"/>
            <a:ext cx="7507224" cy="4645152"/>
          </a:xfrm>
        </p:spPr>
        <p:txBody>
          <a:bodyPr>
            <a:normAutofit lnSpcReduction="10000"/>
          </a:bodyPr>
          <a:lstStyle/>
          <a:p>
            <a:r>
              <a:rPr lang="en-US"/>
              <a:t>Security management across accounts</a:t>
            </a:r>
          </a:p>
          <a:p>
            <a:pPr lvl="1"/>
            <a:r>
              <a:rPr lang="en-US"/>
              <a:t>IAM policy replication</a:t>
            </a:r>
          </a:p>
          <a:p>
            <a:pPr marL="455612" lvl="2" indent="0">
              <a:buNone/>
            </a:pPr>
            <a:endParaRPr lang="en-US"/>
          </a:p>
          <a:p>
            <a:r>
              <a:rPr lang="en-US"/>
              <a:t>Creating new accounts </a:t>
            </a:r>
          </a:p>
          <a:p>
            <a:pPr lvl="1"/>
            <a:r>
              <a:rPr lang="en-US"/>
              <a:t>Involves many manual processes</a:t>
            </a:r>
          </a:p>
          <a:p>
            <a:pPr marL="455612" lvl="2" indent="0">
              <a:buNone/>
            </a:pPr>
            <a:endParaRPr lang="en-US"/>
          </a:p>
          <a:p>
            <a:r>
              <a:rPr lang="en-US"/>
              <a:t>Billing consolidation</a:t>
            </a:r>
          </a:p>
          <a:p>
            <a:pPr marL="455612" lvl="2" indent="0">
              <a:buNone/>
            </a:pPr>
            <a:endParaRPr lang="en-US"/>
          </a:p>
          <a:p>
            <a:r>
              <a:rPr lang="en-US"/>
              <a:t>Centralized governance is needed to ensure consistency</a:t>
            </a:r>
          </a:p>
        </p:txBody>
      </p:sp>
      <p:pic>
        <p:nvPicPr>
          <p:cNvPr id="10" name="Picture 9">
            <a:extLst>
              <a:ext uri="{FF2B5EF4-FFF2-40B4-BE49-F238E27FC236}">
                <a16:creationId xmlns:a16="http://schemas.microsoft.com/office/drawing/2014/main" id="{1CC74330-0A3C-DA41-AFB7-AE70A6D2A5BC}"/>
              </a:ext>
              <a:ext uri="{C183D7F6-B498-43B3-948B-1728B52AA6E4}">
                <adec:decorative xmlns:adec="http://schemas.microsoft.com/office/drawing/2017/decorative" val="1"/>
              </a:ext>
            </a:extLst>
          </p:cNvPr>
          <p:cNvPicPr>
            <a:picLocks noChangeAspect="1"/>
          </p:cNvPicPr>
          <p:nvPr/>
        </p:nvPicPr>
        <p:blipFill>
          <a:blip r:embed="rId4" cstate="hqprint">
            <a:alphaModFix/>
            <a:extLst>
              <a:ext uri="{28A0092B-C50C-407E-A947-70E740481C1C}">
                <a14:useLocalDpi xmlns:a14="http://schemas.microsoft.com/office/drawing/2010/main"/>
              </a:ext>
            </a:extLst>
          </a:blip>
          <a:stretch>
            <a:fillRect/>
          </a:stretch>
        </p:blipFill>
        <p:spPr>
          <a:xfrm>
            <a:off x="8329613" y="1583385"/>
            <a:ext cx="3024484" cy="4538368"/>
          </a:xfrm>
          <a:prstGeom prst="rect">
            <a:avLst/>
          </a:prstGeom>
          <a:effectLst>
            <a:softEdge rad="0"/>
          </a:effectLst>
        </p:spPr>
      </p:pic>
    </p:spTree>
    <p:custDataLst>
      <p:tags r:id="rId1"/>
    </p:custDataLst>
    <p:extLst>
      <p:ext uri="{BB962C8B-B14F-4D97-AF65-F5344CB8AC3E}">
        <p14:creationId xmlns:p14="http://schemas.microsoft.com/office/powerpoint/2010/main" val="931098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6DAB3F9-7E3E-B34F-976D-6F93694BA3D3}"/>
              </a:ext>
            </a:extLst>
          </p:cNvPr>
          <p:cNvSpPr>
            <a:spLocks noGrp="1"/>
          </p:cNvSpPr>
          <p:nvPr>
            <p:ph type="sldNum" sz="quarter" idx="20"/>
          </p:nvPr>
        </p:nvSpPr>
        <p:spPr/>
        <p:txBody>
          <a:bodyPr/>
          <a:lstStyle/>
          <a:p>
            <a:fld id="{B6A95138-A96E-2F42-A959-2EFD44FE4AB7}" type="slidenum">
              <a:rPr lang="en-US" smtClean="0"/>
              <a:t>46</a:t>
            </a:fld>
            <a:endParaRPr lang="en-US"/>
          </a:p>
        </p:txBody>
      </p:sp>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a:normAutofit/>
          </a:bodyPr>
          <a:lstStyle/>
          <a:p>
            <a:r>
              <a:rPr lang="en-US"/>
              <a:t>Manage multiple accounts with AWS Organizations</a:t>
            </a:r>
          </a:p>
        </p:txBody>
      </p:sp>
      <p:sp>
        <p:nvSpPr>
          <p:cNvPr id="13" name="Rectangle 12">
            <a:extLst>
              <a:ext uri="{FF2B5EF4-FFF2-40B4-BE49-F238E27FC236}">
                <a16:creationId xmlns:a16="http://schemas.microsoft.com/office/drawing/2014/main" id="{F9262D36-A0CA-1B42-B817-EC487291C1A5}"/>
              </a:ext>
            </a:extLst>
          </p:cNvPr>
          <p:cNvSpPr/>
          <p:nvPr/>
        </p:nvSpPr>
        <p:spPr>
          <a:xfrm>
            <a:off x="3141156" y="1716305"/>
            <a:ext cx="8527680" cy="3600986"/>
          </a:xfrm>
          <a:prstGeom prst="rect">
            <a:avLst/>
          </a:prstGeom>
        </p:spPr>
        <p:txBody>
          <a:bodyPr wrap="square">
            <a:spAutoFit/>
          </a:bodyPr>
          <a:lstStyle/>
          <a:p>
            <a:r>
              <a:rPr lang="en-US" sz="2400">
                <a:latin typeface="Amazon Ember" panose="02000000000000000000" pitchFamily="2" charset="0"/>
                <a:ea typeface="Amazon Ember" panose="02000000000000000000" pitchFamily="2" charset="0"/>
                <a:cs typeface="Amazon Ember" panose="020B0603020204020204" pitchFamily="34" charset="0"/>
              </a:rPr>
              <a:t>Centrally manage and enforce policies across multiple AWS accounts.</a:t>
            </a:r>
          </a:p>
          <a:p>
            <a:endParaRPr lang="en-US" sz="2000">
              <a:ea typeface="Amazon Ember" panose="020B0603020204020204" pitchFamily="34" charset="0"/>
              <a:cs typeface="Amazon Ember" panose="020B0603020204020204" pitchFamily="34" charset="0"/>
            </a:endParaRPr>
          </a:p>
          <a:p>
            <a:pPr marL="457200" indent="-457200">
              <a:spcAft>
                <a:spcPts val="1200"/>
              </a:spcAft>
              <a:buClr>
                <a:srgbClr val="333E48"/>
              </a:buClr>
              <a:buFont typeface="Arial" panose="020B0604020202020204" pitchFamily="34" charset="0"/>
              <a:buChar char="•"/>
            </a:pPr>
            <a:r>
              <a:rPr lang="en-US" sz="240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Group-based</a:t>
            </a:r>
            <a:r>
              <a:rPr lang="en-US" sz="2400">
                <a:solidFill>
                  <a:schemeClr val="tx1">
                    <a:lumMod val="85000"/>
                    <a:lumOff val="15000"/>
                  </a:schemeClr>
                </a:solidFill>
                <a:latin typeface="Amazon Ember" panose="02000000000000000000" pitchFamily="2" charset="0"/>
                <a:ea typeface="Amazon Ember" panose="02000000000000000000" pitchFamily="2" charset="0"/>
                <a:cs typeface="Amazon Ember Light" panose="020B0403020204020204" pitchFamily="34" charset="0"/>
              </a:rPr>
              <a:t> </a:t>
            </a:r>
            <a:r>
              <a:rPr lang="en-US" sz="24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account management</a:t>
            </a:r>
          </a:p>
          <a:p>
            <a:pPr marL="457200" indent="-457200">
              <a:spcAft>
                <a:spcPts val="1200"/>
              </a:spcAft>
              <a:buClr>
                <a:srgbClr val="333E48"/>
              </a:buClr>
              <a:buFont typeface="Arial" panose="020B0604020202020204" pitchFamily="34" charset="0"/>
              <a:buChar char="•"/>
            </a:pPr>
            <a:r>
              <a:rPr lang="en-US" sz="240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Policy-based access</a:t>
            </a:r>
            <a:r>
              <a:rPr lang="en-US" sz="240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 </a:t>
            </a:r>
            <a:r>
              <a:rPr lang="en-US" sz="24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to AWS services</a:t>
            </a:r>
          </a:p>
          <a:p>
            <a:pPr marL="457200" indent="-457200">
              <a:spcAft>
                <a:spcPts val="1200"/>
              </a:spcAft>
              <a:buClr>
                <a:srgbClr val="333E48"/>
              </a:buClr>
              <a:buFont typeface="Arial" panose="020B0604020202020204" pitchFamily="34" charset="0"/>
              <a:buChar char="•"/>
            </a:pPr>
            <a:r>
              <a:rPr lang="en-US" sz="2400">
                <a:solidFill>
                  <a:srgbClr val="504BAB"/>
                </a:solidFill>
                <a:latin typeface="Amazon Ember" panose="02000000000000000000" pitchFamily="2" charset="0"/>
                <a:ea typeface="Amazon Ember" panose="02000000000000000000" pitchFamily="2" charset="0"/>
                <a:cs typeface="Amazon Ember Light" panose="020B0403020204020204" pitchFamily="34" charset="0"/>
              </a:rPr>
              <a:t>Automated account creation </a:t>
            </a:r>
            <a:r>
              <a:rPr lang="en-US" sz="240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and management</a:t>
            </a:r>
          </a:p>
          <a:p>
            <a:pPr marL="457200" indent="-457200">
              <a:spcAft>
                <a:spcPts val="1200"/>
              </a:spcAft>
              <a:buClr>
                <a:srgbClr val="333E48"/>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Consolidated billing</a:t>
            </a:r>
          </a:p>
          <a:p>
            <a:pPr marL="457200" indent="-457200">
              <a:spcAft>
                <a:spcPts val="1200"/>
              </a:spcAft>
              <a:buClr>
                <a:srgbClr val="333E48"/>
              </a:buClr>
              <a:buFont typeface="Arial" panose="020B0604020202020204" pitchFamily="34" charset="0"/>
              <a:buChar char="•"/>
            </a:pP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API-based </a:t>
            </a:r>
            <a:endParaRPr lang="en-US" sz="2400">
              <a:latin typeface="Amazon Ember Light" panose="020B0403020204020204" pitchFamily="34" charset="0"/>
              <a:ea typeface="Amazon Ember" panose="020B0603020204020204" pitchFamily="34" charset="0"/>
              <a:cs typeface="Amazon Ember" panose="020B0603020204020204" pitchFamily="34" charset="0"/>
            </a:endParaRPr>
          </a:p>
        </p:txBody>
      </p:sp>
      <p:pic>
        <p:nvPicPr>
          <p:cNvPr id="9" name="Graphic 8">
            <a:extLst>
              <a:ext uri="{FF2B5EF4-FFF2-40B4-BE49-F238E27FC236}">
                <a16:creationId xmlns:a16="http://schemas.microsoft.com/office/drawing/2014/main" id="{5870C353-4F6D-8D4B-ADDB-20AA92211C4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28" y="2327859"/>
            <a:ext cx="1066317" cy="1066317"/>
          </a:xfrm>
          <a:prstGeom prst="rect">
            <a:avLst/>
          </a:prstGeom>
        </p:spPr>
      </p:pic>
      <p:sp>
        <p:nvSpPr>
          <p:cNvPr id="10" name="TextBox 9">
            <a:extLst>
              <a:ext uri="{FF2B5EF4-FFF2-40B4-BE49-F238E27FC236}">
                <a16:creationId xmlns:a16="http://schemas.microsoft.com/office/drawing/2014/main" id="{616B25F2-7442-5F4C-B2C9-2F6DB33B2B18}"/>
              </a:ext>
            </a:extLst>
          </p:cNvPr>
          <p:cNvSpPr txBox="1"/>
          <p:nvPr/>
        </p:nvSpPr>
        <p:spPr>
          <a:xfrm>
            <a:off x="642951" y="3411592"/>
            <a:ext cx="1976073" cy="707886"/>
          </a:xfrm>
          <a:prstGeom prst="rect">
            <a:avLst/>
          </a:prstGeom>
          <a:noFill/>
        </p:spPr>
        <p:txBody>
          <a:bodyPr wrap="square" rtlCol="0">
            <a:spAutoFit/>
          </a:bodyPr>
          <a:lstStyle/>
          <a:p>
            <a:pPr algn="ctr"/>
            <a:r>
              <a:rPr lang="en-US" sz="20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Organizations</a:t>
            </a:r>
          </a:p>
        </p:txBody>
      </p:sp>
      <p:sp>
        <p:nvSpPr>
          <p:cNvPr id="8" name="Rectangle 7">
            <a:extLst>
              <a:ext uri="{FF2B5EF4-FFF2-40B4-BE49-F238E27FC236}">
                <a16:creationId xmlns:a16="http://schemas.microsoft.com/office/drawing/2014/main" id="{543B1992-7484-0D49-B0A2-8078F1FF1D61}"/>
              </a:ext>
              <a:ext uri="{C183D7F6-B498-43B3-948B-1728B52AA6E4}">
                <adec:decorative xmlns:adec="http://schemas.microsoft.com/office/drawing/2017/decorative" val="1"/>
              </a:ext>
            </a:extLst>
          </p:cNvPr>
          <p:cNvSpPr/>
          <p:nvPr/>
        </p:nvSpPr>
        <p:spPr>
          <a:xfrm>
            <a:off x="419100" y="1940393"/>
            <a:ext cx="2423777" cy="2618907"/>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custDataLst>
      <p:tags r:id="rId1"/>
    </p:custDataLst>
    <p:extLst>
      <p:ext uri="{BB962C8B-B14F-4D97-AF65-F5344CB8AC3E}">
        <p14:creationId xmlns:p14="http://schemas.microsoft.com/office/powerpoint/2010/main" val="443184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lide Number Placeholder 241">
            <a:extLst>
              <a:ext uri="{FF2B5EF4-FFF2-40B4-BE49-F238E27FC236}">
                <a16:creationId xmlns:a16="http://schemas.microsoft.com/office/drawing/2014/main" id="{8E24F417-8B86-4D43-AD28-2D54C05E7FE9}"/>
              </a:ext>
            </a:extLst>
          </p:cNvPr>
          <p:cNvSpPr>
            <a:spLocks noGrp="1"/>
          </p:cNvSpPr>
          <p:nvPr>
            <p:ph type="sldNum" sz="quarter" idx="20"/>
          </p:nvPr>
        </p:nvSpPr>
        <p:spPr/>
        <p:txBody>
          <a:bodyPr/>
          <a:lstStyle/>
          <a:p>
            <a:fld id="{B6A95138-A96E-2F42-A959-2EFD44FE4AB7}" type="slidenum">
              <a:rPr lang="en-US" smtClean="0"/>
              <a:t>47</a:t>
            </a:fld>
            <a:endParaRPr lang="en-US"/>
          </a:p>
        </p:txBody>
      </p:sp>
      <p:sp>
        <p:nvSpPr>
          <p:cNvPr id="6" name="Title 5">
            <a:extLst>
              <a:ext uri="{FF2B5EF4-FFF2-40B4-BE49-F238E27FC236}">
                <a16:creationId xmlns:a16="http://schemas.microsoft.com/office/drawing/2014/main" id="{58876D70-FA29-AB42-90F6-53D7BAF073BF}"/>
              </a:ext>
            </a:extLst>
          </p:cNvPr>
          <p:cNvSpPr>
            <a:spLocks noGrp="1"/>
          </p:cNvSpPr>
          <p:nvPr>
            <p:ph type="title"/>
          </p:nvPr>
        </p:nvSpPr>
        <p:spPr/>
        <p:txBody>
          <a:bodyPr/>
          <a:lstStyle/>
          <a:p>
            <a:r>
              <a:rPr lang="en-US"/>
              <a:t>AWS Organizations: Illustrated</a:t>
            </a:r>
          </a:p>
        </p:txBody>
      </p:sp>
      <p:sp>
        <p:nvSpPr>
          <p:cNvPr id="226" name="TextBox 225">
            <a:extLst>
              <a:ext uri="{FF2B5EF4-FFF2-40B4-BE49-F238E27FC236}">
                <a16:creationId xmlns:a16="http://schemas.microsoft.com/office/drawing/2014/main" id="{A0DB950B-B75D-2E4F-9D25-956C902314CD}"/>
              </a:ext>
            </a:extLst>
          </p:cNvPr>
          <p:cNvSpPr txBox="1"/>
          <p:nvPr/>
        </p:nvSpPr>
        <p:spPr>
          <a:xfrm>
            <a:off x="320103" y="1457002"/>
            <a:ext cx="2572278" cy="4608954"/>
          </a:xfrm>
          <a:prstGeom prst="rect">
            <a:avLst/>
          </a:prstGeom>
          <a:noFill/>
        </p:spPr>
        <p:txBody>
          <a:bodyPr wrap="square" rtlCol="0">
            <a:spAutoFit/>
          </a:bodyPr>
          <a:lstStyle/>
          <a:p>
            <a:r>
              <a:rPr lang="en-US" sz="1600">
                <a:latin typeface="Amazon Ember Light" panose="020B0403020204020204" pitchFamily="34" charset="0"/>
                <a:ea typeface="Amazon Ember" panose="020B0603020204020204" pitchFamily="34" charset="0"/>
                <a:cs typeface="Amazon Ember" panose="020B0603020204020204" pitchFamily="34" charset="0"/>
              </a:rPr>
              <a:t>In the AWS Organizations </a:t>
            </a:r>
            <a:r>
              <a:rPr lang="en-US" sz="1600">
                <a:latin typeface="Amazon Ember" panose="02000000000000000000" pitchFamily="2" charset="0"/>
                <a:ea typeface="Amazon Ember" panose="02000000000000000000" pitchFamily="2" charset="0"/>
                <a:cs typeface="Amazon Ember" panose="020B0603020204020204" pitchFamily="34" charset="0"/>
              </a:rPr>
              <a:t>primary account</a:t>
            </a:r>
            <a:r>
              <a:rPr lang="en-US" sz="1600">
                <a:ea typeface="Amazon Ember" panose="02000000000000000000" pitchFamily="2" charset="0"/>
                <a:cs typeface="Amazon Ember" panose="020B0603020204020204" pitchFamily="34" charset="0"/>
              </a:rPr>
              <a:t>:</a:t>
            </a:r>
          </a:p>
          <a:p>
            <a:pPr marL="457200" lvl="1"/>
            <a:endParaRPr lang="en-US" sz="1100" b="1">
              <a:latin typeface="Amazon Ember Light" panose="020B0403020204020204" pitchFamily="34" charset="0"/>
              <a:ea typeface="Amazon Ember" panose="020B0603020204020204" pitchFamily="34" charset="0"/>
              <a:cs typeface="Amazon Ember" panose="020B0603020204020204" pitchFamily="34" charset="0"/>
            </a:endParaRPr>
          </a:p>
          <a:p>
            <a:pPr marL="342900" indent="-342900">
              <a:buFont typeface="+mj-lt"/>
              <a:buAutoNum type="arabicPeriod"/>
            </a:pPr>
            <a:r>
              <a:rPr lang="en-US" sz="1600">
                <a:ea typeface="Amazon Ember" panose="020B0603020204020204" pitchFamily="34" charset="0"/>
                <a:cs typeface="Amazon Ember" panose="020B0603020204020204" pitchFamily="34" charset="0"/>
              </a:rPr>
              <a:t>Create a hierarchy of </a:t>
            </a:r>
            <a:r>
              <a:rPr lang="en-US" sz="1600">
                <a:solidFill>
                  <a:srgbClr val="504BAB"/>
                </a:solidFill>
                <a:ea typeface="Amazon Ember" panose="020B0603020204020204" pitchFamily="34" charset="0"/>
                <a:cs typeface="Amazon Ember" panose="020B0603020204020204" pitchFamily="34" charset="0"/>
              </a:rPr>
              <a:t>organizational units (OUs)</a:t>
            </a:r>
          </a:p>
          <a:p>
            <a:pPr marL="342900" indent="-342900">
              <a:buFont typeface="+mj-lt"/>
              <a:buAutoNum type="arabicPeriod"/>
            </a:pPr>
            <a:endParaRPr lang="en-US" sz="1600">
              <a:ea typeface="Amazon Ember" panose="020B0603020204020204" pitchFamily="34" charset="0"/>
              <a:cs typeface="Amazon Ember" panose="020B0603020204020204" pitchFamily="34" charset="0"/>
            </a:endParaRPr>
          </a:p>
          <a:p>
            <a:pPr marL="342900" indent="-342900">
              <a:buFont typeface="+mj-lt"/>
              <a:buAutoNum type="arabicPeriod"/>
            </a:pPr>
            <a:r>
              <a:rPr lang="en-US" sz="1600">
                <a:ea typeface="Amazon Ember" panose="020B0603020204020204" pitchFamily="34" charset="0"/>
                <a:cs typeface="Amazon Ember" panose="020B0603020204020204" pitchFamily="34" charset="0"/>
              </a:rPr>
              <a:t>Assign accounts to OUs as </a:t>
            </a:r>
            <a:r>
              <a:rPr lang="en-US" sz="1600">
                <a:solidFill>
                  <a:srgbClr val="504BAB"/>
                </a:solidFill>
                <a:ea typeface="Amazon Ember" panose="020B0603020204020204" pitchFamily="34" charset="0"/>
                <a:cs typeface="Amazon Ember" panose="020B0603020204020204" pitchFamily="34" charset="0"/>
              </a:rPr>
              <a:t>member accounts</a:t>
            </a:r>
          </a:p>
          <a:p>
            <a:endParaRPr lang="en-US" sz="1600">
              <a:ea typeface="Amazon Ember" panose="020B0603020204020204" pitchFamily="34" charset="0"/>
              <a:cs typeface="Amazon Ember" panose="020B0603020204020204" pitchFamily="34" charset="0"/>
            </a:endParaRPr>
          </a:p>
          <a:p>
            <a:pPr marL="342900" indent="-342900">
              <a:buFont typeface="+mj-lt"/>
              <a:buAutoNum type="arabicPeriod" startAt="3"/>
            </a:pPr>
            <a:r>
              <a:rPr lang="en-US" sz="1600">
                <a:ea typeface="Amazon Ember" panose="020B0603020204020204" pitchFamily="34" charset="0"/>
                <a:cs typeface="Amazon Ember" panose="020B0603020204020204" pitchFamily="34" charset="0"/>
              </a:rPr>
              <a:t>Define </a:t>
            </a:r>
            <a:r>
              <a:rPr lang="en-US" sz="1600">
                <a:solidFill>
                  <a:srgbClr val="504BAB"/>
                </a:solidFill>
                <a:ea typeface="Amazon Ember" panose="020B0603020204020204" pitchFamily="34" charset="0"/>
                <a:cs typeface="Amazon Ember" panose="020B0603020204020204" pitchFamily="34" charset="0"/>
              </a:rPr>
              <a:t>service control policies (SCPs)</a:t>
            </a:r>
            <a:r>
              <a:rPr lang="en-US" sz="1600">
                <a:solidFill>
                  <a:schemeClr val="accent5"/>
                </a:solidFill>
                <a:ea typeface="Amazon Ember" panose="020B0603020204020204" pitchFamily="34" charset="0"/>
                <a:cs typeface="Amazon Ember" panose="020B0603020204020204" pitchFamily="34" charset="0"/>
              </a:rPr>
              <a:t> </a:t>
            </a:r>
            <a:r>
              <a:rPr lang="en-US" sz="1600">
                <a:ea typeface="Amazon Ember" panose="020B0603020204020204" pitchFamily="34" charset="0"/>
                <a:cs typeface="Amazon Ember" panose="020B0603020204020204" pitchFamily="34" charset="0"/>
              </a:rPr>
              <a:t>that apply permissions restrictions to specific member accounts</a:t>
            </a:r>
          </a:p>
          <a:p>
            <a:endParaRPr lang="en-US" sz="1050">
              <a:ea typeface="Amazon Ember" panose="020B0603020204020204" pitchFamily="34" charset="0"/>
              <a:cs typeface="Amazon Ember" panose="020B0603020204020204" pitchFamily="34" charset="0"/>
            </a:endParaRPr>
          </a:p>
          <a:p>
            <a:pPr marL="342900" indent="-342900">
              <a:buFont typeface="+mj-lt"/>
              <a:buAutoNum type="arabicPeriod" startAt="4"/>
            </a:pPr>
            <a:r>
              <a:rPr lang="en-US" sz="1600">
                <a:ea typeface="Amazon Ember" panose="020B0603020204020204" pitchFamily="34" charset="0"/>
                <a:cs typeface="Amazon Ember" panose="020B0603020204020204" pitchFamily="34" charset="0"/>
              </a:rPr>
              <a:t>Attach the SPCs to root, OUs, or accounts</a:t>
            </a:r>
            <a:endParaRPr lang="en-US">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74839545-93AF-D84F-B4BD-A935C32EA70D}"/>
              </a:ext>
              <a:ext uri="{C183D7F6-B498-43B3-948B-1728B52AA6E4}">
                <adec:decorative xmlns:adec="http://schemas.microsoft.com/office/drawing/2017/decorative" val="1"/>
              </a:ext>
            </a:extLst>
          </p:cNvPr>
          <p:cNvSpPr/>
          <p:nvPr/>
        </p:nvSpPr>
        <p:spPr>
          <a:xfrm>
            <a:off x="2994638" y="1512993"/>
            <a:ext cx="9034272" cy="492050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9" name="Graphic 8">
            <a:extLst>
              <a:ext uri="{FF2B5EF4-FFF2-40B4-BE49-F238E27FC236}">
                <a16:creationId xmlns:a16="http://schemas.microsoft.com/office/drawing/2014/main" id="{F0C18AFD-2899-1B42-B4F1-FCF14785F8E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0371" y="1514198"/>
            <a:ext cx="330200" cy="330200"/>
          </a:xfrm>
          <a:prstGeom prst="rect">
            <a:avLst/>
          </a:prstGeom>
        </p:spPr>
      </p:pic>
      <p:sp>
        <p:nvSpPr>
          <p:cNvPr id="10" name="Rectangle 9">
            <a:extLst>
              <a:ext uri="{FF2B5EF4-FFF2-40B4-BE49-F238E27FC236}">
                <a16:creationId xmlns:a16="http://schemas.microsoft.com/office/drawing/2014/main" id="{29981667-8296-EE47-A82D-31C80A332C6B}"/>
              </a:ext>
              <a:ext uri="{C183D7F6-B498-43B3-948B-1728B52AA6E4}">
                <adec:decorative xmlns:adec="http://schemas.microsoft.com/office/drawing/2017/decorative" val="1"/>
              </a:ext>
            </a:extLst>
          </p:cNvPr>
          <p:cNvSpPr/>
          <p:nvPr/>
        </p:nvSpPr>
        <p:spPr>
          <a:xfrm>
            <a:off x="3330571" y="2010024"/>
            <a:ext cx="6081154" cy="426412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Primary account</a:t>
            </a:r>
          </a:p>
        </p:txBody>
      </p:sp>
      <p:pic>
        <p:nvPicPr>
          <p:cNvPr id="11" name="Graphic 10">
            <a:extLst>
              <a:ext uri="{FF2B5EF4-FFF2-40B4-BE49-F238E27FC236}">
                <a16:creationId xmlns:a16="http://schemas.microsoft.com/office/drawing/2014/main" id="{D5C36879-8396-A841-8544-53F117D2F38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0571" y="2010024"/>
            <a:ext cx="330200" cy="330200"/>
          </a:xfrm>
          <a:prstGeom prst="rect">
            <a:avLst/>
          </a:prstGeom>
        </p:spPr>
      </p:pic>
      <p:pic>
        <p:nvPicPr>
          <p:cNvPr id="12" name="Graphic 11">
            <a:extLst>
              <a:ext uri="{FF2B5EF4-FFF2-40B4-BE49-F238E27FC236}">
                <a16:creationId xmlns:a16="http://schemas.microsoft.com/office/drawing/2014/main" id="{94785833-61E7-D24E-B3BB-016FF7A0B21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7822" y="2437657"/>
            <a:ext cx="330243" cy="330200"/>
          </a:xfrm>
          <a:prstGeom prst="rect">
            <a:avLst/>
          </a:prstGeom>
        </p:spPr>
      </p:pic>
      <p:sp>
        <p:nvSpPr>
          <p:cNvPr id="14" name="TextBox 13">
            <a:extLst>
              <a:ext uri="{FF2B5EF4-FFF2-40B4-BE49-F238E27FC236}">
                <a16:creationId xmlns:a16="http://schemas.microsoft.com/office/drawing/2014/main" id="{1B76EA54-C6FA-B446-A825-856795B4F3C9}"/>
              </a:ext>
              <a:ext uri="{C183D7F6-B498-43B3-948B-1728B52AA6E4}">
                <adec:decorative xmlns:adec="http://schemas.microsoft.com/office/drawing/2017/decorative" val="1"/>
              </a:ext>
            </a:extLst>
          </p:cNvPr>
          <p:cNvSpPr txBox="1"/>
          <p:nvPr/>
        </p:nvSpPr>
        <p:spPr>
          <a:xfrm>
            <a:off x="5703579" y="2913123"/>
            <a:ext cx="1503962" cy="338554"/>
          </a:xfrm>
          <a:prstGeom prst="rect">
            <a:avLst/>
          </a:prstGeom>
          <a:noFill/>
        </p:spPr>
        <p:txBody>
          <a:bodyPr wrap="square" rtlCol="0">
            <a:spAutoFit/>
          </a:bodyPr>
          <a:lstStyle/>
          <a:p>
            <a:pPr algn="ctr"/>
            <a:r>
              <a:rPr lang="en-US" sz="1600"/>
              <a:t>Internal IT OU</a:t>
            </a:r>
          </a:p>
        </p:txBody>
      </p:sp>
      <p:pic>
        <p:nvPicPr>
          <p:cNvPr id="15" name="Graphic 14">
            <a:extLst>
              <a:ext uri="{FF2B5EF4-FFF2-40B4-BE49-F238E27FC236}">
                <a16:creationId xmlns:a16="http://schemas.microsoft.com/office/drawing/2014/main" id="{396BCBDD-7476-2545-BE11-AD55623C9DA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8261" y="2503491"/>
            <a:ext cx="469900" cy="469900"/>
          </a:xfrm>
          <a:prstGeom prst="rect">
            <a:avLst/>
          </a:prstGeom>
        </p:spPr>
      </p:pic>
      <p:sp>
        <p:nvSpPr>
          <p:cNvPr id="16" name="Rectangle 15">
            <a:extLst>
              <a:ext uri="{FF2B5EF4-FFF2-40B4-BE49-F238E27FC236}">
                <a16:creationId xmlns:a16="http://schemas.microsoft.com/office/drawing/2014/main" id="{72FD162E-852A-E94A-B97C-CED3D38BCFEF}"/>
              </a:ext>
              <a:ext uri="{C183D7F6-B498-43B3-948B-1728B52AA6E4}">
                <adec:decorative xmlns:adec="http://schemas.microsoft.com/office/drawing/2017/decorative" val="1"/>
              </a:ext>
            </a:extLst>
          </p:cNvPr>
          <p:cNvSpPr/>
          <p:nvPr/>
        </p:nvSpPr>
        <p:spPr>
          <a:xfrm>
            <a:off x="3701877" y="2437658"/>
            <a:ext cx="5581159" cy="371941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600">
              <a:solidFill>
                <a:srgbClr val="5A6B86"/>
              </a:solidFill>
            </a:endParaRPr>
          </a:p>
        </p:txBody>
      </p:sp>
      <p:sp>
        <p:nvSpPr>
          <p:cNvPr id="2" name="Rectangle 1">
            <a:extLst>
              <a:ext uri="{FF2B5EF4-FFF2-40B4-BE49-F238E27FC236}">
                <a16:creationId xmlns:a16="http://schemas.microsoft.com/office/drawing/2014/main" id="{53247946-8470-994C-A89B-CE8E601C6A32}"/>
              </a:ext>
              <a:ext uri="{C183D7F6-B498-43B3-948B-1728B52AA6E4}">
                <adec:decorative xmlns:adec="http://schemas.microsoft.com/office/drawing/2017/decorative" val="1"/>
              </a:ext>
            </a:extLst>
          </p:cNvPr>
          <p:cNvSpPr/>
          <p:nvPr/>
        </p:nvSpPr>
        <p:spPr>
          <a:xfrm>
            <a:off x="4756292" y="3121009"/>
            <a:ext cx="635494" cy="330201"/>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root</a:t>
            </a:r>
          </a:p>
        </p:txBody>
      </p:sp>
      <p:pic>
        <p:nvPicPr>
          <p:cNvPr id="17" name="Graphic 16">
            <a:extLst>
              <a:ext uri="{FF2B5EF4-FFF2-40B4-BE49-F238E27FC236}">
                <a16:creationId xmlns:a16="http://schemas.microsoft.com/office/drawing/2014/main" id="{AD64CD14-2431-2C43-BA22-060C37A2D5C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85237" y="3311289"/>
            <a:ext cx="469900" cy="469900"/>
          </a:xfrm>
          <a:prstGeom prst="rect">
            <a:avLst/>
          </a:prstGeom>
        </p:spPr>
      </p:pic>
      <p:sp>
        <p:nvSpPr>
          <p:cNvPr id="18" name="TextBox 17">
            <a:extLst>
              <a:ext uri="{FF2B5EF4-FFF2-40B4-BE49-F238E27FC236}">
                <a16:creationId xmlns:a16="http://schemas.microsoft.com/office/drawing/2014/main" id="{32FEA7D9-C614-954E-80CA-2322E3B68E32}"/>
              </a:ext>
              <a:ext uri="{C183D7F6-B498-43B3-948B-1728B52AA6E4}">
                <adec:decorative xmlns:adec="http://schemas.microsoft.com/office/drawing/2017/decorative" val="1"/>
              </a:ext>
            </a:extLst>
          </p:cNvPr>
          <p:cNvSpPr txBox="1"/>
          <p:nvPr/>
        </p:nvSpPr>
        <p:spPr>
          <a:xfrm>
            <a:off x="4988045" y="3736376"/>
            <a:ext cx="1648886" cy="338554"/>
          </a:xfrm>
          <a:prstGeom prst="rect">
            <a:avLst/>
          </a:prstGeom>
          <a:noFill/>
        </p:spPr>
        <p:txBody>
          <a:bodyPr wrap="square" rtlCol="0">
            <a:spAutoFit/>
          </a:bodyPr>
          <a:lstStyle/>
          <a:p>
            <a:pPr algn="r"/>
            <a:r>
              <a:rPr lang="en-US" sz="1600"/>
              <a:t>Engineering OU</a:t>
            </a:r>
          </a:p>
        </p:txBody>
      </p:sp>
      <p:pic>
        <p:nvPicPr>
          <p:cNvPr id="21" name="Graphic 20">
            <a:extLst>
              <a:ext uri="{FF2B5EF4-FFF2-40B4-BE49-F238E27FC236}">
                <a16:creationId xmlns:a16="http://schemas.microsoft.com/office/drawing/2014/main" id="{6B19F76B-E68E-6F47-922B-737A7E6D16B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35045" y="4846121"/>
            <a:ext cx="469900" cy="469900"/>
          </a:xfrm>
          <a:prstGeom prst="rect">
            <a:avLst/>
          </a:prstGeom>
        </p:spPr>
      </p:pic>
      <p:sp>
        <p:nvSpPr>
          <p:cNvPr id="23" name="TextBox 22">
            <a:extLst>
              <a:ext uri="{FF2B5EF4-FFF2-40B4-BE49-F238E27FC236}">
                <a16:creationId xmlns:a16="http://schemas.microsoft.com/office/drawing/2014/main" id="{3D2ABFCE-D71A-E040-9AD8-406DDA082573}"/>
              </a:ext>
              <a:ext uri="{C183D7F6-B498-43B3-948B-1728B52AA6E4}">
                <adec:decorative xmlns:adec="http://schemas.microsoft.com/office/drawing/2017/decorative" val="1"/>
              </a:ext>
            </a:extLst>
          </p:cNvPr>
          <p:cNvSpPr txBox="1"/>
          <p:nvPr/>
        </p:nvSpPr>
        <p:spPr>
          <a:xfrm>
            <a:off x="6721155" y="4481354"/>
            <a:ext cx="1497988" cy="584775"/>
          </a:xfrm>
          <a:prstGeom prst="rect">
            <a:avLst/>
          </a:prstGeom>
          <a:noFill/>
        </p:spPr>
        <p:txBody>
          <a:bodyPr wrap="square" rtlCol="0">
            <a:spAutoFit/>
          </a:bodyPr>
          <a:lstStyle/>
          <a:p>
            <a:pPr algn="ctr"/>
            <a:r>
              <a:rPr lang="en-US" sz="1600"/>
              <a:t> Development OU</a:t>
            </a:r>
          </a:p>
        </p:txBody>
      </p:sp>
      <p:pic>
        <p:nvPicPr>
          <p:cNvPr id="24" name="Graphic 23">
            <a:extLst>
              <a:ext uri="{FF2B5EF4-FFF2-40B4-BE49-F238E27FC236}">
                <a16:creationId xmlns:a16="http://schemas.microsoft.com/office/drawing/2014/main" id="{1751FC1B-DCDA-0B46-8E89-C8827B57E08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74492" y="4117521"/>
            <a:ext cx="469900" cy="469900"/>
          </a:xfrm>
          <a:prstGeom prst="rect">
            <a:avLst/>
          </a:prstGeom>
        </p:spPr>
      </p:pic>
      <p:sp>
        <p:nvSpPr>
          <p:cNvPr id="25" name="TextBox 24">
            <a:extLst>
              <a:ext uri="{FF2B5EF4-FFF2-40B4-BE49-F238E27FC236}">
                <a16:creationId xmlns:a16="http://schemas.microsoft.com/office/drawing/2014/main" id="{78F7F15D-20F5-9B48-B14A-556725DED076}"/>
              </a:ext>
              <a:ext uri="{C183D7F6-B498-43B3-948B-1728B52AA6E4}">
                <adec:decorative xmlns:adec="http://schemas.microsoft.com/office/drawing/2017/decorative" val="1"/>
              </a:ext>
            </a:extLst>
          </p:cNvPr>
          <p:cNvSpPr txBox="1"/>
          <p:nvPr/>
        </p:nvSpPr>
        <p:spPr>
          <a:xfrm>
            <a:off x="6131270" y="5306609"/>
            <a:ext cx="1623830" cy="338554"/>
          </a:xfrm>
          <a:prstGeom prst="rect">
            <a:avLst/>
          </a:prstGeom>
          <a:noFill/>
        </p:spPr>
        <p:txBody>
          <a:bodyPr wrap="square" rtlCol="0">
            <a:spAutoFit/>
          </a:bodyPr>
          <a:lstStyle/>
          <a:p>
            <a:pPr algn="ctr"/>
            <a:r>
              <a:rPr lang="en-US" sz="1600"/>
              <a:t> Production OU</a:t>
            </a:r>
          </a:p>
        </p:txBody>
      </p:sp>
      <p:cxnSp>
        <p:nvCxnSpPr>
          <p:cNvPr id="4" name="Straight Connector 3">
            <a:extLst>
              <a:ext uri="{FF2B5EF4-FFF2-40B4-BE49-F238E27FC236}">
                <a16:creationId xmlns:a16="http://schemas.microsoft.com/office/drawing/2014/main" id="{079FB4CA-EE59-4D46-BB31-A2DC55CFE377}"/>
              </a:ext>
              <a:ext uri="{C183D7F6-B498-43B3-948B-1728B52AA6E4}">
                <adec:decorative xmlns:adec="http://schemas.microsoft.com/office/drawing/2017/decorative" val="1"/>
              </a:ext>
            </a:extLst>
          </p:cNvPr>
          <p:cNvCxnSpPr>
            <a:cxnSpLocks/>
            <a:stCxn id="2" idx="3"/>
            <a:endCxn id="15" idx="1"/>
          </p:cNvCxnSpPr>
          <p:nvPr/>
        </p:nvCxnSpPr>
        <p:spPr>
          <a:xfrm flipV="1">
            <a:off x="5391786" y="2738441"/>
            <a:ext cx="656475" cy="547669"/>
          </a:xfrm>
          <a:prstGeom prst="line">
            <a:avLst/>
          </a:prstGeom>
          <a:ln w="19050">
            <a:solidFill>
              <a:srgbClr val="504BA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D27698-F291-1F45-941E-4EF436BAEBD5}"/>
              </a:ext>
              <a:ext uri="{C183D7F6-B498-43B3-948B-1728B52AA6E4}">
                <adec:decorative xmlns:adec="http://schemas.microsoft.com/office/drawing/2017/decorative" val="1"/>
              </a:ext>
            </a:extLst>
          </p:cNvPr>
          <p:cNvCxnSpPr>
            <a:cxnSpLocks/>
            <a:stCxn id="2" idx="3"/>
            <a:endCxn id="17" idx="1"/>
          </p:cNvCxnSpPr>
          <p:nvPr/>
        </p:nvCxnSpPr>
        <p:spPr>
          <a:xfrm>
            <a:off x="5391786" y="3286110"/>
            <a:ext cx="693451" cy="260129"/>
          </a:xfrm>
          <a:prstGeom prst="line">
            <a:avLst/>
          </a:prstGeom>
          <a:ln w="19050">
            <a:solidFill>
              <a:srgbClr val="504BA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A2534D-46C3-CF41-820D-84E54740690C}"/>
              </a:ext>
              <a:ext uri="{C183D7F6-B498-43B3-948B-1728B52AA6E4}">
                <adec:decorative xmlns:adec="http://schemas.microsoft.com/office/drawing/2017/decorative" val="1"/>
              </a:ext>
            </a:extLst>
          </p:cNvPr>
          <p:cNvCxnSpPr>
            <a:cxnSpLocks/>
            <a:stCxn id="17" idx="3"/>
            <a:endCxn id="21" idx="1"/>
          </p:cNvCxnSpPr>
          <p:nvPr/>
        </p:nvCxnSpPr>
        <p:spPr>
          <a:xfrm>
            <a:off x="6555137" y="3546239"/>
            <a:ext cx="279908" cy="1534832"/>
          </a:xfrm>
          <a:prstGeom prst="line">
            <a:avLst/>
          </a:prstGeom>
          <a:ln w="19050">
            <a:solidFill>
              <a:srgbClr val="504BAB"/>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AA80BF-4D79-F14A-8895-B80C8B39F3B0}"/>
              </a:ext>
              <a:ext uri="{C183D7F6-B498-43B3-948B-1728B52AA6E4}">
                <adec:decorative xmlns:adec="http://schemas.microsoft.com/office/drawing/2017/decorative" val="1"/>
              </a:ext>
            </a:extLst>
          </p:cNvPr>
          <p:cNvCxnSpPr>
            <a:cxnSpLocks/>
            <a:stCxn id="17" idx="3"/>
            <a:endCxn id="24" idx="1"/>
          </p:cNvCxnSpPr>
          <p:nvPr/>
        </p:nvCxnSpPr>
        <p:spPr>
          <a:xfrm>
            <a:off x="6555137" y="3546239"/>
            <a:ext cx="419355" cy="806232"/>
          </a:xfrm>
          <a:prstGeom prst="line">
            <a:avLst/>
          </a:prstGeom>
          <a:ln w="19050">
            <a:solidFill>
              <a:srgbClr val="504BAB"/>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33788F8-1B83-4148-A706-0474A6E3B146}"/>
              </a:ext>
              <a:ext uri="{C183D7F6-B498-43B3-948B-1728B52AA6E4}">
                <adec:decorative xmlns:adec="http://schemas.microsoft.com/office/drawing/2017/decorative" val="1"/>
              </a:ext>
            </a:extLst>
          </p:cNvPr>
          <p:cNvSpPr/>
          <p:nvPr/>
        </p:nvSpPr>
        <p:spPr>
          <a:xfrm>
            <a:off x="9746762" y="2411775"/>
            <a:ext cx="1630089" cy="63185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account</a:t>
            </a:r>
          </a:p>
        </p:txBody>
      </p:sp>
      <p:pic>
        <p:nvPicPr>
          <p:cNvPr id="55" name="Graphic 54">
            <a:extLst>
              <a:ext uri="{FF2B5EF4-FFF2-40B4-BE49-F238E27FC236}">
                <a16:creationId xmlns:a16="http://schemas.microsoft.com/office/drawing/2014/main" id="{E57E3621-9FA0-DB4C-AA9E-0E1872A6D09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8806" y="2411776"/>
            <a:ext cx="274320" cy="274320"/>
          </a:xfrm>
          <a:prstGeom prst="rect">
            <a:avLst/>
          </a:prstGeom>
        </p:spPr>
      </p:pic>
      <p:cxnSp>
        <p:nvCxnSpPr>
          <p:cNvPr id="89" name="Straight Connector 88">
            <a:extLst>
              <a:ext uri="{FF2B5EF4-FFF2-40B4-BE49-F238E27FC236}">
                <a16:creationId xmlns:a16="http://schemas.microsoft.com/office/drawing/2014/main" id="{474FAC97-2B1D-7E45-950B-725152330132}"/>
              </a:ext>
              <a:ext uri="{C183D7F6-B498-43B3-948B-1728B52AA6E4}">
                <adec:decorative xmlns:adec="http://schemas.microsoft.com/office/drawing/2017/decorative" val="1"/>
              </a:ext>
            </a:extLst>
          </p:cNvPr>
          <p:cNvCxnSpPr>
            <a:cxnSpLocks/>
            <a:stCxn id="15" idx="3"/>
            <a:endCxn id="126" idx="1"/>
          </p:cNvCxnSpPr>
          <p:nvPr/>
        </p:nvCxnSpPr>
        <p:spPr>
          <a:xfrm flipV="1">
            <a:off x="6518161" y="2727704"/>
            <a:ext cx="2122006" cy="10737"/>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B32D182-08E9-F945-A53E-119D271E6365}"/>
              </a:ext>
              <a:ext uri="{C183D7F6-B498-43B3-948B-1728B52AA6E4}">
                <adec:decorative xmlns:adec="http://schemas.microsoft.com/office/drawing/2017/decorative" val="1"/>
              </a:ext>
            </a:extLst>
          </p:cNvPr>
          <p:cNvCxnSpPr>
            <a:cxnSpLocks/>
            <a:stCxn id="17" idx="3"/>
            <a:endCxn id="130" idx="1"/>
          </p:cNvCxnSpPr>
          <p:nvPr/>
        </p:nvCxnSpPr>
        <p:spPr>
          <a:xfrm>
            <a:off x="6555137" y="3546239"/>
            <a:ext cx="2095663" cy="10256"/>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CEF5A55-FD59-104D-A63D-E5ECAC1316B2}"/>
              </a:ext>
              <a:ext uri="{C183D7F6-B498-43B3-948B-1728B52AA6E4}">
                <adec:decorative xmlns:adec="http://schemas.microsoft.com/office/drawing/2017/decorative" val="1"/>
              </a:ext>
            </a:extLst>
          </p:cNvPr>
          <p:cNvCxnSpPr>
            <a:cxnSpLocks/>
            <a:stCxn id="152" idx="3"/>
            <a:endCxn id="162" idx="1"/>
          </p:cNvCxnSpPr>
          <p:nvPr/>
        </p:nvCxnSpPr>
        <p:spPr>
          <a:xfrm>
            <a:off x="9026909" y="4370331"/>
            <a:ext cx="7198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82C3FED-32D5-8542-911D-995A4A9E9AF1}"/>
              </a:ext>
              <a:ext uri="{C183D7F6-B498-43B3-948B-1728B52AA6E4}">
                <adec:decorative xmlns:adec="http://schemas.microsoft.com/office/drawing/2017/decorative" val="1"/>
              </a:ext>
            </a:extLst>
          </p:cNvPr>
          <p:cNvCxnSpPr>
            <a:cxnSpLocks/>
            <a:stCxn id="21" idx="3"/>
            <a:endCxn id="173" idx="1"/>
          </p:cNvCxnSpPr>
          <p:nvPr/>
        </p:nvCxnSpPr>
        <p:spPr>
          <a:xfrm>
            <a:off x="7304945" y="5081071"/>
            <a:ext cx="1335222" cy="19147"/>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62B3B93-AC7F-3049-BC6B-8BE52A205DC7}"/>
              </a:ext>
              <a:ext uri="{C183D7F6-B498-43B3-948B-1728B52AA6E4}">
                <adec:decorative xmlns:adec="http://schemas.microsoft.com/office/drawing/2017/decorative" val="1"/>
              </a:ext>
            </a:extLst>
          </p:cNvPr>
          <p:cNvCxnSpPr>
            <a:cxnSpLocks/>
            <a:stCxn id="21" idx="3"/>
            <a:endCxn id="174" idx="1"/>
          </p:cNvCxnSpPr>
          <p:nvPr/>
        </p:nvCxnSpPr>
        <p:spPr>
          <a:xfrm>
            <a:off x="7304945" y="5081071"/>
            <a:ext cx="1335222" cy="638636"/>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4EEEFCE-CEA0-244D-9B7F-676C8D9C1526}"/>
              </a:ext>
              <a:ext uri="{C183D7F6-B498-43B3-948B-1728B52AA6E4}">
                <adec:decorative xmlns:adec="http://schemas.microsoft.com/office/drawing/2017/decorative" val="1"/>
              </a:ext>
            </a:extLst>
          </p:cNvPr>
          <p:cNvSpPr txBox="1"/>
          <p:nvPr/>
        </p:nvSpPr>
        <p:spPr>
          <a:xfrm>
            <a:off x="4002634" y="2450705"/>
            <a:ext cx="1917513" cy="338554"/>
          </a:xfrm>
          <a:prstGeom prst="rect">
            <a:avLst/>
          </a:prstGeom>
          <a:noFill/>
        </p:spPr>
        <p:txBody>
          <a:bodyPr wrap="none" rtlCol="0">
            <a:spAutoFit/>
          </a:bodyPr>
          <a:lstStyle/>
          <a:p>
            <a:r>
              <a:rPr lang="en-US" sz="1600">
                <a:solidFill>
                  <a:sysClr val="windowText" lastClr="000000"/>
                </a:solidFill>
              </a:rPr>
              <a:t>AWS Organizations</a:t>
            </a: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6" name="Graphic 125">
            <a:extLst>
              <a:ext uri="{FF2B5EF4-FFF2-40B4-BE49-F238E27FC236}">
                <a16:creationId xmlns:a16="http://schemas.microsoft.com/office/drawing/2014/main" id="{BE5A25A4-94D2-9640-ABFB-4823C032E4D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0167" y="2534333"/>
            <a:ext cx="386742" cy="386742"/>
          </a:xfrm>
          <a:prstGeom prst="rect">
            <a:avLst/>
          </a:prstGeom>
        </p:spPr>
      </p:pic>
      <p:sp>
        <p:nvSpPr>
          <p:cNvPr id="129" name="TextBox 128">
            <a:extLst>
              <a:ext uri="{FF2B5EF4-FFF2-40B4-BE49-F238E27FC236}">
                <a16:creationId xmlns:a16="http://schemas.microsoft.com/office/drawing/2014/main" id="{4CFA7835-13EE-C24E-A4AD-8E63211D22CD}"/>
              </a:ext>
              <a:ext uri="{C183D7F6-B498-43B3-948B-1728B52AA6E4}">
                <adec:decorative xmlns:adec="http://schemas.microsoft.com/office/drawing/2017/decorative" val="1"/>
              </a:ext>
            </a:extLst>
          </p:cNvPr>
          <p:cNvSpPr txBox="1"/>
          <p:nvPr/>
        </p:nvSpPr>
        <p:spPr>
          <a:xfrm>
            <a:off x="8158909" y="2890035"/>
            <a:ext cx="1124127" cy="338554"/>
          </a:xfrm>
          <a:prstGeom prst="rect">
            <a:avLst/>
          </a:prstGeom>
          <a:noFill/>
        </p:spPr>
        <p:txBody>
          <a:bodyPr wrap="square" rtlCol="0">
            <a:spAutoFit/>
          </a:bodyPr>
          <a:lstStyle/>
          <a:p>
            <a:pPr algn="ctr"/>
            <a:r>
              <a:rPr lang="en-US" sz="1600"/>
              <a:t>Account 1</a:t>
            </a:r>
          </a:p>
        </p:txBody>
      </p:sp>
      <p:pic>
        <p:nvPicPr>
          <p:cNvPr id="130" name="Graphic 129">
            <a:extLst>
              <a:ext uri="{FF2B5EF4-FFF2-40B4-BE49-F238E27FC236}">
                <a16:creationId xmlns:a16="http://schemas.microsoft.com/office/drawing/2014/main" id="{C8D4CB2B-2455-9540-AC36-BA8C9A4C2EB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50800" y="3363124"/>
            <a:ext cx="386742" cy="386742"/>
          </a:xfrm>
          <a:prstGeom prst="rect">
            <a:avLst/>
          </a:prstGeom>
        </p:spPr>
      </p:pic>
      <p:pic>
        <p:nvPicPr>
          <p:cNvPr id="152" name="Graphic 151">
            <a:extLst>
              <a:ext uri="{FF2B5EF4-FFF2-40B4-BE49-F238E27FC236}">
                <a16:creationId xmlns:a16="http://schemas.microsoft.com/office/drawing/2014/main" id="{9A92A50B-33CF-4F4A-BB57-5F9F564C533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0167" y="4176960"/>
            <a:ext cx="386742" cy="386742"/>
          </a:xfrm>
          <a:prstGeom prst="rect">
            <a:avLst/>
          </a:prstGeom>
        </p:spPr>
      </p:pic>
      <p:cxnSp>
        <p:nvCxnSpPr>
          <p:cNvPr id="155" name="Straight Connector 154">
            <a:extLst>
              <a:ext uri="{FF2B5EF4-FFF2-40B4-BE49-F238E27FC236}">
                <a16:creationId xmlns:a16="http://schemas.microsoft.com/office/drawing/2014/main" id="{E8EE4DBA-F782-C242-92E2-4E9BAB443A41}"/>
              </a:ext>
              <a:ext uri="{C183D7F6-B498-43B3-948B-1728B52AA6E4}">
                <adec:decorative xmlns:adec="http://schemas.microsoft.com/office/drawing/2017/decorative" val="1"/>
              </a:ext>
            </a:extLst>
          </p:cNvPr>
          <p:cNvCxnSpPr>
            <a:cxnSpLocks/>
            <a:stCxn id="130" idx="3"/>
            <a:endCxn id="164" idx="1"/>
          </p:cNvCxnSpPr>
          <p:nvPr/>
        </p:nvCxnSpPr>
        <p:spPr>
          <a:xfrm>
            <a:off x="9037542" y="3556495"/>
            <a:ext cx="70922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07A32D4-CB6C-C141-B341-809120B87E1C}"/>
              </a:ext>
              <a:ext uri="{C183D7F6-B498-43B3-948B-1728B52AA6E4}">
                <adec:decorative xmlns:adec="http://schemas.microsoft.com/office/drawing/2017/decorative" val="1"/>
              </a:ext>
            </a:extLst>
          </p:cNvPr>
          <p:cNvCxnSpPr>
            <a:cxnSpLocks/>
            <a:stCxn id="126" idx="3"/>
            <a:endCxn id="54" idx="1"/>
          </p:cNvCxnSpPr>
          <p:nvPr/>
        </p:nvCxnSpPr>
        <p:spPr>
          <a:xfrm>
            <a:off x="9026909" y="2727704"/>
            <a:ext cx="719853" cy="0"/>
          </a:xfrm>
          <a:prstGeom prst="line">
            <a:avLst/>
          </a:prstGeom>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6A5B16E5-B533-E84A-9A06-73EDDB76AB09}"/>
              </a:ext>
              <a:ext uri="{C183D7F6-B498-43B3-948B-1728B52AA6E4}">
                <adec:decorative xmlns:adec="http://schemas.microsoft.com/office/drawing/2017/decorative" val="1"/>
              </a:ext>
            </a:extLst>
          </p:cNvPr>
          <p:cNvSpPr/>
          <p:nvPr/>
        </p:nvSpPr>
        <p:spPr>
          <a:xfrm>
            <a:off x="9746762" y="4185704"/>
            <a:ext cx="1630089" cy="3692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account</a:t>
            </a:r>
          </a:p>
        </p:txBody>
      </p:sp>
      <p:pic>
        <p:nvPicPr>
          <p:cNvPr id="163" name="Graphic 162">
            <a:extLst>
              <a:ext uri="{FF2B5EF4-FFF2-40B4-BE49-F238E27FC236}">
                <a16:creationId xmlns:a16="http://schemas.microsoft.com/office/drawing/2014/main" id="{212092E1-72CF-8543-8C2C-7AE689F7B0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9828" y="4186730"/>
            <a:ext cx="274320" cy="274320"/>
          </a:xfrm>
          <a:prstGeom prst="rect">
            <a:avLst/>
          </a:prstGeom>
        </p:spPr>
      </p:pic>
      <p:pic>
        <p:nvPicPr>
          <p:cNvPr id="165" name="Graphic 164">
            <a:extLst>
              <a:ext uri="{FF2B5EF4-FFF2-40B4-BE49-F238E27FC236}">
                <a16:creationId xmlns:a16="http://schemas.microsoft.com/office/drawing/2014/main" id="{A198CAB6-86A4-7F4C-8AD7-8DD56B20016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3209" y="3377339"/>
            <a:ext cx="274320" cy="274320"/>
          </a:xfrm>
          <a:prstGeom prst="rect">
            <a:avLst/>
          </a:prstGeom>
        </p:spPr>
      </p:pic>
      <p:cxnSp>
        <p:nvCxnSpPr>
          <p:cNvPr id="170" name="Straight Connector 169">
            <a:extLst>
              <a:ext uri="{FF2B5EF4-FFF2-40B4-BE49-F238E27FC236}">
                <a16:creationId xmlns:a16="http://schemas.microsoft.com/office/drawing/2014/main" id="{0ABEEDFF-2D0A-314C-BF40-D429329120B5}"/>
              </a:ext>
              <a:ext uri="{C183D7F6-B498-43B3-948B-1728B52AA6E4}">
                <adec:decorative xmlns:adec="http://schemas.microsoft.com/office/drawing/2017/decorative" val="1"/>
              </a:ext>
            </a:extLst>
          </p:cNvPr>
          <p:cNvCxnSpPr>
            <a:cxnSpLocks/>
            <a:stCxn id="24" idx="3"/>
            <a:endCxn id="152" idx="1"/>
          </p:cNvCxnSpPr>
          <p:nvPr/>
        </p:nvCxnSpPr>
        <p:spPr>
          <a:xfrm>
            <a:off x="7444392" y="4352471"/>
            <a:ext cx="1195775" cy="17860"/>
          </a:xfrm>
          <a:prstGeom prst="line">
            <a:avLst/>
          </a:prstGeom>
          <a:ln w="19050">
            <a:solidFill>
              <a:srgbClr val="FF9B29"/>
            </a:solidFill>
          </a:ln>
        </p:spPr>
        <p:style>
          <a:lnRef idx="1">
            <a:schemeClr val="accent1"/>
          </a:lnRef>
          <a:fillRef idx="0">
            <a:schemeClr val="accent1"/>
          </a:fillRef>
          <a:effectRef idx="0">
            <a:schemeClr val="accent1"/>
          </a:effectRef>
          <a:fontRef idx="minor">
            <a:schemeClr val="tx1"/>
          </a:fontRef>
        </p:style>
      </p:cxnSp>
      <p:pic>
        <p:nvPicPr>
          <p:cNvPr id="173" name="Graphic 172">
            <a:extLst>
              <a:ext uri="{FF2B5EF4-FFF2-40B4-BE49-F238E27FC236}">
                <a16:creationId xmlns:a16="http://schemas.microsoft.com/office/drawing/2014/main" id="{024D0482-B6C8-CE4E-A3C0-5E3C9592F48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0167" y="4906847"/>
            <a:ext cx="386742" cy="386742"/>
          </a:xfrm>
          <a:prstGeom prst="rect">
            <a:avLst/>
          </a:prstGeom>
        </p:spPr>
      </p:pic>
      <p:pic>
        <p:nvPicPr>
          <p:cNvPr id="174" name="Graphic 173">
            <a:extLst>
              <a:ext uri="{FF2B5EF4-FFF2-40B4-BE49-F238E27FC236}">
                <a16:creationId xmlns:a16="http://schemas.microsoft.com/office/drawing/2014/main" id="{E3471878-3445-0348-BDE9-85CBDA90812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0167" y="5526336"/>
            <a:ext cx="386742" cy="386742"/>
          </a:xfrm>
          <a:prstGeom prst="rect">
            <a:avLst/>
          </a:prstGeom>
        </p:spPr>
      </p:pic>
      <p:sp>
        <p:nvSpPr>
          <p:cNvPr id="185" name="TextBox 184">
            <a:extLst>
              <a:ext uri="{FF2B5EF4-FFF2-40B4-BE49-F238E27FC236}">
                <a16:creationId xmlns:a16="http://schemas.microsoft.com/office/drawing/2014/main" id="{47116A92-3CF9-CD40-A1BF-1501F3BAB682}"/>
              </a:ext>
              <a:ext uri="{C183D7F6-B498-43B3-948B-1728B52AA6E4}">
                <adec:decorative xmlns:adec="http://schemas.microsoft.com/office/drawing/2017/decorative" val="1"/>
              </a:ext>
            </a:extLst>
          </p:cNvPr>
          <p:cNvSpPr txBox="1"/>
          <p:nvPr/>
        </p:nvSpPr>
        <p:spPr>
          <a:xfrm>
            <a:off x="8137991" y="3743246"/>
            <a:ext cx="1145045" cy="338554"/>
          </a:xfrm>
          <a:prstGeom prst="rect">
            <a:avLst/>
          </a:prstGeom>
          <a:noFill/>
        </p:spPr>
        <p:txBody>
          <a:bodyPr wrap="square" rtlCol="0">
            <a:spAutoFit/>
          </a:bodyPr>
          <a:lstStyle/>
          <a:p>
            <a:pPr algn="ctr"/>
            <a:r>
              <a:rPr lang="en-US" sz="1600"/>
              <a:t>Account 2</a:t>
            </a:r>
          </a:p>
        </p:txBody>
      </p:sp>
      <p:sp>
        <p:nvSpPr>
          <p:cNvPr id="186" name="TextBox 185">
            <a:extLst>
              <a:ext uri="{FF2B5EF4-FFF2-40B4-BE49-F238E27FC236}">
                <a16:creationId xmlns:a16="http://schemas.microsoft.com/office/drawing/2014/main" id="{072EDB02-4D2D-AF46-A980-1312D5B6C8CD}"/>
              </a:ext>
              <a:ext uri="{C183D7F6-B498-43B3-948B-1728B52AA6E4}">
                <adec:decorative xmlns:adec="http://schemas.microsoft.com/office/drawing/2017/decorative" val="1"/>
              </a:ext>
            </a:extLst>
          </p:cNvPr>
          <p:cNvSpPr txBox="1"/>
          <p:nvPr/>
        </p:nvSpPr>
        <p:spPr>
          <a:xfrm>
            <a:off x="8134919" y="4488584"/>
            <a:ext cx="1109209" cy="338554"/>
          </a:xfrm>
          <a:prstGeom prst="rect">
            <a:avLst/>
          </a:prstGeom>
          <a:noFill/>
        </p:spPr>
        <p:txBody>
          <a:bodyPr wrap="square" rtlCol="0">
            <a:spAutoFit/>
          </a:bodyPr>
          <a:lstStyle/>
          <a:p>
            <a:pPr algn="ctr"/>
            <a:r>
              <a:rPr lang="en-US" sz="1600"/>
              <a:t>Account 3</a:t>
            </a:r>
          </a:p>
        </p:txBody>
      </p:sp>
      <p:sp>
        <p:nvSpPr>
          <p:cNvPr id="187" name="TextBox 186">
            <a:extLst>
              <a:ext uri="{FF2B5EF4-FFF2-40B4-BE49-F238E27FC236}">
                <a16:creationId xmlns:a16="http://schemas.microsoft.com/office/drawing/2014/main" id="{B48F3043-3A94-9346-B9DD-4895D06C913D}"/>
              </a:ext>
              <a:ext uri="{C183D7F6-B498-43B3-948B-1728B52AA6E4}">
                <adec:decorative xmlns:adec="http://schemas.microsoft.com/office/drawing/2017/decorative" val="1"/>
              </a:ext>
            </a:extLst>
          </p:cNvPr>
          <p:cNvSpPr txBox="1"/>
          <p:nvPr/>
        </p:nvSpPr>
        <p:spPr>
          <a:xfrm>
            <a:off x="8141917" y="5173286"/>
            <a:ext cx="1075154" cy="338554"/>
          </a:xfrm>
          <a:prstGeom prst="rect">
            <a:avLst/>
          </a:prstGeom>
          <a:noFill/>
        </p:spPr>
        <p:txBody>
          <a:bodyPr wrap="square" rtlCol="0">
            <a:spAutoFit/>
          </a:bodyPr>
          <a:lstStyle/>
          <a:p>
            <a:pPr algn="ctr"/>
            <a:r>
              <a:rPr lang="en-US" sz="1600"/>
              <a:t>Account4 </a:t>
            </a:r>
          </a:p>
        </p:txBody>
      </p:sp>
      <p:sp>
        <p:nvSpPr>
          <p:cNvPr id="188" name="TextBox 187">
            <a:extLst>
              <a:ext uri="{FF2B5EF4-FFF2-40B4-BE49-F238E27FC236}">
                <a16:creationId xmlns:a16="http://schemas.microsoft.com/office/drawing/2014/main" id="{CEB466B3-A79C-7F4C-BA02-B7AAF552B82B}"/>
              </a:ext>
              <a:ext uri="{C183D7F6-B498-43B3-948B-1728B52AA6E4}">
                <adec:decorative xmlns:adec="http://schemas.microsoft.com/office/drawing/2017/decorative" val="1"/>
              </a:ext>
            </a:extLst>
          </p:cNvPr>
          <p:cNvSpPr txBox="1"/>
          <p:nvPr/>
        </p:nvSpPr>
        <p:spPr>
          <a:xfrm>
            <a:off x="8137991" y="5867703"/>
            <a:ext cx="1145045" cy="338554"/>
          </a:xfrm>
          <a:prstGeom prst="rect">
            <a:avLst/>
          </a:prstGeom>
          <a:noFill/>
        </p:spPr>
        <p:txBody>
          <a:bodyPr wrap="square" rtlCol="0">
            <a:spAutoFit/>
          </a:bodyPr>
          <a:lstStyle/>
          <a:p>
            <a:pPr algn="ctr"/>
            <a:r>
              <a:rPr lang="en-US" sz="1600"/>
              <a:t>Account 5</a:t>
            </a:r>
          </a:p>
        </p:txBody>
      </p:sp>
      <p:pic>
        <p:nvPicPr>
          <p:cNvPr id="192" name="Graphic 191">
            <a:extLst>
              <a:ext uri="{FF2B5EF4-FFF2-40B4-BE49-F238E27FC236}">
                <a16:creationId xmlns:a16="http://schemas.microsoft.com/office/drawing/2014/main" id="{1020E04B-CBDC-8647-B2FE-331FCC1B26D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5201" y="4917884"/>
            <a:ext cx="274320" cy="274320"/>
          </a:xfrm>
          <a:prstGeom prst="rect">
            <a:avLst/>
          </a:prstGeom>
        </p:spPr>
      </p:pic>
      <p:cxnSp>
        <p:nvCxnSpPr>
          <p:cNvPr id="193" name="Straight Connector 192">
            <a:extLst>
              <a:ext uri="{FF2B5EF4-FFF2-40B4-BE49-F238E27FC236}">
                <a16:creationId xmlns:a16="http://schemas.microsoft.com/office/drawing/2014/main" id="{8CAA7716-43FC-C347-BB1B-DE46EE4C6A44}"/>
              </a:ext>
              <a:ext uri="{C183D7F6-B498-43B3-948B-1728B52AA6E4}">
                <adec:decorative xmlns:adec="http://schemas.microsoft.com/office/drawing/2017/decorative" val="1"/>
              </a:ext>
            </a:extLst>
          </p:cNvPr>
          <p:cNvCxnSpPr>
            <a:cxnSpLocks/>
            <a:stCxn id="173" idx="3"/>
            <a:endCxn id="191" idx="1"/>
          </p:cNvCxnSpPr>
          <p:nvPr/>
        </p:nvCxnSpPr>
        <p:spPr>
          <a:xfrm>
            <a:off x="9026909" y="5100218"/>
            <a:ext cx="7198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5F28C49-FF95-BE49-B7FC-AA2D63848C1D}"/>
              </a:ext>
              <a:ext uri="{C183D7F6-B498-43B3-948B-1728B52AA6E4}">
                <adec:decorative xmlns:adec="http://schemas.microsoft.com/office/drawing/2017/decorative" val="1"/>
              </a:ext>
            </a:extLst>
          </p:cNvPr>
          <p:cNvCxnSpPr>
            <a:cxnSpLocks/>
            <a:stCxn id="174" idx="3"/>
            <a:endCxn id="197" idx="1"/>
          </p:cNvCxnSpPr>
          <p:nvPr/>
        </p:nvCxnSpPr>
        <p:spPr>
          <a:xfrm>
            <a:off x="9026909" y="5719707"/>
            <a:ext cx="719853" cy="1"/>
          </a:xfrm>
          <a:prstGeom prst="line">
            <a:avLst/>
          </a:prstGeom>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6F25293C-E315-814C-A86C-7D8F64E7C45E}"/>
              </a:ext>
              <a:ext uri="{C183D7F6-B498-43B3-948B-1728B52AA6E4}">
                <adec:decorative xmlns:adec="http://schemas.microsoft.com/office/drawing/2017/decorative" val="1"/>
              </a:ext>
            </a:extLst>
          </p:cNvPr>
          <p:cNvSpPr/>
          <p:nvPr/>
        </p:nvSpPr>
        <p:spPr>
          <a:xfrm>
            <a:off x="9746762" y="5535080"/>
            <a:ext cx="1630089" cy="3692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account</a:t>
            </a:r>
          </a:p>
        </p:txBody>
      </p:sp>
      <p:pic>
        <p:nvPicPr>
          <p:cNvPr id="198" name="Graphic 197">
            <a:extLst>
              <a:ext uri="{FF2B5EF4-FFF2-40B4-BE49-F238E27FC236}">
                <a16:creationId xmlns:a16="http://schemas.microsoft.com/office/drawing/2014/main" id="{2E765517-4438-CC42-9952-B17E5F8068C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0205" y="5550914"/>
            <a:ext cx="274320" cy="274320"/>
          </a:xfrm>
          <a:prstGeom prst="rect">
            <a:avLst/>
          </a:prstGeom>
        </p:spPr>
      </p:pic>
      <p:sp>
        <p:nvSpPr>
          <p:cNvPr id="201" name="TextBox 200">
            <a:extLst>
              <a:ext uri="{FF2B5EF4-FFF2-40B4-BE49-F238E27FC236}">
                <a16:creationId xmlns:a16="http://schemas.microsoft.com/office/drawing/2014/main" id="{83DF470D-5FA9-9A47-BFDD-B910F9A0DE79}"/>
              </a:ext>
              <a:ext uri="{C183D7F6-B498-43B3-948B-1728B52AA6E4}">
                <adec:decorative xmlns:adec="http://schemas.microsoft.com/office/drawing/2017/decorative" val="1"/>
              </a:ext>
            </a:extLst>
          </p:cNvPr>
          <p:cNvSpPr txBox="1"/>
          <p:nvPr/>
        </p:nvSpPr>
        <p:spPr>
          <a:xfrm>
            <a:off x="3810096" y="4074059"/>
            <a:ext cx="1392338" cy="338554"/>
          </a:xfrm>
          <a:prstGeom prst="rect">
            <a:avLst/>
          </a:prstGeom>
          <a:noFill/>
        </p:spPr>
        <p:txBody>
          <a:bodyPr wrap="square" rtlCol="0">
            <a:spAutoFit/>
          </a:bodyPr>
          <a:lstStyle/>
          <a:p>
            <a:pPr algn="ctr"/>
            <a:r>
              <a:rPr lang="en-US" sz="1600"/>
              <a:t>SCP Policy A </a:t>
            </a:r>
          </a:p>
        </p:txBody>
      </p:sp>
      <p:pic>
        <p:nvPicPr>
          <p:cNvPr id="202" name="Graphic 201">
            <a:extLst>
              <a:ext uri="{FF2B5EF4-FFF2-40B4-BE49-F238E27FC236}">
                <a16:creationId xmlns:a16="http://schemas.microsoft.com/office/drawing/2014/main" id="{C461AA55-475C-7844-AB71-B9A72E70219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53572" y="3691277"/>
            <a:ext cx="383863" cy="383863"/>
          </a:xfrm>
          <a:prstGeom prst="rect">
            <a:avLst/>
          </a:prstGeom>
        </p:spPr>
      </p:pic>
      <p:pic>
        <p:nvPicPr>
          <p:cNvPr id="204" name="Graphic 203">
            <a:extLst>
              <a:ext uri="{FF2B5EF4-FFF2-40B4-BE49-F238E27FC236}">
                <a16:creationId xmlns:a16="http://schemas.microsoft.com/office/drawing/2014/main" id="{040BF65F-12A9-7648-964E-1605EE1189A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59120" y="2707761"/>
            <a:ext cx="273127" cy="273127"/>
          </a:xfrm>
          <a:prstGeom prst="rect">
            <a:avLst/>
          </a:prstGeom>
        </p:spPr>
      </p:pic>
      <p:pic>
        <p:nvPicPr>
          <p:cNvPr id="205" name="Graphic 204">
            <a:extLst>
              <a:ext uri="{FF2B5EF4-FFF2-40B4-BE49-F238E27FC236}">
                <a16:creationId xmlns:a16="http://schemas.microsoft.com/office/drawing/2014/main" id="{7FFFD27D-858B-3444-BCCF-B74F09852F2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52754" y="2716119"/>
            <a:ext cx="273127" cy="273127"/>
          </a:xfrm>
          <a:prstGeom prst="rect">
            <a:avLst/>
          </a:prstGeom>
        </p:spPr>
      </p:pic>
      <p:pic>
        <p:nvPicPr>
          <p:cNvPr id="206" name="Graphic 205">
            <a:extLst>
              <a:ext uri="{FF2B5EF4-FFF2-40B4-BE49-F238E27FC236}">
                <a16:creationId xmlns:a16="http://schemas.microsoft.com/office/drawing/2014/main" id="{15D36C02-0E10-0245-8A37-ACD846FBCBC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23305" y="2712739"/>
            <a:ext cx="273127" cy="273127"/>
          </a:xfrm>
          <a:prstGeom prst="rect">
            <a:avLst/>
          </a:prstGeom>
        </p:spPr>
      </p:pic>
      <p:cxnSp>
        <p:nvCxnSpPr>
          <p:cNvPr id="208" name="Straight Connector 207">
            <a:extLst>
              <a:ext uri="{FF2B5EF4-FFF2-40B4-BE49-F238E27FC236}">
                <a16:creationId xmlns:a16="http://schemas.microsoft.com/office/drawing/2014/main" id="{D51E927C-1DC8-6348-A31A-9853140D02DF}"/>
              </a:ext>
              <a:ext uri="{C183D7F6-B498-43B3-948B-1728B52AA6E4}">
                <adec:decorative xmlns:adec="http://schemas.microsoft.com/office/drawing/2017/decorative" val="1"/>
              </a:ext>
            </a:extLst>
          </p:cNvPr>
          <p:cNvCxnSpPr>
            <a:cxnSpLocks/>
            <a:stCxn id="202" idx="3"/>
            <a:endCxn id="2" idx="2"/>
          </p:cNvCxnSpPr>
          <p:nvPr/>
        </p:nvCxnSpPr>
        <p:spPr>
          <a:xfrm flipV="1">
            <a:off x="4537435" y="3451210"/>
            <a:ext cx="536604" cy="431999"/>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6C384256-92CD-A949-A302-DAC2C3CEB31A}"/>
              </a:ext>
              <a:ext uri="{C183D7F6-B498-43B3-948B-1728B52AA6E4}">
                <adec:decorative xmlns:adec="http://schemas.microsoft.com/office/drawing/2017/decorative" val="1"/>
              </a:ext>
            </a:extLst>
          </p:cNvPr>
          <p:cNvSpPr txBox="1"/>
          <p:nvPr/>
        </p:nvSpPr>
        <p:spPr>
          <a:xfrm>
            <a:off x="3802850" y="4991234"/>
            <a:ext cx="1392338" cy="338554"/>
          </a:xfrm>
          <a:prstGeom prst="rect">
            <a:avLst/>
          </a:prstGeom>
          <a:noFill/>
        </p:spPr>
        <p:txBody>
          <a:bodyPr wrap="square" rtlCol="0">
            <a:spAutoFit/>
          </a:bodyPr>
          <a:lstStyle/>
          <a:p>
            <a:pPr algn="ctr"/>
            <a:r>
              <a:rPr lang="en-US" sz="1600"/>
              <a:t>SCP Policy B</a:t>
            </a:r>
          </a:p>
        </p:txBody>
      </p:sp>
      <p:pic>
        <p:nvPicPr>
          <p:cNvPr id="212" name="Graphic 211">
            <a:extLst>
              <a:ext uri="{FF2B5EF4-FFF2-40B4-BE49-F238E27FC236}">
                <a16:creationId xmlns:a16="http://schemas.microsoft.com/office/drawing/2014/main" id="{0F0D90A8-376E-F64B-BADE-FA282A71C25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46326" y="4608452"/>
            <a:ext cx="383863" cy="383863"/>
          </a:xfrm>
          <a:prstGeom prst="rect">
            <a:avLst/>
          </a:prstGeom>
        </p:spPr>
      </p:pic>
      <p:sp>
        <p:nvSpPr>
          <p:cNvPr id="213" name="TextBox 212">
            <a:extLst>
              <a:ext uri="{FF2B5EF4-FFF2-40B4-BE49-F238E27FC236}">
                <a16:creationId xmlns:a16="http://schemas.microsoft.com/office/drawing/2014/main" id="{D9782629-14F9-5545-92E0-6CC8F746159C}"/>
              </a:ext>
              <a:ext uri="{C183D7F6-B498-43B3-948B-1728B52AA6E4}">
                <adec:decorative xmlns:adec="http://schemas.microsoft.com/office/drawing/2017/decorative" val="1"/>
              </a:ext>
            </a:extLst>
          </p:cNvPr>
          <p:cNvSpPr txBox="1"/>
          <p:nvPr/>
        </p:nvSpPr>
        <p:spPr>
          <a:xfrm>
            <a:off x="3794896" y="5851093"/>
            <a:ext cx="1392338" cy="338554"/>
          </a:xfrm>
          <a:prstGeom prst="rect">
            <a:avLst/>
          </a:prstGeom>
          <a:noFill/>
        </p:spPr>
        <p:txBody>
          <a:bodyPr wrap="square" rtlCol="0">
            <a:spAutoFit/>
          </a:bodyPr>
          <a:lstStyle/>
          <a:p>
            <a:pPr algn="ctr"/>
            <a:r>
              <a:rPr lang="en-US" sz="1600"/>
              <a:t>SCP Policy C</a:t>
            </a:r>
          </a:p>
        </p:txBody>
      </p:sp>
      <p:pic>
        <p:nvPicPr>
          <p:cNvPr id="214" name="Graphic 213">
            <a:extLst>
              <a:ext uri="{FF2B5EF4-FFF2-40B4-BE49-F238E27FC236}">
                <a16:creationId xmlns:a16="http://schemas.microsoft.com/office/drawing/2014/main" id="{8B3A9BD7-C048-9D4D-BEFD-D134F697C79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38372" y="5527776"/>
            <a:ext cx="383863" cy="383863"/>
          </a:xfrm>
          <a:prstGeom prst="rect">
            <a:avLst/>
          </a:prstGeom>
        </p:spPr>
      </p:pic>
      <p:cxnSp>
        <p:nvCxnSpPr>
          <p:cNvPr id="215" name="Straight Connector 214">
            <a:extLst>
              <a:ext uri="{FF2B5EF4-FFF2-40B4-BE49-F238E27FC236}">
                <a16:creationId xmlns:a16="http://schemas.microsoft.com/office/drawing/2014/main" id="{ADCC917D-96A7-3840-9995-77781A8FF230}"/>
              </a:ext>
              <a:ext uri="{C183D7F6-B498-43B3-948B-1728B52AA6E4}">
                <adec:decorative xmlns:adec="http://schemas.microsoft.com/office/drawing/2017/decorative" val="1"/>
              </a:ext>
            </a:extLst>
          </p:cNvPr>
          <p:cNvCxnSpPr>
            <a:cxnSpLocks/>
            <a:stCxn id="212" idx="3"/>
          </p:cNvCxnSpPr>
          <p:nvPr/>
        </p:nvCxnSpPr>
        <p:spPr>
          <a:xfrm flipV="1">
            <a:off x="4530189" y="4344784"/>
            <a:ext cx="2488857" cy="45560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BC456E8-B1BE-B749-AC6D-3ACD827851E4}"/>
              </a:ext>
              <a:ext uri="{C183D7F6-B498-43B3-948B-1728B52AA6E4}">
                <adec:decorative xmlns:adec="http://schemas.microsoft.com/office/drawing/2017/decorative" val="1"/>
              </a:ext>
            </a:extLst>
          </p:cNvPr>
          <p:cNvCxnSpPr>
            <a:cxnSpLocks/>
            <a:stCxn id="214" idx="3"/>
            <a:endCxn id="174" idx="1"/>
          </p:cNvCxnSpPr>
          <p:nvPr/>
        </p:nvCxnSpPr>
        <p:spPr>
          <a:xfrm flipV="1">
            <a:off x="4522235" y="5719707"/>
            <a:ext cx="4117932" cy="1"/>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8F192607-AA97-084B-B50E-59801BD19CBD}"/>
              </a:ext>
              <a:ext uri="{C183D7F6-B498-43B3-948B-1728B52AA6E4}">
                <adec:decorative xmlns:adec="http://schemas.microsoft.com/office/drawing/2017/decorative" val="1"/>
              </a:ext>
            </a:extLst>
          </p:cNvPr>
          <p:cNvSpPr/>
          <p:nvPr/>
        </p:nvSpPr>
        <p:spPr>
          <a:xfrm>
            <a:off x="3939373" y="3793608"/>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28" name="Oval 227">
            <a:extLst>
              <a:ext uri="{FF2B5EF4-FFF2-40B4-BE49-F238E27FC236}">
                <a16:creationId xmlns:a16="http://schemas.microsoft.com/office/drawing/2014/main" id="{D1E3462D-744F-FF4E-AEB5-456E6DD875CB}"/>
              </a:ext>
              <a:ext uri="{C183D7F6-B498-43B3-948B-1728B52AA6E4}">
                <adec:decorative xmlns:adec="http://schemas.microsoft.com/office/drawing/2017/decorative" val="1"/>
              </a:ext>
            </a:extLst>
          </p:cNvPr>
          <p:cNvSpPr/>
          <p:nvPr/>
        </p:nvSpPr>
        <p:spPr>
          <a:xfrm>
            <a:off x="3941098" y="4689960"/>
            <a:ext cx="223284" cy="219767"/>
          </a:xfrm>
          <a:prstGeom prst="ellipse">
            <a:avLst/>
          </a:prstGeom>
          <a:solidFill>
            <a:srgbClr val="504BAB"/>
          </a:solidFill>
          <a:ln>
            <a:solidFill>
              <a:srgbClr val="2622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t>
            </a:r>
          </a:p>
        </p:txBody>
      </p:sp>
      <p:sp>
        <p:nvSpPr>
          <p:cNvPr id="229" name="Oval 228">
            <a:extLst>
              <a:ext uri="{FF2B5EF4-FFF2-40B4-BE49-F238E27FC236}">
                <a16:creationId xmlns:a16="http://schemas.microsoft.com/office/drawing/2014/main" id="{7743BE1E-4AC0-6948-8D26-9EB22E8016A1}"/>
              </a:ext>
              <a:ext uri="{C183D7F6-B498-43B3-948B-1728B52AA6E4}">
                <adec:decorative xmlns:adec="http://schemas.microsoft.com/office/drawing/2017/decorative" val="1"/>
              </a:ext>
            </a:extLst>
          </p:cNvPr>
          <p:cNvSpPr/>
          <p:nvPr/>
        </p:nvSpPr>
        <p:spPr>
          <a:xfrm>
            <a:off x="3932013" y="5568355"/>
            <a:ext cx="223284" cy="219767"/>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p>
        </p:txBody>
      </p:sp>
      <p:sp>
        <p:nvSpPr>
          <p:cNvPr id="230" name="Oval 229">
            <a:extLst>
              <a:ext uri="{FF2B5EF4-FFF2-40B4-BE49-F238E27FC236}">
                <a16:creationId xmlns:a16="http://schemas.microsoft.com/office/drawing/2014/main" id="{243FF94D-229B-7E4B-AD9E-0B89F1FCC447}"/>
              </a:ext>
              <a:ext uri="{C183D7F6-B498-43B3-948B-1728B52AA6E4}">
                <adec:decorative xmlns:adec="http://schemas.microsoft.com/office/drawing/2017/decorative" val="1"/>
              </a:ext>
            </a:extLst>
          </p:cNvPr>
          <p:cNvSpPr/>
          <p:nvPr/>
        </p:nvSpPr>
        <p:spPr>
          <a:xfrm>
            <a:off x="11422089" y="2589204"/>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31" name="Oval 230">
            <a:extLst>
              <a:ext uri="{FF2B5EF4-FFF2-40B4-BE49-F238E27FC236}">
                <a16:creationId xmlns:a16="http://schemas.microsoft.com/office/drawing/2014/main" id="{AD8032A2-6FDA-5E47-B1F1-FC0D3270F3B0}"/>
              </a:ext>
              <a:ext uri="{C183D7F6-B498-43B3-948B-1728B52AA6E4}">
                <adec:decorative xmlns:adec="http://schemas.microsoft.com/office/drawing/2017/decorative" val="1"/>
              </a:ext>
            </a:extLst>
          </p:cNvPr>
          <p:cNvSpPr/>
          <p:nvPr/>
        </p:nvSpPr>
        <p:spPr>
          <a:xfrm>
            <a:off x="11423386" y="3451210"/>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32" name="Oval 231">
            <a:extLst>
              <a:ext uri="{FF2B5EF4-FFF2-40B4-BE49-F238E27FC236}">
                <a16:creationId xmlns:a16="http://schemas.microsoft.com/office/drawing/2014/main" id="{06AE0A0E-4BEB-0843-800F-EC70281FD0BD}"/>
              </a:ext>
              <a:ext uri="{C183D7F6-B498-43B3-948B-1728B52AA6E4}">
                <adec:decorative xmlns:adec="http://schemas.microsoft.com/office/drawing/2017/decorative" val="1"/>
              </a:ext>
            </a:extLst>
          </p:cNvPr>
          <p:cNvSpPr/>
          <p:nvPr/>
        </p:nvSpPr>
        <p:spPr>
          <a:xfrm>
            <a:off x="11426106" y="4273460"/>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33" name="Oval 232">
            <a:extLst>
              <a:ext uri="{FF2B5EF4-FFF2-40B4-BE49-F238E27FC236}">
                <a16:creationId xmlns:a16="http://schemas.microsoft.com/office/drawing/2014/main" id="{A4EE2B35-0A55-2549-B70E-83E00045E888}"/>
              </a:ext>
              <a:ext uri="{C183D7F6-B498-43B3-948B-1728B52AA6E4}">
                <adec:decorative xmlns:adec="http://schemas.microsoft.com/office/drawing/2017/decorative" val="1"/>
              </a:ext>
            </a:extLst>
          </p:cNvPr>
          <p:cNvSpPr/>
          <p:nvPr/>
        </p:nvSpPr>
        <p:spPr>
          <a:xfrm>
            <a:off x="11422089" y="5019849"/>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34" name="Oval 233">
            <a:extLst>
              <a:ext uri="{FF2B5EF4-FFF2-40B4-BE49-F238E27FC236}">
                <a16:creationId xmlns:a16="http://schemas.microsoft.com/office/drawing/2014/main" id="{79EF4A94-FEC8-9244-B27F-820E3F3ABAE9}"/>
              </a:ext>
              <a:ext uri="{C183D7F6-B498-43B3-948B-1728B52AA6E4}">
                <adec:decorative xmlns:adec="http://schemas.microsoft.com/office/drawing/2017/decorative" val="1"/>
              </a:ext>
            </a:extLst>
          </p:cNvPr>
          <p:cNvSpPr/>
          <p:nvPr/>
        </p:nvSpPr>
        <p:spPr>
          <a:xfrm>
            <a:off x="11421531" y="5592561"/>
            <a:ext cx="223284" cy="21976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36" name="Oval 235">
            <a:extLst>
              <a:ext uri="{FF2B5EF4-FFF2-40B4-BE49-F238E27FC236}">
                <a16:creationId xmlns:a16="http://schemas.microsoft.com/office/drawing/2014/main" id="{C1C4A403-7F22-AD40-8871-2E373FE2EFD4}"/>
              </a:ext>
              <a:ext uri="{C183D7F6-B498-43B3-948B-1728B52AA6E4}">
                <adec:decorative xmlns:adec="http://schemas.microsoft.com/office/drawing/2017/decorative" val="1"/>
              </a:ext>
            </a:extLst>
          </p:cNvPr>
          <p:cNvSpPr/>
          <p:nvPr/>
        </p:nvSpPr>
        <p:spPr>
          <a:xfrm>
            <a:off x="11684096" y="4273460"/>
            <a:ext cx="223284" cy="21976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t>
            </a:r>
          </a:p>
        </p:txBody>
      </p:sp>
      <p:sp>
        <p:nvSpPr>
          <p:cNvPr id="238" name="Oval 237">
            <a:extLst>
              <a:ext uri="{FF2B5EF4-FFF2-40B4-BE49-F238E27FC236}">
                <a16:creationId xmlns:a16="http://schemas.microsoft.com/office/drawing/2014/main" id="{6F0E825A-7709-184A-A98E-C2A78591F953}"/>
              </a:ext>
              <a:ext uri="{C183D7F6-B498-43B3-948B-1728B52AA6E4}">
                <adec:decorative xmlns:adec="http://schemas.microsoft.com/office/drawing/2017/decorative" val="1"/>
              </a:ext>
            </a:extLst>
          </p:cNvPr>
          <p:cNvSpPr/>
          <p:nvPr/>
        </p:nvSpPr>
        <p:spPr>
          <a:xfrm>
            <a:off x="11734923" y="5592560"/>
            <a:ext cx="223284" cy="21976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t>
            </a:r>
          </a:p>
        </p:txBody>
      </p:sp>
      <p:sp>
        <p:nvSpPr>
          <p:cNvPr id="239" name="TextBox 238">
            <a:extLst>
              <a:ext uri="{FF2B5EF4-FFF2-40B4-BE49-F238E27FC236}">
                <a16:creationId xmlns:a16="http://schemas.microsoft.com/office/drawing/2014/main" id="{F264A7D2-44BF-054C-9E74-41C19569B4D3}"/>
              </a:ext>
              <a:ext uri="{C183D7F6-B498-43B3-948B-1728B52AA6E4}">
                <adec:decorative xmlns:adec="http://schemas.microsoft.com/office/drawing/2017/decorative" val="1"/>
              </a:ext>
            </a:extLst>
          </p:cNvPr>
          <p:cNvSpPr txBox="1"/>
          <p:nvPr/>
        </p:nvSpPr>
        <p:spPr>
          <a:xfrm>
            <a:off x="10057521" y="2008672"/>
            <a:ext cx="1694246" cy="338554"/>
          </a:xfrm>
          <a:prstGeom prst="rect">
            <a:avLst/>
          </a:prstGeom>
          <a:noFill/>
        </p:spPr>
        <p:txBody>
          <a:bodyPr wrap="none" rtlCol="0">
            <a:spAutoFit/>
          </a:bodyPr>
          <a:lstStyle/>
          <a:p>
            <a:r>
              <a:rPr lang="en-US" sz="160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Member accounts</a:t>
            </a:r>
          </a:p>
        </p:txBody>
      </p:sp>
      <p:sp>
        <p:nvSpPr>
          <p:cNvPr id="240" name="TextBox 239">
            <a:extLst>
              <a:ext uri="{FF2B5EF4-FFF2-40B4-BE49-F238E27FC236}">
                <a16:creationId xmlns:a16="http://schemas.microsoft.com/office/drawing/2014/main" id="{2AB81B34-510F-734B-9764-BF7EFF6E8135}"/>
              </a:ext>
            </a:extLst>
          </p:cNvPr>
          <p:cNvSpPr txBox="1"/>
          <p:nvPr/>
        </p:nvSpPr>
        <p:spPr>
          <a:xfrm>
            <a:off x="5443220" y="1151753"/>
            <a:ext cx="3538148" cy="338554"/>
          </a:xfrm>
          <a:prstGeom prst="rect">
            <a:avLst/>
          </a:prstGeom>
          <a:noFill/>
        </p:spPr>
        <p:txBody>
          <a:bodyPr wrap="none" rtlCol="0">
            <a:spAutoFit/>
          </a:bodyPr>
          <a:lstStyle/>
          <a:p>
            <a:r>
              <a:rPr lang="en-US" sz="1600" i="1">
                <a:solidFill>
                  <a:srgbClr val="504BAB"/>
                </a:solidFill>
                <a:latin typeface="Amazon Ember" panose="020B0603020204020204" pitchFamily="34" charset="0"/>
                <a:ea typeface="Amazon Ember" panose="020B0603020204020204" pitchFamily="34" charset="0"/>
                <a:cs typeface="Amazon Ember" panose="020B0603020204020204" pitchFamily="34" charset="0"/>
              </a:rPr>
              <a:t>Which accounts does each SCP apply to?</a:t>
            </a:r>
          </a:p>
        </p:txBody>
      </p:sp>
      <p:sp>
        <p:nvSpPr>
          <p:cNvPr id="191" name="Rectangle 190">
            <a:extLst>
              <a:ext uri="{FF2B5EF4-FFF2-40B4-BE49-F238E27FC236}">
                <a16:creationId xmlns:a16="http://schemas.microsoft.com/office/drawing/2014/main" id="{E8284901-CDAA-1E43-A674-48F125976035}"/>
              </a:ext>
              <a:ext uri="{C183D7F6-B498-43B3-948B-1728B52AA6E4}">
                <adec:decorative xmlns:adec="http://schemas.microsoft.com/office/drawing/2017/decorative" val="1"/>
              </a:ext>
            </a:extLst>
          </p:cNvPr>
          <p:cNvSpPr/>
          <p:nvPr/>
        </p:nvSpPr>
        <p:spPr>
          <a:xfrm>
            <a:off x="9746762" y="4915591"/>
            <a:ext cx="1630089" cy="3692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account</a:t>
            </a:r>
          </a:p>
        </p:txBody>
      </p:sp>
      <p:sp>
        <p:nvSpPr>
          <p:cNvPr id="164" name="Rectangle 163">
            <a:extLst>
              <a:ext uri="{FF2B5EF4-FFF2-40B4-BE49-F238E27FC236}">
                <a16:creationId xmlns:a16="http://schemas.microsoft.com/office/drawing/2014/main" id="{E8FEC8E8-33F4-5748-BC8B-8FAC3764D8A5}"/>
              </a:ext>
              <a:ext uri="{C183D7F6-B498-43B3-948B-1728B52AA6E4}">
                <adec:decorative xmlns:adec="http://schemas.microsoft.com/office/drawing/2017/decorative" val="1"/>
              </a:ext>
            </a:extLst>
          </p:cNvPr>
          <p:cNvSpPr/>
          <p:nvPr/>
        </p:nvSpPr>
        <p:spPr>
          <a:xfrm>
            <a:off x="9746762" y="3371868"/>
            <a:ext cx="1630089" cy="3692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0040" tIns="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account</a:t>
            </a:r>
          </a:p>
        </p:txBody>
      </p:sp>
    </p:spTree>
    <p:custDataLst>
      <p:tags r:id="rId1"/>
    </p:custDataLst>
    <p:extLst>
      <p:ext uri="{BB962C8B-B14F-4D97-AF65-F5344CB8AC3E}">
        <p14:creationId xmlns:p14="http://schemas.microsoft.com/office/powerpoint/2010/main" val="3014421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608F6B3-9462-2E47-9BEB-A4AA7276FF2A}"/>
              </a:ext>
            </a:extLst>
          </p:cNvPr>
          <p:cNvSpPr>
            <a:spLocks noGrp="1"/>
          </p:cNvSpPr>
          <p:nvPr>
            <p:ph type="sldNum" sz="quarter" idx="20"/>
          </p:nvPr>
        </p:nvSpPr>
        <p:spPr/>
        <p:txBody>
          <a:bodyPr/>
          <a:lstStyle/>
          <a:p>
            <a:fld id="{B6A95138-A96E-2F42-A959-2EFD44FE4AB7}" type="slidenum">
              <a:rPr lang="en-US" smtClean="0"/>
              <a:t>48</a:t>
            </a:fld>
            <a:endParaRPr lang="en-US"/>
          </a:p>
        </p:txBody>
      </p:sp>
      <p:sp>
        <p:nvSpPr>
          <p:cNvPr id="2" name="Title 1">
            <a:extLst>
              <a:ext uri="{FF2B5EF4-FFF2-40B4-BE49-F238E27FC236}">
                <a16:creationId xmlns:a16="http://schemas.microsoft.com/office/drawing/2014/main" id="{F4068DC3-5896-DC4E-BCA5-EFFD1EC27D2E}"/>
              </a:ext>
            </a:extLst>
          </p:cNvPr>
          <p:cNvSpPr>
            <a:spLocks noGrp="1"/>
          </p:cNvSpPr>
          <p:nvPr>
            <p:ph type="title"/>
          </p:nvPr>
        </p:nvSpPr>
        <p:spPr/>
        <p:txBody>
          <a:bodyPr/>
          <a:lstStyle/>
          <a:p>
            <a:r>
              <a:rPr lang="en-US"/>
              <a:t>Example uses of SCPs</a:t>
            </a:r>
          </a:p>
        </p:txBody>
      </p:sp>
      <p:sp>
        <p:nvSpPr>
          <p:cNvPr id="3" name="Content Placeholder 2">
            <a:extLst>
              <a:ext uri="{FF2B5EF4-FFF2-40B4-BE49-F238E27FC236}">
                <a16:creationId xmlns:a16="http://schemas.microsoft.com/office/drawing/2014/main" id="{5514A204-481B-7D4B-BDDB-A045D62D81FD}"/>
              </a:ext>
            </a:extLst>
          </p:cNvPr>
          <p:cNvSpPr>
            <a:spLocks noGrp="1"/>
          </p:cNvSpPr>
          <p:nvPr>
            <p:ph sz="quarter" idx="21"/>
          </p:nvPr>
        </p:nvSpPr>
        <p:spPr>
          <a:xfrm>
            <a:off x="338328" y="1143000"/>
            <a:ext cx="7854696" cy="4645152"/>
          </a:xfrm>
        </p:spPr>
        <p:txBody>
          <a:bodyPr>
            <a:normAutofit fontScale="92500" lnSpcReduction="20000"/>
          </a:bodyPr>
          <a:lstStyle/>
          <a:p>
            <a:r>
              <a:rPr lang="en-US"/>
              <a:t>Characteristics of service control policies (SCPs)</a:t>
            </a:r>
          </a:p>
          <a:p>
            <a:pPr lvl="1"/>
            <a:r>
              <a:rPr lang="en-US" sz="2000"/>
              <a:t>They enable you to control which services are accessible to IAM users in member accounts</a:t>
            </a:r>
          </a:p>
          <a:p>
            <a:pPr lvl="1"/>
            <a:r>
              <a:rPr lang="en-US" sz="2000"/>
              <a:t>SCPs cannot be overridden by the local administrator</a:t>
            </a:r>
          </a:p>
          <a:p>
            <a:pPr lvl="1"/>
            <a:r>
              <a:rPr lang="en-US" sz="2000"/>
              <a:t>IAM policies that are defined in individual accounts still apply</a:t>
            </a:r>
          </a:p>
          <a:p>
            <a:pPr marL="457200" lvl="1" indent="0">
              <a:buNone/>
            </a:pPr>
            <a:endParaRPr lang="en-US"/>
          </a:p>
          <a:p>
            <a:r>
              <a:rPr lang="en-US"/>
              <a:t>Example uses of SCPs</a:t>
            </a:r>
          </a:p>
          <a:p>
            <a:pPr lvl="1"/>
            <a:r>
              <a:rPr lang="en-US" sz="2000"/>
              <a:t>Create a policy that </a:t>
            </a:r>
            <a:r>
              <a:rPr lang="en-US" sz="2000" i="1">
                <a:solidFill>
                  <a:srgbClr val="504BAB"/>
                </a:solidFill>
                <a:latin typeface="Amazon Ember" panose="020B0603020204020204" pitchFamily="34" charset="0"/>
                <a:ea typeface="Amazon Ember" panose="020B0603020204020204" pitchFamily="34" charset="0"/>
                <a:cs typeface="Amazon Ember" panose="020B0603020204020204" pitchFamily="34" charset="0"/>
              </a:rPr>
              <a:t>blocks</a:t>
            </a:r>
            <a:r>
              <a:rPr lang="en-US" sz="2000"/>
              <a:t> service access or specific actions </a:t>
            </a:r>
          </a:p>
          <a:p>
            <a:pPr marL="914400" lvl="2" indent="0">
              <a:buNone/>
            </a:pPr>
            <a:r>
              <a:rPr lang="en-US" sz="1800"/>
              <a:t>Example: Deny users from disabling AWS CloudTrail in all member accounts</a:t>
            </a:r>
          </a:p>
          <a:p>
            <a:pPr lvl="1"/>
            <a:r>
              <a:rPr lang="en-US" sz="2000"/>
              <a:t>Create a policy that </a:t>
            </a:r>
            <a:r>
              <a:rPr lang="en-US" sz="2000" i="1">
                <a:solidFill>
                  <a:srgbClr val="504BAB"/>
                </a:solidFill>
                <a:latin typeface="Amazon Ember" panose="020B0603020204020204" pitchFamily="34" charset="0"/>
                <a:ea typeface="Amazon Ember" panose="020B0603020204020204" pitchFamily="34" charset="0"/>
                <a:cs typeface="Amazon Ember" panose="020B0603020204020204" pitchFamily="34" charset="0"/>
              </a:rPr>
              <a:t>allows</a:t>
            </a:r>
            <a:r>
              <a:rPr lang="en-US" sz="2000"/>
              <a:t> full access to specific services</a:t>
            </a:r>
          </a:p>
          <a:p>
            <a:pPr marL="457200" lvl="1" indent="0">
              <a:buNone/>
            </a:pPr>
            <a:r>
              <a:rPr lang="en-US" sz="1800"/>
              <a:t>	Example: Allow full access to Amazon EC2 and CloudWatch</a:t>
            </a:r>
          </a:p>
          <a:p>
            <a:pPr lvl="1"/>
            <a:r>
              <a:rPr lang="en-US" sz="2000"/>
              <a:t>Create a policy that </a:t>
            </a:r>
            <a:r>
              <a:rPr lang="en-US" sz="2000" i="1">
                <a:solidFill>
                  <a:srgbClr val="504BAB"/>
                </a:solidFill>
                <a:latin typeface="Amazon Ember" panose="020B0603020204020204" pitchFamily="34" charset="0"/>
                <a:ea typeface="Amazon Ember" panose="020B0603020204020204" pitchFamily="34" charset="0"/>
                <a:cs typeface="Amazon Ember" panose="020B0603020204020204" pitchFamily="34" charset="0"/>
              </a:rPr>
              <a:t>enforces the tagging </a:t>
            </a:r>
            <a:r>
              <a:rPr lang="en-US" sz="2000"/>
              <a:t>of resources</a:t>
            </a:r>
          </a:p>
        </p:txBody>
      </p:sp>
      <p:pic>
        <p:nvPicPr>
          <p:cNvPr id="6" name="Picture 5">
            <a:extLst>
              <a:ext uri="{FF2B5EF4-FFF2-40B4-BE49-F238E27FC236}">
                <a16:creationId xmlns:a16="http://schemas.microsoft.com/office/drawing/2014/main" id="{D5F91B6E-C391-A646-84B4-2D7DE6CA7AB9}"/>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096973" y="2536790"/>
            <a:ext cx="3947337" cy="2631558"/>
          </a:xfrm>
          <a:prstGeom prst="rect">
            <a:avLst/>
          </a:prstGeom>
        </p:spPr>
      </p:pic>
    </p:spTree>
    <p:custDataLst>
      <p:tags r:id="rId1"/>
    </p:custDataLst>
    <p:extLst>
      <p:ext uri="{BB962C8B-B14F-4D97-AF65-F5344CB8AC3E}">
        <p14:creationId xmlns:p14="http://schemas.microsoft.com/office/powerpoint/2010/main" val="3794122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49</a:t>
            </a:fld>
            <a:endParaRPr lang="en-US"/>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a:latin typeface="+mj-lt"/>
              </a:rPr>
              <a:t>Section 5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a:latin typeface="+mn-lt"/>
              </a:rPr>
              <a:t>You can use </a:t>
            </a:r>
            <a:r>
              <a:rPr lang="en-US" sz="2400">
                <a:solidFill>
                  <a:srgbClr val="504BAB"/>
                </a:solidFill>
                <a:latin typeface="Amazon Ember" panose="02000000000000000000" pitchFamily="2" charset="0"/>
                <a:ea typeface="Amazon Ember" panose="02000000000000000000" pitchFamily="2" charset="0"/>
              </a:rPr>
              <a:t>multiple AWS accounts </a:t>
            </a:r>
            <a:r>
              <a:rPr lang="en-US" sz="2400">
                <a:latin typeface="+mn-lt"/>
              </a:rPr>
              <a:t>to isolate business units, development and test environments, regulated workloads, and auditing data</a:t>
            </a:r>
          </a:p>
          <a:p>
            <a:pPr marL="233363" lvl="1" indent="0">
              <a:buNone/>
            </a:pPr>
            <a:endParaRPr lang="en-US" sz="2000">
              <a:latin typeface="+mn-lt"/>
            </a:endParaRPr>
          </a:p>
          <a:p>
            <a:r>
              <a:rPr lang="en-US" sz="2400">
                <a:solidFill>
                  <a:srgbClr val="504BAB"/>
                </a:solidFill>
                <a:latin typeface="Amazon Ember" panose="020B0603020204020204" pitchFamily="34" charset="0"/>
                <a:ea typeface="Amazon Ember" panose="020B0603020204020204" pitchFamily="34" charset="0"/>
                <a:cs typeface="Amazon Ember" panose="020B0603020204020204" pitchFamily="34" charset="0"/>
              </a:rPr>
              <a:t>AWS Organizations </a:t>
            </a:r>
            <a:r>
              <a:rPr lang="en-US" sz="2400">
                <a:latin typeface="+mn-lt"/>
              </a:rPr>
              <a:t>enables you to configure automated account creation and consolidated billing</a:t>
            </a:r>
          </a:p>
          <a:p>
            <a:pPr marL="233363" lvl="1" indent="0">
              <a:buNone/>
            </a:pPr>
            <a:endParaRPr lang="en-US" sz="2000">
              <a:latin typeface="+mn-lt"/>
            </a:endParaRPr>
          </a:p>
          <a:p>
            <a:r>
              <a:rPr lang="en-US" sz="2400">
                <a:latin typeface="+mn-lt"/>
              </a:rPr>
              <a:t>You can configure access controls across accounts by using </a:t>
            </a:r>
            <a:r>
              <a:rPr lang="en-US" sz="2400">
                <a:solidFill>
                  <a:srgbClr val="504BAB"/>
                </a:solidFill>
                <a:latin typeface="Amazon Ember" panose="02000000000000000000" pitchFamily="2" charset="0"/>
                <a:ea typeface="Amazon Ember" panose="02000000000000000000" pitchFamily="2" charset="0"/>
              </a:rPr>
              <a:t>service control policies</a:t>
            </a:r>
            <a:r>
              <a:rPr lang="en-US" sz="2400">
                <a:solidFill>
                  <a:srgbClr val="504BAB"/>
                </a:solidFill>
                <a:latin typeface="+mn-lt"/>
              </a:rPr>
              <a:t> </a:t>
            </a:r>
            <a:r>
              <a:rPr lang="en-US" sz="2400">
                <a:latin typeface="+mn-lt"/>
              </a:rPr>
              <a:t>(SCPs)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628360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848D75-237C-C747-8D67-A85F8E81F131}"/>
              </a:ext>
            </a:extLst>
          </p:cNvPr>
          <p:cNvSpPr>
            <a:spLocks noGrp="1"/>
          </p:cNvSpPr>
          <p:nvPr>
            <p:ph type="sldNum" sz="quarter" idx="20"/>
          </p:nvPr>
        </p:nvSpPr>
        <p:spPr/>
        <p:txBody>
          <a:bodyPr/>
          <a:lstStyle/>
          <a:p>
            <a:fld id="{B6A95138-A96E-2F42-A959-2EFD44FE4AB7}" type="slidenum">
              <a:rPr lang="en-US" smtClean="0"/>
              <a:t>5</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a:t>Café business requirement</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sz="quarter" idx="21"/>
          </p:nvPr>
        </p:nvSpPr>
        <p:spPr>
          <a:xfrm>
            <a:off x="612648" y="1591056"/>
            <a:ext cx="10972800" cy="1125415"/>
          </a:xfrm>
        </p:spPr>
        <p:txBody>
          <a:bodyPr anchor="ctr" anchorCtr="0">
            <a:normAutofit lnSpcReduction="10000"/>
          </a:bodyPr>
          <a:lstStyle/>
          <a:p>
            <a:pPr marL="0" indent="0">
              <a:buNone/>
            </a:pPr>
            <a:r>
              <a:rPr lang="en-US" sz="2400"/>
              <a:t>The café needs to define what level of access users and systems should have across cloud resources and then put these access controls into place across the AWS account.</a:t>
            </a:r>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3662860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50</a:t>
            </a:fld>
            <a:endParaRPr lang="en-US"/>
          </a:p>
        </p:txBody>
      </p:sp>
      <p:sp>
        <p:nvSpPr>
          <p:cNvPr id="2" name="Title 1"/>
          <p:cNvSpPr>
            <a:spLocks noGrp="1"/>
          </p:cNvSpPr>
          <p:nvPr>
            <p:ph type="ctrTitle"/>
          </p:nvPr>
        </p:nvSpPr>
        <p:spPr/>
        <p:txBody>
          <a:bodyPr>
            <a:noAutofit/>
          </a:bodyPr>
          <a:lstStyle/>
          <a:p>
            <a:r>
              <a:rPr lang="en-US" sz="3600">
                <a:latin typeface="+mj-lt"/>
              </a:rPr>
              <a:t>Module 8 – Challenge Lab: Controlling AWS Account Access by Using IAM</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77840" y="1600200"/>
            <a:ext cx="5483503" cy="3657600"/>
          </a:xfrm>
          <a:prstGeom prst="rect">
            <a:avLst/>
          </a:prstGeom>
        </p:spPr>
      </p:pic>
    </p:spTree>
    <p:custDataLst>
      <p:tags r:id="rId1"/>
    </p:custDataLst>
    <p:extLst>
      <p:ext uri="{BB962C8B-B14F-4D97-AF65-F5344CB8AC3E}">
        <p14:creationId xmlns:p14="http://schemas.microsoft.com/office/powerpoint/2010/main" val="1115458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0C74FD2-4162-974A-ACE5-D8EAA158A13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51</a:t>
            </a:fld>
            <a:endParaRPr lang="en-US"/>
          </a:p>
        </p:txBody>
      </p:sp>
      <p:sp>
        <p:nvSpPr>
          <p:cNvPr id="2" name="Title 1"/>
          <p:cNvSpPr>
            <a:spLocks noGrp="1"/>
          </p:cNvSpPr>
          <p:nvPr>
            <p:ph type="title"/>
          </p:nvPr>
        </p:nvSpPr>
        <p:spPr/>
        <p:txBody>
          <a:bodyPr/>
          <a:lstStyle/>
          <a:p>
            <a:r>
              <a:rPr lang="en-US">
                <a:latin typeface="+mj-lt"/>
              </a:rPr>
              <a:t>The business need: User access control</a:t>
            </a:r>
          </a:p>
        </p:txBody>
      </p:sp>
      <p:sp>
        <p:nvSpPr>
          <p:cNvPr id="3" name="TextBox 2">
            <a:extLst>
              <a:ext uri="{FF2B5EF4-FFF2-40B4-BE49-F238E27FC236}">
                <a16:creationId xmlns:a16="http://schemas.microsoft.com/office/drawing/2014/main" id="{2205BD1B-EB30-4D4D-981B-62774D962075}"/>
              </a:ext>
            </a:extLst>
          </p:cNvPr>
          <p:cNvSpPr txBox="1"/>
          <p:nvPr/>
        </p:nvSpPr>
        <p:spPr>
          <a:xfrm>
            <a:off x="4414045" y="1513126"/>
            <a:ext cx="5780314" cy="4832092"/>
          </a:xfrm>
          <a:prstGeom prst="rect">
            <a:avLst/>
          </a:prstGeom>
          <a:noFill/>
        </p:spPr>
        <p:txBody>
          <a:bodyPr wrap="square" rtlCol="0">
            <a:spAutoFit/>
          </a:bodyPr>
          <a:lstStyle/>
          <a:p>
            <a:r>
              <a:rPr lang="en-US" sz="2800"/>
              <a:t>The café must define what level of access users should have across cloud resources. They must then put these access controls into place across the AWS account.</a:t>
            </a:r>
          </a:p>
          <a:p>
            <a:endParaRPr lang="en-US" sz="2800"/>
          </a:p>
          <a:p>
            <a:r>
              <a:rPr lang="en-US" sz="2800">
                <a:latin typeface="Amazon Ember Light" panose="020B0403020204020204" pitchFamily="34" charset="0"/>
                <a:ea typeface="Amazon Ember Light" panose="020B0403020204020204" pitchFamily="34" charset="0"/>
                <a:cs typeface="Amazon Ember Light" panose="020B0403020204020204" pitchFamily="34" charset="0"/>
              </a:rPr>
              <a:t>When Mateo visited the café recently, he told </a:t>
            </a:r>
            <a:r>
              <a:rPr lang="en-US" sz="2800">
                <a:ea typeface="Amazon Ember" panose="02000000000000000000" pitchFamily="2" charset="0"/>
              </a:rPr>
              <a:t>Sofía about the features of the IAM service. </a:t>
            </a:r>
            <a:r>
              <a:rPr lang="en-US" sz="2800">
                <a:latin typeface="Amazon Ember Light" panose="020B0403020204020204" pitchFamily="34" charset="0"/>
                <a:ea typeface="Amazon Ember Light" panose="020B0403020204020204" pitchFamily="34" charset="0"/>
                <a:cs typeface="Amazon Ember Light" panose="020B0403020204020204" pitchFamily="34" charset="0"/>
              </a:rPr>
              <a:t>She plans to use IAM to accomplish her objective.</a:t>
            </a:r>
          </a:p>
        </p:txBody>
      </p:sp>
      <p:pic>
        <p:nvPicPr>
          <p:cNvPr id="11" name="Picture 10" descr="Sofia.">
            <a:extLst>
              <a:ext uri="{FF2B5EF4-FFF2-40B4-BE49-F238E27FC236}">
                <a16:creationId xmlns:a16="http://schemas.microsoft.com/office/drawing/2014/main" id="{AFABDAD4-BEC6-A344-AE93-DB0203A5ED4B}"/>
              </a:ext>
              <a:ext uri="{C183D7F6-B498-43B3-948B-1728B52AA6E4}">
                <adec:decorative xmlns:adec="http://schemas.microsoft.com/office/drawing/2017/decorative" val="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27966" y="1589068"/>
            <a:ext cx="3039876" cy="4556077"/>
          </a:xfrm>
          <a:prstGeom prst="rect">
            <a:avLst/>
          </a:prstGeom>
        </p:spPr>
      </p:pic>
      <p:pic>
        <p:nvPicPr>
          <p:cNvPr id="13" name="Picture 12" descr="Mateo.">
            <a:extLst>
              <a:ext uri="{FF2B5EF4-FFF2-40B4-BE49-F238E27FC236}">
                <a16:creationId xmlns:a16="http://schemas.microsoft.com/office/drawing/2014/main" id="{18DED866-8103-8546-BD18-9D1AAEDC0A19}"/>
              </a:ext>
              <a:ext uri="{C183D7F6-B498-43B3-948B-1728B52AA6E4}">
                <adec:decorative xmlns:adec="http://schemas.microsoft.com/office/drawing/2017/decorative" val="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70673" y="4062580"/>
            <a:ext cx="1425699" cy="2138548"/>
          </a:xfrm>
          <a:prstGeom prst="rect">
            <a:avLst/>
          </a:prstGeom>
        </p:spPr>
      </p:pic>
    </p:spTree>
    <p:custDataLst>
      <p:tags r:id="rId1"/>
    </p:custDataLst>
    <p:extLst>
      <p:ext uri="{BB962C8B-B14F-4D97-AF65-F5344CB8AC3E}">
        <p14:creationId xmlns:p14="http://schemas.microsoft.com/office/powerpoint/2010/main" val="3614729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52</a:t>
            </a:fld>
            <a:endParaRPr lang="en-US"/>
          </a:p>
        </p:txBody>
      </p:sp>
      <p:sp>
        <p:nvSpPr>
          <p:cNvPr id="2" name="Title 1"/>
          <p:cNvSpPr>
            <a:spLocks noGrp="1"/>
          </p:cNvSpPr>
          <p:nvPr>
            <p:ph type="title"/>
          </p:nvPr>
        </p:nvSpPr>
        <p:spPr/>
        <p:txBody>
          <a:bodyPr/>
          <a:lstStyle/>
          <a:p>
            <a:r>
              <a:rPr lang="en-US"/>
              <a:t>Challenge lab</a:t>
            </a:r>
            <a:r>
              <a:rPr lang="en-US">
                <a:latin typeface="+mj-lt"/>
              </a:rPr>
              <a:t>: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sz="quarter" idx="21"/>
          </p:nvPr>
        </p:nvSpPr>
        <p:spPr>
          <a:xfrm>
            <a:off x="365760" y="1143000"/>
            <a:ext cx="11587890" cy="5291750"/>
          </a:xfrm>
        </p:spPr>
        <p:txBody>
          <a:bodyPr/>
          <a:lstStyle/>
          <a:p>
            <a:pPr marL="514350" indent="-514350">
              <a:buFont typeface="+mj-lt"/>
              <a:buAutoNum type="arabicPeriod"/>
            </a:pPr>
            <a:r>
              <a:rPr lang="en-US">
                <a:latin typeface="+mn-lt"/>
              </a:rPr>
              <a:t>Configuring an IAM group with policies and an IAM user</a:t>
            </a:r>
          </a:p>
          <a:p>
            <a:pPr marL="514350" indent="-514350">
              <a:buFont typeface="+mj-lt"/>
              <a:buAutoNum type="arabicPeriod"/>
            </a:pPr>
            <a:r>
              <a:rPr lang="en-US">
                <a:latin typeface="+mn-lt"/>
              </a:rPr>
              <a:t>Logging in as Nikhil and testing access</a:t>
            </a:r>
            <a:endParaRPr lang="en-US">
              <a:highlight>
                <a:srgbClr val="FFFF00"/>
              </a:highlight>
              <a:latin typeface="+mn-lt"/>
            </a:endParaRPr>
          </a:p>
          <a:p>
            <a:pPr marL="514350" indent="-514350">
              <a:buFont typeface="+mj-lt"/>
              <a:buAutoNum type="arabicPeriod"/>
            </a:pPr>
            <a:r>
              <a:rPr lang="en-US">
                <a:latin typeface="+mn-lt"/>
              </a:rPr>
              <a:t>Configuring IAM for database administrator user access</a:t>
            </a:r>
          </a:p>
          <a:p>
            <a:pPr marL="514350" indent="-514350">
              <a:buFont typeface="+mj-lt"/>
              <a:buAutoNum type="arabicPeriod"/>
            </a:pPr>
            <a:r>
              <a:rPr lang="en-US">
                <a:latin typeface="+mn-lt"/>
              </a:rPr>
              <a:t>Logging in as the database administrator and resolving the database connectivity issue</a:t>
            </a:r>
          </a:p>
          <a:p>
            <a:pPr marL="514350" indent="-514350">
              <a:buFont typeface="+mj-lt"/>
              <a:buAutoNum type="arabicPeriod"/>
            </a:pPr>
            <a:r>
              <a:rPr lang="en-US">
                <a:latin typeface="+mn-lt"/>
              </a:rPr>
              <a:t>Using the IAM Policy Simulator and creating a custom IAM policy with the visual editor</a:t>
            </a:r>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53</a:t>
            </a:fld>
            <a:endParaRPr lang="en-US"/>
          </a:p>
        </p:txBody>
      </p:sp>
      <p:sp>
        <p:nvSpPr>
          <p:cNvPr id="2" name="Title 1"/>
          <p:cNvSpPr>
            <a:spLocks noGrp="1"/>
          </p:cNvSpPr>
          <p:nvPr>
            <p:ph type="title"/>
          </p:nvPr>
        </p:nvSpPr>
        <p:spPr/>
        <p:txBody>
          <a:bodyPr>
            <a:normAutofit/>
          </a:bodyPr>
          <a:lstStyle/>
          <a:p>
            <a:r>
              <a:rPr lang="en-US">
                <a:latin typeface="+mj-lt"/>
              </a:rPr>
              <a:t>Challenge lab: Final product </a:t>
            </a:r>
          </a:p>
        </p:txBody>
      </p:sp>
      <p:grpSp>
        <p:nvGrpSpPr>
          <p:cNvPr id="3" name="Group 2" descr="Architectural diagram shows vocuser as Sofia, Nikhil as a member of the AppDevelopers IAM group, and Olivia as a member of the DBAdministrators group, with IAM policies attached to the IAM groups.">
            <a:extLst>
              <a:ext uri="{FF2B5EF4-FFF2-40B4-BE49-F238E27FC236}">
                <a16:creationId xmlns:a16="http://schemas.microsoft.com/office/drawing/2014/main" id="{3F7C526C-072F-ABC9-FD85-43FB70657AD6}"/>
              </a:ext>
            </a:extLst>
          </p:cNvPr>
          <p:cNvGrpSpPr/>
          <p:nvPr/>
        </p:nvGrpSpPr>
        <p:grpSpPr>
          <a:xfrm>
            <a:off x="373256" y="1299866"/>
            <a:ext cx="11385514" cy="4983008"/>
            <a:chOff x="373256" y="1299866"/>
            <a:chExt cx="11385514" cy="4983008"/>
          </a:xfrm>
        </p:grpSpPr>
        <p:sp>
          <p:nvSpPr>
            <p:cNvPr id="7" name="Rectangle 6">
              <a:extLst>
                <a:ext uri="{FF2B5EF4-FFF2-40B4-BE49-F238E27FC236}">
                  <a16:creationId xmlns:a16="http://schemas.microsoft.com/office/drawing/2014/main" id="{6529808B-789C-C749-99A1-FD0E593E922A}"/>
                </a:ext>
              </a:extLst>
            </p:cNvPr>
            <p:cNvSpPr/>
            <p:nvPr/>
          </p:nvSpPr>
          <p:spPr>
            <a:xfrm>
              <a:off x="1628561" y="1299866"/>
              <a:ext cx="10130209" cy="49830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ysClr val="windowText" lastClr="000000"/>
                  </a:solidFill>
                </a:rPr>
                <a:t>AWS Cloud</a:t>
              </a:r>
            </a:p>
          </p:txBody>
        </p:sp>
        <p:pic>
          <p:nvPicPr>
            <p:cNvPr id="8" name="Graphic 7">
              <a:extLst>
                <a:ext uri="{FF2B5EF4-FFF2-40B4-BE49-F238E27FC236}">
                  <a16:creationId xmlns:a16="http://schemas.microsoft.com/office/drawing/2014/main" id="{96E2AFC9-8B26-BE47-A4AD-A039AB72775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2082" y="1299866"/>
              <a:ext cx="330200" cy="330200"/>
            </a:xfrm>
            <a:prstGeom prst="rect">
              <a:avLst/>
            </a:prstGeom>
          </p:spPr>
        </p:pic>
        <p:sp>
          <p:nvSpPr>
            <p:cNvPr id="9" name="Rectangle 8">
              <a:extLst>
                <a:ext uri="{FF2B5EF4-FFF2-40B4-BE49-F238E27FC236}">
                  <a16:creationId xmlns:a16="http://schemas.microsoft.com/office/drawing/2014/main" id="{032AED17-A95C-6749-8E94-9E24C6E15887}"/>
                </a:ext>
              </a:extLst>
            </p:cNvPr>
            <p:cNvSpPr/>
            <p:nvPr/>
          </p:nvSpPr>
          <p:spPr>
            <a:xfrm>
              <a:off x="5912273" y="1400658"/>
              <a:ext cx="5503104" cy="4725024"/>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a:solidFill>
                    <a:schemeClr val="accent2"/>
                  </a:solidFill>
                </a:rPr>
                <a:t>Region</a:t>
              </a:r>
              <a:endParaRPr lang="en-US" sz="1200">
                <a:solidFill>
                  <a:schemeClr val="accent2"/>
                </a:solidFill>
              </a:endParaRPr>
            </a:p>
          </p:txBody>
        </p:sp>
        <p:pic>
          <p:nvPicPr>
            <p:cNvPr id="10" name="Graphic 9">
              <a:extLst>
                <a:ext uri="{FF2B5EF4-FFF2-40B4-BE49-F238E27FC236}">
                  <a16:creationId xmlns:a16="http://schemas.microsoft.com/office/drawing/2014/main" id="{BE0CA4F2-221B-CC4E-8599-707B74F1032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2274" y="1387914"/>
              <a:ext cx="330200" cy="330200"/>
            </a:xfrm>
            <a:prstGeom prst="rect">
              <a:avLst/>
            </a:prstGeom>
          </p:spPr>
        </p:pic>
        <p:sp>
          <p:nvSpPr>
            <p:cNvPr id="11" name="Rectangle 10">
              <a:extLst>
                <a:ext uri="{FF2B5EF4-FFF2-40B4-BE49-F238E27FC236}">
                  <a16:creationId xmlns:a16="http://schemas.microsoft.com/office/drawing/2014/main" id="{C26D02D6-8876-1B4B-A55A-762FC64F5EE0}"/>
                </a:ext>
              </a:extLst>
            </p:cNvPr>
            <p:cNvSpPr/>
            <p:nvPr/>
          </p:nvSpPr>
          <p:spPr>
            <a:xfrm>
              <a:off x="6186363" y="2294251"/>
              <a:ext cx="4872934" cy="189776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a:solidFill>
                    <a:schemeClr val="accent5"/>
                  </a:solidFill>
                </a:rPr>
                <a:t>Public subnet</a:t>
              </a:r>
            </a:p>
          </p:txBody>
        </p:sp>
        <p:pic>
          <p:nvPicPr>
            <p:cNvPr id="12" name="Graphic 11">
              <a:extLst>
                <a:ext uri="{FF2B5EF4-FFF2-40B4-BE49-F238E27FC236}">
                  <a16:creationId xmlns:a16="http://schemas.microsoft.com/office/drawing/2014/main" id="{2FBAB567-F0DB-8E47-961F-B8851436FD6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6364" y="2291892"/>
              <a:ext cx="274320" cy="274320"/>
            </a:xfrm>
            <a:prstGeom prst="rect">
              <a:avLst/>
            </a:prstGeom>
          </p:spPr>
        </p:pic>
        <p:sp>
          <p:nvSpPr>
            <p:cNvPr id="13" name="TextBox 12">
              <a:extLst>
                <a:ext uri="{FF2B5EF4-FFF2-40B4-BE49-F238E27FC236}">
                  <a16:creationId xmlns:a16="http://schemas.microsoft.com/office/drawing/2014/main" id="{9AD86296-CF4E-6F47-84C4-14198B179851}"/>
                </a:ext>
              </a:extLst>
            </p:cNvPr>
            <p:cNvSpPr txBox="1"/>
            <p:nvPr/>
          </p:nvSpPr>
          <p:spPr>
            <a:xfrm>
              <a:off x="2882155" y="2217337"/>
              <a:ext cx="2561491" cy="584775"/>
            </a:xfrm>
            <a:prstGeom prst="rect">
              <a:avLst/>
            </a:prstGeom>
            <a:noFill/>
          </p:spPr>
          <p:txBody>
            <a:bodyPr wrap="square" rtlCol="0">
              <a:spAutoFit/>
            </a:bodyPr>
            <a:lstStyle/>
            <a:p>
              <a:r>
                <a:rPr lang="en-US" sz="1600"/>
                <a:t>CafeRole – attached to EC2 instance</a:t>
              </a:r>
            </a:p>
          </p:txBody>
        </p:sp>
        <p:pic>
          <p:nvPicPr>
            <p:cNvPr id="14" name="Graphic 13">
              <a:extLst>
                <a:ext uri="{FF2B5EF4-FFF2-40B4-BE49-F238E27FC236}">
                  <a16:creationId xmlns:a16="http://schemas.microsoft.com/office/drawing/2014/main" id="{1DCF05AC-D343-1941-BB7D-DDAC5399E00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5432" y="2254993"/>
              <a:ext cx="469900" cy="469900"/>
            </a:xfrm>
            <a:prstGeom prst="rect">
              <a:avLst/>
            </a:prstGeom>
          </p:spPr>
        </p:pic>
        <p:pic>
          <p:nvPicPr>
            <p:cNvPr id="15" name="Graphic 14">
              <a:extLst>
                <a:ext uri="{FF2B5EF4-FFF2-40B4-BE49-F238E27FC236}">
                  <a16:creationId xmlns:a16="http://schemas.microsoft.com/office/drawing/2014/main" id="{CDBB369E-07E9-8D40-A34E-5A1BDEF5C88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90595" y="2724893"/>
              <a:ext cx="469900" cy="469900"/>
            </a:xfrm>
            <a:prstGeom prst="rect">
              <a:avLst/>
            </a:prstGeom>
          </p:spPr>
        </p:pic>
        <p:sp>
          <p:nvSpPr>
            <p:cNvPr id="16" name="TextBox 15">
              <a:extLst>
                <a:ext uri="{FF2B5EF4-FFF2-40B4-BE49-F238E27FC236}">
                  <a16:creationId xmlns:a16="http://schemas.microsoft.com/office/drawing/2014/main" id="{A3849930-BDF3-6749-9643-651739E86D36}"/>
                </a:ext>
              </a:extLst>
            </p:cNvPr>
            <p:cNvSpPr txBox="1"/>
            <p:nvPr/>
          </p:nvSpPr>
          <p:spPr>
            <a:xfrm>
              <a:off x="7653472" y="3214634"/>
              <a:ext cx="1630121" cy="830997"/>
            </a:xfrm>
            <a:prstGeom prst="rect">
              <a:avLst/>
            </a:prstGeom>
            <a:noFill/>
          </p:spPr>
          <p:txBody>
            <a:bodyPr wrap="square" rtlCol="0">
              <a:spAutoFit/>
            </a:bodyPr>
            <a:lstStyle/>
            <a:p>
              <a:r>
                <a:rPr lang="en-US" sz="1600"/>
                <a:t>EC2 instance</a:t>
              </a:r>
              <a:br>
                <a:rPr lang="en-US" sz="1600"/>
              </a:br>
              <a:r>
                <a:rPr lang="en-US" sz="1600"/>
                <a:t>café app </a:t>
              </a:r>
              <a:r>
                <a:rPr lang="en-US" sz="1600">
                  <a:solidFill>
                    <a:srgbClr val="0070C0"/>
                  </a:solidFill>
                </a:rPr>
                <a:t>DEV</a:t>
              </a:r>
              <a:r>
                <a:rPr lang="en-US" sz="1600"/>
                <a:t> instance</a:t>
              </a:r>
            </a:p>
          </p:txBody>
        </p:sp>
        <p:sp>
          <p:nvSpPr>
            <p:cNvPr id="17" name="TextBox 16">
              <a:extLst>
                <a:ext uri="{FF2B5EF4-FFF2-40B4-BE49-F238E27FC236}">
                  <a16:creationId xmlns:a16="http://schemas.microsoft.com/office/drawing/2014/main" id="{1408F70F-551F-6C42-BB5B-F9E6F11B1CFC}"/>
                </a:ext>
              </a:extLst>
            </p:cNvPr>
            <p:cNvSpPr txBox="1"/>
            <p:nvPr/>
          </p:nvSpPr>
          <p:spPr>
            <a:xfrm>
              <a:off x="9324665" y="1522382"/>
              <a:ext cx="1278248" cy="584775"/>
            </a:xfrm>
            <a:prstGeom prst="rect">
              <a:avLst/>
            </a:prstGeom>
            <a:noFill/>
          </p:spPr>
          <p:txBody>
            <a:bodyPr wrap="square" rtlCol="0">
              <a:spAutoFit/>
            </a:bodyPr>
            <a:lstStyle/>
            <a:p>
              <a:pPr algn="ctr"/>
              <a:r>
                <a:rPr lang="en-US" sz="1600"/>
                <a:t> Parameter </a:t>
              </a:r>
              <a:br>
                <a:rPr lang="en-US" sz="1600"/>
              </a:br>
              <a:r>
                <a:rPr lang="en-US" sz="1600"/>
                <a:t>Store</a:t>
              </a:r>
            </a:p>
          </p:txBody>
        </p:sp>
        <p:pic>
          <p:nvPicPr>
            <p:cNvPr id="18" name="Graphic 17">
              <a:extLst>
                <a:ext uri="{FF2B5EF4-FFF2-40B4-BE49-F238E27FC236}">
                  <a16:creationId xmlns:a16="http://schemas.microsoft.com/office/drawing/2014/main" id="{D6CE2D8C-8A88-1B4E-8940-95A505DFDF0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79585" y="1601567"/>
              <a:ext cx="469900" cy="469900"/>
            </a:xfrm>
            <a:prstGeom prst="rect">
              <a:avLst/>
            </a:prstGeom>
          </p:spPr>
        </p:pic>
        <p:cxnSp>
          <p:nvCxnSpPr>
            <p:cNvPr id="19" name="Straight Arrow Connector 44">
              <a:extLst>
                <a:ext uri="{FF2B5EF4-FFF2-40B4-BE49-F238E27FC236}">
                  <a16:creationId xmlns:a16="http://schemas.microsoft.com/office/drawing/2014/main" id="{D122D976-26AB-044E-8FD2-E282079663D4}"/>
                </a:ext>
              </a:extLst>
            </p:cNvPr>
            <p:cNvCxnSpPr>
              <a:cxnSpLocks/>
              <a:stCxn id="15" idx="0"/>
              <a:endCxn id="18" idx="2"/>
            </p:cNvCxnSpPr>
            <p:nvPr/>
          </p:nvCxnSpPr>
          <p:spPr>
            <a:xfrm rot="5400000" flipH="1" flipV="1">
              <a:off x="8293327" y="1703685"/>
              <a:ext cx="653426" cy="1388990"/>
            </a:xfrm>
            <a:prstGeom prst="bentConnector3">
              <a:avLst>
                <a:gd name="adj1" fmla="val 44169"/>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A13D1A1-7414-6C49-B8DE-F44EEA5AB64E}"/>
                </a:ext>
              </a:extLst>
            </p:cNvPr>
            <p:cNvSpPr/>
            <p:nvPr/>
          </p:nvSpPr>
          <p:spPr>
            <a:xfrm>
              <a:off x="8890069" y="4380850"/>
              <a:ext cx="2031252" cy="106548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a:solidFill>
                    <a:schemeClr val="accent2"/>
                  </a:solidFill>
                </a:rPr>
                <a:t>Private Subnet 1</a:t>
              </a:r>
            </a:p>
          </p:txBody>
        </p:sp>
        <p:pic>
          <p:nvPicPr>
            <p:cNvPr id="21" name="Graphic 20">
              <a:extLst>
                <a:ext uri="{FF2B5EF4-FFF2-40B4-BE49-F238E27FC236}">
                  <a16:creationId xmlns:a16="http://schemas.microsoft.com/office/drawing/2014/main" id="{9A09D7C6-48BE-0945-9218-DA279E59992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90067" y="4380850"/>
              <a:ext cx="274320" cy="274320"/>
            </a:xfrm>
            <a:prstGeom prst="rect">
              <a:avLst/>
            </a:prstGeom>
          </p:spPr>
        </p:pic>
        <p:sp>
          <p:nvSpPr>
            <p:cNvPr id="22" name="TextBox 21">
              <a:extLst>
                <a:ext uri="{FF2B5EF4-FFF2-40B4-BE49-F238E27FC236}">
                  <a16:creationId xmlns:a16="http://schemas.microsoft.com/office/drawing/2014/main" id="{1C6F925A-7949-2A49-A12A-77DB1E66D0FD}"/>
                </a:ext>
              </a:extLst>
            </p:cNvPr>
            <p:cNvSpPr txBox="1"/>
            <p:nvPr/>
          </p:nvSpPr>
          <p:spPr>
            <a:xfrm>
              <a:off x="9443400" y="4615336"/>
              <a:ext cx="1193085" cy="830997"/>
            </a:xfrm>
            <a:prstGeom prst="rect">
              <a:avLst/>
            </a:prstGeom>
            <a:noFill/>
          </p:spPr>
          <p:txBody>
            <a:bodyPr wrap="square" rtlCol="0">
              <a:spAutoFit/>
            </a:bodyPr>
            <a:lstStyle/>
            <a:p>
              <a:r>
                <a:rPr lang="en-US" sz="1600"/>
                <a:t>RDS MariaDB instance</a:t>
              </a:r>
            </a:p>
          </p:txBody>
        </p:sp>
        <p:pic>
          <p:nvPicPr>
            <p:cNvPr id="23" name="Graphic 22">
              <a:extLst>
                <a:ext uri="{FF2B5EF4-FFF2-40B4-BE49-F238E27FC236}">
                  <a16:creationId xmlns:a16="http://schemas.microsoft.com/office/drawing/2014/main" id="{612EDD51-9E06-2C49-A111-2A5CA77E1F97}"/>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67399" y="4791205"/>
              <a:ext cx="469900" cy="469900"/>
            </a:xfrm>
            <a:prstGeom prst="rect">
              <a:avLst/>
            </a:prstGeom>
          </p:spPr>
        </p:pic>
        <p:cxnSp>
          <p:nvCxnSpPr>
            <p:cNvPr id="25" name="Straight Arrow Connector 44">
              <a:extLst>
                <a:ext uri="{FF2B5EF4-FFF2-40B4-BE49-F238E27FC236}">
                  <a16:creationId xmlns:a16="http://schemas.microsoft.com/office/drawing/2014/main" id="{296A1FEE-4C87-514B-9840-2BD565076F03}"/>
                </a:ext>
              </a:extLst>
            </p:cNvPr>
            <p:cNvCxnSpPr>
              <a:cxnSpLocks/>
              <a:stCxn id="15" idx="3"/>
              <a:endCxn id="23" idx="0"/>
            </p:cNvCxnSpPr>
            <p:nvPr/>
          </p:nvCxnSpPr>
          <p:spPr>
            <a:xfrm>
              <a:off x="8160495" y="2959843"/>
              <a:ext cx="1041854" cy="1831362"/>
            </a:xfrm>
            <a:prstGeom prst="bentConnector2">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8C305DC-4B0A-F447-B509-D477559157C0}"/>
                </a:ext>
              </a:extLst>
            </p:cNvPr>
            <p:cNvSpPr/>
            <p:nvPr/>
          </p:nvSpPr>
          <p:spPr>
            <a:xfrm>
              <a:off x="8928490" y="5570067"/>
              <a:ext cx="2031252" cy="469901"/>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a:solidFill>
                    <a:schemeClr val="accent2"/>
                  </a:solidFill>
                </a:rPr>
                <a:t>Private Subnet 2</a:t>
              </a:r>
            </a:p>
          </p:txBody>
        </p:sp>
        <p:pic>
          <p:nvPicPr>
            <p:cNvPr id="27" name="Graphic 26">
              <a:extLst>
                <a:ext uri="{FF2B5EF4-FFF2-40B4-BE49-F238E27FC236}">
                  <a16:creationId xmlns:a16="http://schemas.microsoft.com/office/drawing/2014/main" id="{9D68491E-34EE-DF41-840E-79E5EAE6B31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15024" y="5582767"/>
              <a:ext cx="274320" cy="274320"/>
            </a:xfrm>
            <a:prstGeom prst="rect">
              <a:avLst/>
            </a:prstGeom>
          </p:spPr>
        </p:pic>
        <p:pic>
          <p:nvPicPr>
            <p:cNvPr id="28" name="Graphic 27">
              <a:extLst>
                <a:ext uri="{FF2B5EF4-FFF2-40B4-BE49-F238E27FC236}">
                  <a16:creationId xmlns:a16="http://schemas.microsoft.com/office/drawing/2014/main" id="{90AB7634-1016-D54E-BED1-2C646F6A0F7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85960" y="2724893"/>
              <a:ext cx="469900" cy="469900"/>
            </a:xfrm>
            <a:prstGeom prst="rect">
              <a:avLst/>
            </a:prstGeom>
          </p:spPr>
        </p:pic>
        <p:sp>
          <p:nvSpPr>
            <p:cNvPr id="29" name="TextBox 28">
              <a:extLst>
                <a:ext uri="{FF2B5EF4-FFF2-40B4-BE49-F238E27FC236}">
                  <a16:creationId xmlns:a16="http://schemas.microsoft.com/office/drawing/2014/main" id="{C0DC8DE1-A694-FC47-BA94-94B502A8ADBB}"/>
                </a:ext>
              </a:extLst>
            </p:cNvPr>
            <p:cNvSpPr txBox="1"/>
            <p:nvPr/>
          </p:nvSpPr>
          <p:spPr>
            <a:xfrm>
              <a:off x="9409137" y="3240796"/>
              <a:ext cx="1630121" cy="830997"/>
            </a:xfrm>
            <a:prstGeom prst="rect">
              <a:avLst/>
            </a:prstGeom>
            <a:noFill/>
          </p:spPr>
          <p:txBody>
            <a:bodyPr wrap="square" rtlCol="0">
              <a:spAutoFit/>
            </a:bodyPr>
            <a:lstStyle/>
            <a:p>
              <a:r>
                <a:rPr lang="en-US" sz="1600"/>
                <a:t>EC2 instance</a:t>
              </a:r>
              <a:br>
                <a:rPr lang="en-US" sz="1600"/>
              </a:br>
              <a:r>
                <a:rPr lang="en-US" sz="1600"/>
                <a:t>café app </a:t>
              </a:r>
              <a:r>
                <a:rPr lang="en-US" sz="1600">
                  <a:solidFill>
                    <a:srgbClr val="0070C0"/>
                  </a:solidFill>
                </a:rPr>
                <a:t>PROD</a:t>
              </a:r>
              <a:r>
                <a:rPr lang="en-US" sz="1600"/>
                <a:t> instance</a:t>
              </a:r>
            </a:p>
          </p:txBody>
        </p:sp>
        <p:cxnSp>
          <p:nvCxnSpPr>
            <p:cNvPr id="30" name="Straight Arrow Connector 44">
              <a:extLst>
                <a:ext uri="{FF2B5EF4-FFF2-40B4-BE49-F238E27FC236}">
                  <a16:creationId xmlns:a16="http://schemas.microsoft.com/office/drawing/2014/main" id="{D43871B4-B11E-8648-A62F-E26C06C0FD8A}"/>
                </a:ext>
              </a:extLst>
            </p:cNvPr>
            <p:cNvCxnSpPr>
              <a:cxnSpLocks/>
              <a:stCxn id="28" idx="0"/>
              <a:endCxn id="18" idx="2"/>
            </p:cNvCxnSpPr>
            <p:nvPr/>
          </p:nvCxnSpPr>
          <p:spPr>
            <a:xfrm rot="16200000" flipV="1">
              <a:off x="9241010" y="2144992"/>
              <a:ext cx="653426" cy="506375"/>
            </a:xfrm>
            <a:prstGeom prst="bentConnector3">
              <a:avLst>
                <a:gd name="adj1" fmla="val 44169"/>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8C84BDBB-B80B-AB46-92C3-B2229C561A11}"/>
                </a:ext>
              </a:extLst>
            </p:cNvPr>
            <p:cNvPicPr>
              <a:picLocks noChangeAspect="1"/>
            </p:cNvPicPr>
            <p:nvPr/>
          </p:nvPicPr>
          <p:blipFill>
            <a:blip r:embed="rId20"/>
            <a:stretch>
              <a:fillRect/>
            </a:stretch>
          </p:blipFill>
          <p:spPr>
            <a:xfrm>
              <a:off x="6462344" y="2642343"/>
              <a:ext cx="635000" cy="635000"/>
            </a:xfrm>
            <a:prstGeom prst="rect">
              <a:avLst/>
            </a:prstGeom>
          </p:spPr>
        </p:pic>
        <p:sp>
          <p:nvSpPr>
            <p:cNvPr id="32" name="TextBox 31">
              <a:extLst>
                <a:ext uri="{FF2B5EF4-FFF2-40B4-BE49-F238E27FC236}">
                  <a16:creationId xmlns:a16="http://schemas.microsoft.com/office/drawing/2014/main" id="{47A9FED8-467B-D54B-B60D-F1AA5CC1F2B0}"/>
                </a:ext>
              </a:extLst>
            </p:cNvPr>
            <p:cNvSpPr txBox="1"/>
            <p:nvPr/>
          </p:nvSpPr>
          <p:spPr>
            <a:xfrm>
              <a:off x="6004273" y="3078495"/>
              <a:ext cx="1488597" cy="584775"/>
            </a:xfrm>
            <a:prstGeom prst="rect">
              <a:avLst/>
            </a:prstGeom>
            <a:noFill/>
          </p:spPr>
          <p:txBody>
            <a:bodyPr wrap="square" rtlCol="0">
              <a:spAutoFit/>
            </a:bodyPr>
            <a:lstStyle/>
            <a:p>
              <a:pPr algn="ctr"/>
              <a:r>
                <a:rPr lang="en-US" sz="1600"/>
                <a:t>Cloud9 access</a:t>
              </a:r>
            </a:p>
          </p:txBody>
        </p:sp>
        <p:cxnSp>
          <p:nvCxnSpPr>
            <p:cNvPr id="33" name="Straight Arrow Connector 24">
              <a:extLst>
                <a:ext uri="{FF2B5EF4-FFF2-40B4-BE49-F238E27FC236}">
                  <a16:creationId xmlns:a16="http://schemas.microsoft.com/office/drawing/2014/main" id="{8EC05CB4-EC74-464F-9E5F-C30FDB091EDB}"/>
                </a:ext>
              </a:extLst>
            </p:cNvPr>
            <p:cNvCxnSpPr>
              <a:cxnSpLocks/>
              <a:stCxn id="31" idx="3"/>
              <a:endCxn id="15" idx="1"/>
            </p:cNvCxnSpPr>
            <p:nvPr/>
          </p:nvCxnSpPr>
          <p:spPr>
            <a:xfrm>
              <a:off x="7097344" y="2959843"/>
              <a:ext cx="593251" cy="0"/>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4">
              <a:extLst>
                <a:ext uri="{FF2B5EF4-FFF2-40B4-BE49-F238E27FC236}">
                  <a16:creationId xmlns:a16="http://schemas.microsoft.com/office/drawing/2014/main" id="{0F7BE68A-AD96-5B4B-9F57-E796E06E73BD}"/>
                </a:ext>
              </a:extLst>
            </p:cNvPr>
            <p:cNvCxnSpPr>
              <a:cxnSpLocks/>
              <a:stCxn id="28" idx="1"/>
              <a:endCxn id="23" idx="0"/>
            </p:cNvCxnSpPr>
            <p:nvPr/>
          </p:nvCxnSpPr>
          <p:spPr>
            <a:xfrm rot="10800000" flipV="1">
              <a:off x="9202350" y="2959843"/>
              <a:ext cx="383611" cy="1831362"/>
            </a:xfrm>
            <a:prstGeom prst="bentConnector2">
              <a:avLst/>
            </a:prstGeom>
            <a:ln w="19050">
              <a:solidFill>
                <a:srgbClr val="545B6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CA97841-E839-1E48-8D0B-A8341E76F20F}"/>
                </a:ext>
              </a:extLst>
            </p:cNvPr>
            <p:cNvSpPr txBox="1"/>
            <p:nvPr/>
          </p:nvSpPr>
          <p:spPr>
            <a:xfrm>
              <a:off x="4270146" y="4125849"/>
              <a:ext cx="1571025" cy="338554"/>
            </a:xfrm>
            <a:prstGeom prst="rect">
              <a:avLst/>
            </a:prstGeom>
            <a:noFill/>
          </p:spPr>
          <p:txBody>
            <a:bodyPr wrap="square" rtlCol="0">
              <a:spAutoFit/>
            </a:bodyPr>
            <a:lstStyle/>
            <a:p>
              <a:pPr algn="ctr"/>
              <a:r>
                <a:rPr lang="en-US" sz="1600"/>
                <a:t>IAM policies</a:t>
              </a:r>
            </a:p>
          </p:txBody>
        </p:sp>
        <p:pic>
          <p:nvPicPr>
            <p:cNvPr id="36" name="Graphic 35">
              <a:extLst>
                <a:ext uri="{FF2B5EF4-FFF2-40B4-BE49-F238E27FC236}">
                  <a16:creationId xmlns:a16="http://schemas.microsoft.com/office/drawing/2014/main" id="{B960BA4D-C5E3-6A4B-BAC5-FDAA5B828AFE}"/>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40737" y="3663270"/>
              <a:ext cx="469900" cy="469900"/>
            </a:xfrm>
            <a:prstGeom prst="rect">
              <a:avLst/>
            </a:prstGeom>
          </p:spPr>
        </p:pic>
        <p:pic>
          <p:nvPicPr>
            <p:cNvPr id="37" name="Graphic 36">
              <a:extLst>
                <a:ext uri="{FF2B5EF4-FFF2-40B4-BE49-F238E27FC236}">
                  <a16:creationId xmlns:a16="http://schemas.microsoft.com/office/drawing/2014/main" id="{1E99FACF-AA76-A941-8A0B-8D40B4898D95}"/>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9066" y="3672231"/>
              <a:ext cx="469900" cy="469900"/>
            </a:xfrm>
            <a:prstGeom prst="rect">
              <a:avLst/>
            </a:prstGeom>
          </p:spPr>
        </p:pic>
        <p:sp>
          <p:nvSpPr>
            <p:cNvPr id="38" name="TextBox 37">
              <a:extLst>
                <a:ext uri="{FF2B5EF4-FFF2-40B4-BE49-F238E27FC236}">
                  <a16:creationId xmlns:a16="http://schemas.microsoft.com/office/drawing/2014/main" id="{2ADD980B-7656-8047-A8ED-2C4AA72E34E7}"/>
                </a:ext>
              </a:extLst>
            </p:cNvPr>
            <p:cNvSpPr txBox="1"/>
            <p:nvPr/>
          </p:nvSpPr>
          <p:spPr>
            <a:xfrm>
              <a:off x="544304" y="4169792"/>
              <a:ext cx="819424" cy="338554"/>
            </a:xfrm>
            <a:prstGeom prst="rect">
              <a:avLst/>
            </a:prstGeom>
            <a:noFill/>
          </p:spPr>
          <p:txBody>
            <a:bodyPr wrap="square" rtlCol="0">
              <a:spAutoFit/>
            </a:bodyPr>
            <a:lstStyle/>
            <a:p>
              <a:pPr algn="ctr"/>
              <a:r>
                <a:rPr lang="en-US" sz="1600">
                  <a:solidFill>
                    <a:srgbClr val="232F3E"/>
                  </a:solidFill>
                </a:rPr>
                <a:t>Nikhil</a:t>
              </a:r>
            </a:p>
          </p:txBody>
        </p:sp>
        <p:sp>
          <p:nvSpPr>
            <p:cNvPr id="39" name="Rectangle 38">
              <a:extLst>
                <a:ext uri="{FF2B5EF4-FFF2-40B4-BE49-F238E27FC236}">
                  <a16:creationId xmlns:a16="http://schemas.microsoft.com/office/drawing/2014/main" id="{11C9963C-C3A0-6F49-9A84-3F149258616B}"/>
                </a:ext>
              </a:extLst>
            </p:cNvPr>
            <p:cNvSpPr/>
            <p:nvPr/>
          </p:nvSpPr>
          <p:spPr>
            <a:xfrm>
              <a:off x="2248059" y="3322178"/>
              <a:ext cx="1774100" cy="1170900"/>
            </a:xfrm>
            <a:prstGeom prst="rect">
              <a:avLst/>
            </a:prstGeom>
            <a:solidFill>
              <a:srgbClr val="5A6B86">
                <a:alpha val="9804"/>
              </a:srgb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tx1"/>
                  </a:solidFill>
                </a:rPr>
                <a:t>AppDevelopers</a:t>
              </a:r>
              <a:br>
                <a:rPr lang="en-US" sz="1600">
                  <a:solidFill>
                    <a:schemeClr val="tx1"/>
                  </a:solidFill>
                </a:rPr>
              </a:br>
              <a:r>
                <a:rPr lang="en-US" sz="1600">
                  <a:solidFill>
                    <a:schemeClr val="tx1"/>
                  </a:solidFill>
                </a:rPr>
                <a:t>IAM Group</a:t>
              </a:r>
            </a:p>
          </p:txBody>
        </p:sp>
        <p:pic>
          <p:nvPicPr>
            <p:cNvPr id="40" name="Graphic 39">
              <a:extLst>
                <a:ext uri="{FF2B5EF4-FFF2-40B4-BE49-F238E27FC236}">
                  <a16:creationId xmlns:a16="http://schemas.microsoft.com/office/drawing/2014/main" id="{CB30E755-6D53-FE40-A940-4CF4AC489A0C}"/>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9066" y="2149051"/>
              <a:ext cx="469900" cy="469900"/>
            </a:xfrm>
            <a:prstGeom prst="rect">
              <a:avLst/>
            </a:prstGeom>
          </p:spPr>
        </p:pic>
        <p:sp>
          <p:nvSpPr>
            <p:cNvPr id="41" name="TextBox 40">
              <a:extLst>
                <a:ext uri="{FF2B5EF4-FFF2-40B4-BE49-F238E27FC236}">
                  <a16:creationId xmlns:a16="http://schemas.microsoft.com/office/drawing/2014/main" id="{33575469-6FAE-E04F-BA12-502118CDA6F2}"/>
                </a:ext>
              </a:extLst>
            </p:cNvPr>
            <p:cNvSpPr txBox="1"/>
            <p:nvPr/>
          </p:nvSpPr>
          <p:spPr>
            <a:xfrm>
              <a:off x="373256" y="2651062"/>
              <a:ext cx="1161520" cy="584775"/>
            </a:xfrm>
            <a:prstGeom prst="rect">
              <a:avLst/>
            </a:prstGeom>
            <a:noFill/>
          </p:spPr>
          <p:txBody>
            <a:bodyPr wrap="square" rtlCol="0">
              <a:spAutoFit/>
            </a:bodyPr>
            <a:lstStyle/>
            <a:p>
              <a:pPr algn="ctr"/>
              <a:r>
                <a:rPr lang="en-US" sz="1600">
                  <a:solidFill>
                    <a:srgbClr val="232F3E"/>
                  </a:solidFill>
                </a:rPr>
                <a:t>vocuser (Sofía)</a:t>
              </a:r>
            </a:p>
          </p:txBody>
        </p:sp>
        <p:pic>
          <p:nvPicPr>
            <p:cNvPr id="42" name="Graphic 41">
              <a:extLst>
                <a:ext uri="{FF2B5EF4-FFF2-40B4-BE49-F238E27FC236}">
                  <a16:creationId xmlns:a16="http://schemas.microsoft.com/office/drawing/2014/main" id="{3D8DC99D-58AC-7444-89B0-6C80000F1B77}"/>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9066" y="5137255"/>
              <a:ext cx="469900" cy="469900"/>
            </a:xfrm>
            <a:prstGeom prst="rect">
              <a:avLst/>
            </a:prstGeom>
          </p:spPr>
        </p:pic>
        <p:sp>
          <p:nvSpPr>
            <p:cNvPr id="43" name="TextBox 42">
              <a:extLst>
                <a:ext uri="{FF2B5EF4-FFF2-40B4-BE49-F238E27FC236}">
                  <a16:creationId xmlns:a16="http://schemas.microsoft.com/office/drawing/2014/main" id="{5B31DB01-07D1-D04E-972E-3495EC01DF27}"/>
                </a:ext>
              </a:extLst>
            </p:cNvPr>
            <p:cNvSpPr txBox="1"/>
            <p:nvPr/>
          </p:nvSpPr>
          <p:spPr>
            <a:xfrm>
              <a:off x="533949" y="5679010"/>
              <a:ext cx="840134" cy="338554"/>
            </a:xfrm>
            <a:prstGeom prst="rect">
              <a:avLst/>
            </a:prstGeom>
            <a:noFill/>
          </p:spPr>
          <p:txBody>
            <a:bodyPr wrap="square" rtlCol="0">
              <a:spAutoFit/>
            </a:bodyPr>
            <a:lstStyle/>
            <a:p>
              <a:pPr algn="ctr"/>
              <a:r>
                <a:rPr lang="en-US" sz="1600">
                  <a:solidFill>
                    <a:srgbClr val="232F3E"/>
                  </a:solidFill>
                </a:rPr>
                <a:t>Olivia</a:t>
              </a:r>
            </a:p>
          </p:txBody>
        </p:sp>
        <p:sp>
          <p:nvSpPr>
            <p:cNvPr id="44" name="Rectangle 43">
              <a:extLst>
                <a:ext uri="{FF2B5EF4-FFF2-40B4-BE49-F238E27FC236}">
                  <a16:creationId xmlns:a16="http://schemas.microsoft.com/office/drawing/2014/main" id="{B173B35B-96E5-CE4B-A3A2-43AFE3114E1D}"/>
                </a:ext>
              </a:extLst>
            </p:cNvPr>
            <p:cNvSpPr/>
            <p:nvPr/>
          </p:nvSpPr>
          <p:spPr>
            <a:xfrm>
              <a:off x="2139750" y="1808322"/>
              <a:ext cx="3539413" cy="424345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rgbClr val="5A6B86"/>
                  </a:solidFill>
                </a:rPr>
                <a:t>IAM resources</a:t>
              </a:r>
              <a:endParaRPr lang="en-US" sz="1200">
                <a:solidFill>
                  <a:srgbClr val="5A6B86"/>
                </a:solidFill>
              </a:endParaRPr>
            </a:p>
          </p:txBody>
        </p:sp>
        <p:pic>
          <p:nvPicPr>
            <p:cNvPr id="45" name="Graphic 44">
              <a:extLst>
                <a:ext uri="{FF2B5EF4-FFF2-40B4-BE49-F238E27FC236}">
                  <a16:creationId xmlns:a16="http://schemas.microsoft.com/office/drawing/2014/main" id="{12D33B4B-7330-1B43-8CA6-DD34FB05AEF6}"/>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443444" y="3951712"/>
              <a:ext cx="469900" cy="469900"/>
            </a:xfrm>
            <a:prstGeom prst="rect">
              <a:avLst/>
            </a:prstGeom>
          </p:spPr>
        </p:pic>
        <p:cxnSp>
          <p:nvCxnSpPr>
            <p:cNvPr id="46" name="Straight Arrow Connector 24">
              <a:extLst>
                <a:ext uri="{FF2B5EF4-FFF2-40B4-BE49-F238E27FC236}">
                  <a16:creationId xmlns:a16="http://schemas.microsoft.com/office/drawing/2014/main" id="{2390EC54-BC89-BE4F-8339-54643CC87762}"/>
                </a:ext>
              </a:extLst>
            </p:cNvPr>
            <p:cNvCxnSpPr>
              <a:cxnSpLocks/>
              <a:stCxn id="36" idx="1"/>
              <a:endCxn id="39" idx="3"/>
            </p:cNvCxnSpPr>
            <p:nvPr/>
          </p:nvCxnSpPr>
          <p:spPr>
            <a:xfrm rot="10800000" flipV="1">
              <a:off x="4022159" y="3907628"/>
              <a:ext cx="818578" cy="0"/>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56E4B5C5-895A-5448-9440-DD9035B8A421}"/>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49065" y="5136282"/>
              <a:ext cx="469900" cy="469900"/>
            </a:xfrm>
            <a:prstGeom prst="rect">
              <a:avLst/>
            </a:prstGeom>
          </p:spPr>
        </p:pic>
        <p:sp>
          <p:nvSpPr>
            <p:cNvPr id="48" name="Rectangle 47">
              <a:extLst>
                <a:ext uri="{FF2B5EF4-FFF2-40B4-BE49-F238E27FC236}">
                  <a16:creationId xmlns:a16="http://schemas.microsoft.com/office/drawing/2014/main" id="{FBB9EBB2-9407-7C44-94BE-561ED6B550C7}"/>
                </a:ext>
              </a:extLst>
            </p:cNvPr>
            <p:cNvSpPr/>
            <p:nvPr/>
          </p:nvSpPr>
          <p:spPr>
            <a:xfrm>
              <a:off x="2238950" y="4781690"/>
              <a:ext cx="1774101" cy="1170900"/>
            </a:xfrm>
            <a:prstGeom prst="rect">
              <a:avLst/>
            </a:prstGeom>
            <a:solidFill>
              <a:srgbClr val="5A6B86">
                <a:alpha val="9804"/>
              </a:srgb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a:solidFill>
                    <a:schemeClr val="tx1"/>
                  </a:solidFill>
                </a:rPr>
                <a:t>DBAdministrators</a:t>
              </a:r>
              <a:br>
                <a:rPr lang="en-US" sz="1600">
                  <a:solidFill>
                    <a:schemeClr val="tx1"/>
                  </a:solidFill>
                </a:rPr>
              </a:br>
              <a:r>
                <a:rPr lang="en-US" sz="1600">
                  <a:solidFill>
                    <a:schemeClr val="tx1"/>
                  </a:solidFill>
                </a:rPr>
                <a:t>IAM Group</a:t>
              </a:r>
            </a:p>
          </p:txBody>
        </p:sp>
        <p:cxnSp>
          <p:nvCxnSpPr>
            <p:cNvPr id="49" name="Straight Arrow Connector 24">
              <a:extLst>
                <a:ext uri="{FF2B5EF4-FFF2-40B4-BE49-F238E27FC236}">
                  <a16:creationId xmlns:a16="http://schemas.microsoft.com/office/drawing/2014/main" id="{913CB35A-B591-364E-9BA8-33A0AA602BBA}"/>
                </a:ext>
              </a:extLst>
            </p:cNvPr>
            <p:cNvCxnSpPr>
              <a:cxnSpLocks/>
              <a:stCxn id="47" idx="1"/>
              <a:endCxn id="48" idx="3"/>
            </p:cNvCxnSpPr>
            <p:nvPr/>
          </p:nvCxnSpPr>
          <p:spPr>
            <a:xfrm rot="10800000">
              <a:off x="4013051" y="5371232"/>
              <a:ext cx="836014" cy="0"/>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91B0424-44C8-1047-8F34-649DB9E28151}"/>
                </a:ext>
              </a:extLst>
            </p:cNvPr>
            <p:cNvSpPr txBox="1"/>
            <p:nvPr/>
          </p:nvSpPr>
          <p:spPr>
            <a:xfrm>
              <a:off x="4327010" y="5582767"/>
              <a:ext cx="1571025" cy="338554"/>
            </a:xfrm>
            <a:prstGeom prst="rect">
              <a:avLst/>
            </a:prstGeom>
            <a:noFill/>
          </p:spPr>
          <p:txBody>
            <a:bodyPr wrap="square" rtlCol="0">
              <a:spAutoFit/>
            </a:bodyPr>
            <a:lstStyle/>
            <a:p>
              <a:pPr algn="ctr"/>
              <a:r>
                <a:rPr lang="en-US" sz="1600"/>
                <a:t>IAM policies</a:t>
              </a:r>
            </a:p>
          </p:txBody>
        </p:sp>
        <p:sp>
          <p:nvSpPr>
            <p:cNvPr id="51" name="TextBox 50">
              <a:extLst>
                <a:ext uri="{FF2B5EF4-FFF2-40B4-BE49-F238E27FC236}">
                  <a16:creationId xmlns:a16="http://schemas.microsoft.com/office/drawing/2014/main" id="{7231DC8B-CC96-9C4D-8EE5-5F12D83A1533}"/>
                </a:ext>
              </a:extLst>
            </p:cNvPr>
            <p:cNvSpPr txBox="1"/>
            <p:nvPr/>
          </p:nvSpPr>
          <p:spPr>
            <a:xfrm>
              <a:off x="3656438" y="3601893"/>
              <a:ext cx="1571025" cy="338554"/>
            </a:xfrm>
            <a:prstGeom prst="rect">
              <a:avLst/>
            </a:prstGeom>
            <a:noFill/>
          </p:spPr>
          <p:txBody>
            <a:bodyPr wrap="square" rtlCol="0">
              <a:spAutoFit/>
            </a:bodyPr>
            <a:lstStyle/>
            <a:p>
              <a:pPr algn="ctr"/>
              <a:r>
                <a:rPr lang="en-US" sz="1600"/>
                <a:t>attached</a:t>
              </a:r>
            </a:p>
          </p:txBody>
        </p:sp>
        <p:sp>
          <p:nvSpPr>
            <p:cNvPr id="52" name="TextBox 51">
              <a:extLst>
                <a:ext uri="{FF2B5EF4-FFF2-40B4-BE49-F238E27FC236}">
                  <a16:creationId xmlns:a16="http://schemas.microsoft.com/office/drawing/2014/main" id="{0AA4CCE9-C99D-5841-A105-1063DBD6B36B}"/>
                </a:ext>
              </a:extLst>
            </p:cNvPr>
            <p:cNvSpPr txBox="1"/>
            <p:nvPr/>
          </p:nvSpPr>
          <p:spPr>
            <a:xfrm>
              <a:off x="3696843" y="5077551"/>
              <a:ext cx="1571025" cy="338554"/>
            </a:xfrm>
            <a:prstGeom prst="rect">
              <a:avLst/>
            </a:prstGeom>
            <a:noFill/>
          </p:spPr>
          <p:txBody>
            <a:bodyPr wrap="square" rtlCol="0">
              <a:spAutoFit/>
            </a:bodyPr>
            <a:lstStyle/>
            <a:p>
              <a:pPr algn="ctr"/>
              <a:r>
                <a:rPr lang="en-US" sz="1600"/>
                <a:t>attached</a:t>
              </a:r>
            </a:p>
          </p:txBody>
        </p:sp>
        <p:cxnSp>
          <p:nvCxnSpPr>
            <p:cNvPr id="53" name="Straight Arrow Connector 24">
              <a:extLst>
                <a:ext uri="{FF2B5EF4-FFF2-40B4-BE49-F238E27FC236}">
                  <a16:creationId xmlns:a16="http://schemas.microsoft.com/office/drawing/2014/main" id="{BCB8A38A-3A58-844C-8AA5-4CD270550CC8}"/>
                </a:ext>
              </a:extLst>
            </p:cNvPr>
            <p:cNvCxnSpPr>
              <a:cxnSpLocks/>
              <a:stCxn id="37" idx="3"/>
              <a:endCxn id="39" idx="1"/>
            </p:cNvCxnSpPr>
            <p:nvPr/>
          </p:nvCxnSpPr>
          <p:spPr>
            <a:xfrm>
              <a:off x="1188966" y="3907181"/>
              <a:ext cx="1059093" cy="447"/>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F174C3C-A332-0944-8F20-A23AECB07F26}"/>
                </a:ext>
              </a:extLst>
            </p:cNvPr>
            <p:cNvSpPr txBox="1"/>
            <p:nvPr/>
          </p:nvSpPr>
          <p:spPr>
            <a:xfrm>
              <a:off x="945755" y="3541692"/>
              <a:ext cx="1571025" cy="338554"/>
            </a:xfrm>
            <a:prstGeom prst="rect">
              <a:avLst/>
            </a:prstGeom>
            <a:noFill/>
          </p:spPr>
          <p:txBody>
            <a:bodyPr wrap="square" rtlCol="0">
              <a:spAutoFit/>
            </a:bodyPr>
            <a:lstStyle/>
            <a:p>
              <a:pPr algn="ctr"/>
              <a:r>
                <a:rPr lang="en-US" sz="1600"/>
                <a:t>member of</a:t>
              </a:r>
            </a:p>
          </p:txBody>
        </p:sp>
        <p:cxnSp>
          <p:nvCxnSpPr>
            <p:cNvPr id="55" name="Straight Arrow Connector 24">
              <a:extLst>
                <a:ext uri="{FF2B5EF4-FFF2-40B4-BE49-F238E27FC236}">
                  <a16:creationId xmlns:a16="http://schemas.microsoft.com/office/drawing/2014/main" id="{AED6A7C9-6CC2-D841-AD38-94C4EA374237}"/>
                </a:ext>
              </a:extLst>
            </p:cNvPr>
            <p:cNvCxnSpPr>
              <a:cxnSpLocks/>
              <a:stCxn id="42" idx="3"/>
              <a:endCxn id="48" idx="1"/>
            </p:cNvCxnSpPr>
            <p:nvPr/>
          </p:nvCxnSpPr>
          <p:spPr>
            <a:xfrm flipV="1">
              <a:off x="1188966" y="5367140"/>
              <a:ext cx="1049984" cy="0"/>
            </a:xfrm>
            <a:prstGeom prst="bentConnector3">
              <a:avLst>
                <a:gd name="adj1" fmla="val 50000"/>
              </a:avLst>
            </a:prstGeom>
            <a:ln w="28575">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C3B9909-644C-D840-8CBC-0A179373823E}"/>
                </a:ext>
              </a:extLst>
            </p:cNvPr>
            <p:cNvSpPr txBox="1"/>
            <p:nvPr/>
          </p:nvSpPr>
          <p:spPr>
            <a:xfrm>
              <a:off x="925346" y="4995594"/>
              <a:ext cx="1571025" cy="338554"/>
            </a:xfrm>
            <a:prstGeom prst="rect">
              <a:avLst/>
            </a:prstGeom>
            <a:noFill/>
          </p:spPr>
          <p:txBody>
            <a:bodyPr wrap="square" rtlCol="0">
              <a:spAutoFit/>
            </a:bodyPr>
            <a:lstStyle/>
            <a:p>
              <a:pPr algn="ctr"/>
              <a:r>
                <a:rPr lang="en-US" sz="1600"/>
                <a:t>member of</a:t>
              </a:r>
            </a:p>
          </p:txBody>
        </p:sp>
        <p:pic>
          <p:nvPicPr>
            <p:cNvPr id="57" name="Graphic 56">
              <a:extLst>
                <a:ext uri="{FF2B5EF4-FFF2-40B4-BE49-F238E27FC236}">
                  <a16:creationId xmlns:a16="http://schemas.microsoft.com/office/drawing/2014/main" id="{98320DE1-03E4-E94F-B768-AB972FDA4502}"/>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431850" y="5353991"/>
              <a:ext cx="469900" cy="469900"/>
            </a:xfrm>
            <a:prstGeom prst="rect">
              <a:avLst/>
            </a:prstGeom>
          </p:spPr>
        </p:pic>
      </p:grpSp>
    </p:spTree>
    <p:custDataLst>
      <p:tags r:id="rId1"/>
    </p:custDataLst>
    <p:extLst>
      <p:ext uri="{BB962C8B-B14F-4D97-AF65-F5344CB8AC3E}">
        <p14:creationId xmlns:p14="http://schemas.microsoft.com/office/powerpoint/2010/main" val="157778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54</a:t>
            </a:fld>
            <a:endParaRPr lang="en-US"/>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13" name="Title 4">
            <a:extLst>
              <a:ext uri="{FF2B5EF4-FFF2-40B4-BE49-F238E27FC236}">
                <a16:creationId xmlns:a16="http://schemas.microsoft.com/office/drawing/2014/main" id="{04C60F15-E945-0B0C-58D0-9A6529EDEA2E}"/>
              </a:ext>
            </a:extLst>
          </p:cNvPr>
          <p:cNvSpPr txBox="1">
            <a:spLocks noGrp="1"/>
          </p:cNvSpPr>
          <p:nvPr>
            <p:ph type="title" idx="4294967295"/>
          </p:nvPr>
        </p:nvSpPr>
        <p:spPr>
          <a:xfrm>
            <a:off x="6464891" y="2172918"/>
            <a:ext cx="5404381" cy="3770682"/>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228600" rtl="0" eaLnBrk="1" latinLnBrk="0" hangingPunct="1">
              <a:lnSpc>
                <a:spcPct val="100000"/>
              </a:lnSpc>
              <a:spcBef>
                <a:spcPct val="0"/>
              </a:spcBef>
              <a:buNone/>
              <a:defRPr sz="3200" kern="1200">
                <a:solidFill>
                  <a:schemeClr val="tx2"/>
                </a:solidFill>
                <a:latin typeface="Amazon Ember Heavy"/>
              </a:defRPr>
            </a:lvl1pPr>
          </a:lstStyle>
          <a:p>
            <a:pPr marL="0" marR="0" lvl="0" indent="0" algn="l" defTabSz="2286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mazon Ember Heavy"/>
                <a:ea typeface="Amazon Ember" panose="02000000000000000000" pitchFamily="2" charset="0"/>
                <a:cs typeface="+mn-cs"/>
              </a:rPr>
              <a:t>Begin Module 8 –  Challenge Lab: Controlling AWS Account Access by Using IAM </a:t>
            </a:r>
            <a:endParaRPr kumimoji="0" lang="en-US" sz="3600" b="0" i="0" u="none" strike="noStrike" kern="1200" cap="none" spc="0" normalizeH="0" baseline="0" noProof="0">
              <a:ln>
                <a:noFill/>
              </a:ln>
              <a:solidFill>
                <a:schemeClr val="tx2"/>
              </a:solidFill>
              <a:effectLst/>
              <a:uLnTx/>
              <a:uFillTx/>
              <a:latin typeface="Amazon Ember Heavy"/>
              <a:ea typeface="+mn-ea"/>
              <a:cs typeface="+mn-cs"/>
            </a:endParaRP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a:ea typeface="Amazon Ember Light" panose="020B0403020204020204" pitchFamily="34" charset="0"/>
                <a:cs typeface="Amazon Ember Light" panose="020B0403020204020204" pitchFamily="34" charset="0"/>
              </a:rPr>
              <a:t>~ 80 minutes</a:t>
            </a:r>
          </a:p>
        </p:txBody>
      </p:sp>
    </p:spTree>
    <p:custDataLst>
      <p:tags r:id="rId1"/>
    </p:custDataLst>
    <p:extLst>
      <p:ext uri="{BB962C8B-B14F-4D97-AF65-F5344CB8AC3E}">
        <p14:creationId xmlns:p14="http://schemas.microsoft.com/office/powerpoint/2010/main" val="2084168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55</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ctrTitle"/>
          </p:nvPr>
        </p:nvSpPr>
        <p:spPr/>
        <p:txBody>
          <a:bodyPr>
            <a:normAutofit fontScale="90000"/>
          </a:bodyPr>
          <a:lstStyle/>
          <a:p>
            <a:r>
              <a:rPr lang="en-US" sz="4000">
                <a:latin typeface="+mj-lt"/>
              </a:rPr>
              <a:t>Challenge lab debrief: </a:t>
            </a:r>
            <a:br>
              <a:rPr lang="en-US" sz="4000">
                <a:latin typeface="+mj-lt"/>
              </a:rPr>
            </a:br>
            <a:r>
              <a:rPr lang="en-US" sz="400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77840" y="1600200"/>
            <a:ext cx="5486400" cy="3657600"/>
          </a:xfrm>
          <a:prstGeom prst="rect">
            <a:avLst/>
          </a:prstGeom>
          <a:ln>
            <a:solidFill>
              <a:schemeClr val="accent1"/>
            </a:solidFill>
          </a:ln>
        </p:spPr>
      </p:pic>
    </p:spTree>
    <p:custDataLst>
      <p:tags r:id="rId1"/>
    </p:custDataLst>
    <p:extLst>
      <p:ext uri="{BB962C8B-B14F-4D97-AF65-F5344CB8AC3E}">
        <p14:creationId xmlns:p14="http://schemas.microsoft.com/office/powerpoint/2010/main" val="1423061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normAutofit/>
          </a:bodyPr>
          <a:lstStyle/>
          <a:p>
            <a:r>
              <a:rPr lang="en-US"/>
              <a:t>Module wrap-up</a:t>
            </a:r>
          </a:p>
        </p:txBody>
      </p:sp>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a:t>Module 8: Securing User and Application Access</a:t>
            </a:r>
          </a:p>
          <a:p>
            <a:endParaRPr lang="en-US"/>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57</a:t>
            </a:fld>
            <a:endParaRPr lang="en-US"/>
          </a:p>
        </p:txBody>
      </p:sp>
      <p:sp>
        <p:nvSpPr>
          <p:cNvPr id="2" name="Title 1"/>
          <p:cNvSpPr>
            <a:spLocks noGrp="1"/>
          </p:cNvSpPr>
          <p:nvPr>
            <p:ph type="title"/>
          </p:nvPr>
        </p:nvSpPr>
        <p:spPr/>
        <p:txBody>
          <a:bodyPr>
            <a:noAutofit/>
          </a:bodyPr>
          <a:lstStyle/>
          <a:p>
            <a:r>
              <a:rPr lang="en-US">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a:xfrm>
            <a:off x="365760" y="1143000"/>
            <a:ext cx="11587890" cy="5291750"/>
          </a:xfrm>
        </p:spPr>
        <p:txBody>
          <a:bodyPr/>
          <a:lstStyle/>
          <a:p>
            <a:pPr marL="0" indent="0">
              <a:buNone/>
            </a:pPr>
            <a:r>
              <a:rPr lang="en-US"/>
              <a:t>In summary, in this module, you learned how to:</a:t>
            </a:r>
          </a:p>
          <a:p>
            <a:r>
              <a:rPr lang="en-US" sz="2400">
                <a:latin typeface="+mn-lt"/>
              </a:rPr>
              <a:t>Explain the purpose of AWS Identity and Access Management (IAM) users, groups, and roles</a:t>
            </a:r>
          </a:p>
          <a:p>
            <a:r>
              <a:rPr lang="en-US" sz="2400">
                <a:latin typeface="+mn-lt"/>
              </a:rPr>
              <a:t>Describe how to allow user federation within an architecture to increase security</a:t>
            </a:r>
          </a:p>
          <a:p>
            <a:r>
              <a:rPr lang="en-US" sz="2400">
                <a:latin typeface="+mn-lt"/>
              </a:rPr>
              <a:t>Recognize how AWS Organizations service control policies (SCPs) increase security within an architecture</a:t>
            </a:r>
          </a:p>
          <a:p>
            <a:r>
              <a:rPr lang="en-US" sz="2400">
                <a:latin typeface="+mn-lt"/>
              </a:rPr>
              <a:t>Describe how to manage multiple AWS accounts</a:t>
            </a:r>
          </a:p>
          <a:p>
            <a:r>
              <a:rPr lang="en-US" sz="2400">
                <a:latin typeface="+mn-lt"/>
              </a:rPr>
              <a:t>Configure IAM users</a:t>
            </a:r>
          </a:p>
          <a:p>
            <a:pPr marL="0" indent="0">
              <a:buNone/>
            </a:pPr>
            <a:endParaRPr lang="en-US">
              <a:latin typeface="+mn-lt"/>
            </a:endParaRPr>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58</a:t>
            </a:fld>
            <a:endParaRPr lang="en-US"/>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normAutofit/>
          </a:bodyPr>
          <a:lstStyle/>
          <a:p>
            <a:r>
              <a:rPr lang="en-US">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59</a:t>
            </a:fld>
            <a:endParaRPr lang="en-US"/>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normAutofit lnSpcReduction="10000"/>
          </a:bodyPr>
          <a:lstStyle/>
          <a:p>
            <a:r>
              <a:rPr lang="en-US"/>
              <a:t>A company is storing an access key (access key ID and secret access key) in a text file on a custom AMI. The company uses the access key to access DynamoDB tables from instances created from the AMI. The security team has mandated a more secure solution. </a:t>
            </a:r>
          </a:p>
          <a:p>
            <a:r>
              <a:rPr lang="en-US"/>
              <a:t>Which solution will meet the security team’s mandate? </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Put the access key in an S3 bucket, and retrieve the access key on boot from the instance. </a:t>
            </a:r>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Pass the access key to the instances through instance user data. </a:t>
            </a:r>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r>
              <a:rPr lang="en-US"/>
              <a:t>Obtain the access key from a key server launched in a private subnet. </a:t>
            </a:r>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4769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t>Create an IAM role with permissions to access the table, and launch all instances with the new role.</a:t>
            </a:r>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mj-lt"/>
              </a:rPr>
              <a:t>Section 2: Account users and IAM</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a:latin typeface="+mn-lt"/>
              </a:rPr>
              <a:t>Module 8: Securing User and Application Access</a:t>
            </a:r>
          </a:p>
        </p:txBody>
      </p:sp>
    </p:spTree>
    <p:custDataLst>
      <p:tags r:id="rId1"/>
    </p:custDataLst>
    <p:extLst>
      <p:ext uri="{BB962C8B-B14F-4D97-AF65-F5344CB8AC3E}">
        <p14:creationId xmlns:p14="http://schemas.microsoft.com/office/powerpoint/2010/main" val="363662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60</a:t>
            </a:fld>
            <a:endParaRPr lang="en-US"/>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normAutofit lnSpcReduction="10000"/>
          </a:bodyPr>
          <a:lstStyle/>
          <a:p>
            <a:r>
              <a:rPr lang="en-US"/>
              <a:t>A company is storing an access key (access key ID and secret access key) in a text file on a custom AMI. The company uses the access key to access DynamoDB tables from instances created from the AMI. The security team has mandated a more secure solution. </a:t>
            </a:r>
          </a:p>
          <a:p>
            <a:r>
              <a:rPr lang="en-US"/>
              <a:t>Which solution will meet the security team’s mandate? </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a:t>The keywords in the question are “storing an access key”, “DynamoDB tables from instances”, “custom AMI”, and “most secure solution”.</a:t>
            </a:r>
          </a:p>
          <a:p>
            <a:endParaRPr lang="en-US"/>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a:t>The correct answer is D.</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61</a:t>
            </a:fld>
            <a:endParaRPr lang="en-US"/>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p:txBody>
          <a:bodyPr/>
          <a:lstStyle/>
          <a:p>
            <a:r>
              <a:rPr lang="en-US" sz="2400">
                <a:solidFill>
                  <a:srgbClr val="504BAB"/>
                </a:solidFill>
                <a:hlinkClick r:id="rId4">
                  <a:extLst>
                    <a:ext uri="{A12FA001-AC4F-418D-AE19-62706E023703}">
                      <ahyp:hlinkClr xmlns:ahyp="http://schemas.microsoft.com/office/drawing/2018/hyperlinkcolor" val="tx"/>
                    </a:ext>
                  </a:extLst>
                </a:hlinkClick>
              </a:rPr>
              <a:t>AWS Well-Architected Framework – Security Pillar</a:t>
            </a:r>
            <a:endParaRPr lang="en-US" sz="2400">
              <a:solidFill>
                <a:srgbClr val="504BAB"/>
              </a:solidFill>
            </a:endParaRPr>
          </a:p>
          <a:p>
            <a:r>
              <a:rPr lang="en-US" sz="2400">
                <a:solidFill>
                  <a:srgbClr val="504BAB"/>
                </a:solidFill>
                <a:hlinkClick r:id="rId5">
                  <a:extLst>
                    <a:ext uri="{A12FA001-AC4F-418D-AE19-62706E023703}">
                      <ahyp:hlinkClr xmlns:ahyp="http://schemas.microsoft.com/office/drawing/2018/hyperlinkcolor" val="tx"/>
                    </a:ext>
                  </a:extLst>
                </a:hlinkClick>
              </a:rPr>
              <a:t>IAM FAQs</a:t>
            </a:r>
            <a:endParaRPr lang="en-US" sz="2400">
              <a:solidFill>
                <a:srgbClr val="504BAB"/>
              </a:solidFill>
            </a:endParaRPr>
          </a:p>
          <a:p>
            <a:r>
              <a:rPr lang="en-US" sz="2400">
                <a:solidFill>
                  <a:srgbClr val="504BAB"/>
                </a:solidFill>
                <a:hlinkClick r:id="rId6">
                  <a:extLst>
                    <a:ext uri="{A12FA001-AC4F-418D-AE19-62706E023703}">
                      <ahyp:hlinkClr xmlns:ahyp="http://schemas.microsoft.com/office/drawing/2018/hyperlinkcolor" val="tx"/>
                    </a:ext>
                  </a:extLst>
                </a:hlinkClick>
              </a:rPr>
              <a:t>Creating IAM policies video</a:t>
            </a:r>
            <a:endParaRPr lang="en-US" sz="2400">
              <a:solidFill>
                <a:srgbClr val="504BAB"/>
              </a:solidFill>
            </a:endParaRPr>
          </a:p>
          <a:p>
            <a:r>
              <a:rPr lang="en-US" sz="2400">
                <a:solidFill>
                  <a:srgbClr val="504BAB"/>
                </a:solidFill>
                <a:hlinkClick r:id="rId7">
                  <a:extLst>
                    <a:ext uri="{A12FA001-AC4F-418D-AE19-62706E023703}">
                      <ahyp:hlinkClr xmlns:ahyp="http://schemas.microsoft.com/office/drawing/2018/hyperlinkcolor" val="tx"/>
                    </a:ext>
                  </a:extLst>
                </a:hlinkClick>
              </a:rPr>
              <a:t>Identity at different layers video</a:t>
            </a:r>
            <a:endParaRPr lang="en-US" sz="2400">
              <a:solidFill>
                <a:srgbClr val="504BAB"/>
              </a:solidFill>
            </a:endParaRPr>
          </a:p>
          <a:p>
            <a:r>
              <a:rPr lang="en-US" sz="2400">
                <a:solidFill>
                  <a:srgbClr val="504BAB"/>
                </a:solidFill>
                <a:hlinkClick r:id="rId8">
                  <a:extLst>
                    <a:ext uri="{A12FA001-AC4F-418D-AE19-62706E023703}">
                      <ahyp:hlinkClr xmlns:ahyp="http://schemas.microsoft.com/office/drawing/2018/hyperlinkcolor" val="tx"/>
                    </a:ext>
                  </a:extLst>
                </a:hlinkClick>
              </a:rPr>
              <a:t>Identity Providers and Federation</a:t>
            </a:r>
            <a:endParaRPr lang="en-US" sz="2400">
              <a:solidFill>
                <a:srgbClr val="504BAB"/>
              </a:solidFill>
            </a:endParaRPr>
          </a:p>
          <a:p>
            <a:pPr marL="0" indent="0">
              <a:buNone/>
            </a:pPr>
            <a:endParaRPr lang="en-US" sz="2400">
              <a:latin typeface="+mn-lt"/>
            </a:endParaRPr>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62</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1054905"/>
          </a:xfrm>
        </p:spPr>
        <p:txBody>
          <a:bodyPr/>
          <a:lstStyle/>
          <a:p>
            <a:r>
              <a:rPr lang="en-US"/>
              <a:t>Corrections, feedback, or other questions? </a:t>
            </a:r>
            <a:br>
              <a:rPr lang="en-US"/>
            </a:br>
            <a:r>
              <a:rPr lang="en-US"/>
              <a:t>Contact us at </a:t>
            </a:r>
            <a:r>
              <a:rPr lang="en-US">
                <a:hlinkClick r:id="rId4">
                  <a:extLst>
                    <a:ext uri="{A12FA001-AC4F-418D-AE19-62706E023703}">
                      <ahyp:hlinkClr xmlns:ahyp="http://schemas.microsoft.com/office/drawing/2018/hyperlinkcolor" val="tx"/>
                    </a:ext>
                  </a:extLst>
                </a:hlinkClick>
              </a:rPr>
              <a:t>https://support.aws.amazon.com/#/contacts/aws-academy</a:t>
            </a:r>
            <a:r>
              <a:rPr lang="en-US"/>
              <a:t>.</a:t>
            </a:r>
            <a:br>
              <a:rPr lang="en-US"/>
            </a:br>
            <a:r>
              <a:rPr lang="en-US"/>
              <a:t>All trademarks are the property of their owners.</a:t>
            </a:r>
          </a:p>
        </p:txBody>
      </p:sp>
    </p:spTree>
    <p:custDataLst>
      <p:tags r:id="rId1"/>
    </p:custDataLst>
    <p:extLst>
      <p:ext uri="{BB962C8B-B14F-4D97-AF65-F5344CB8AC3E}">
        <p14:creationId xmlns:p14="http://schemas.microsoft.com/office/powerpoint/2010/main" val="3533188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D9918C-7A03-9B47-AC78-065C20F21BF1}"/>
              </a:ext>
            </a:extLst>
          </p:cNvPr>
          <p:cNvSpPr>
            <a:spLocks noGrp="1"/>
          </p:cNvSpPr>
          <p:nvPr>
            <p:ph type="sldNum" sz="quarter" idx="20"/>
          </p:nvPr>
        </p:nvSpPr>
        <p:spPr/>
        <p:txBody>
          <a:bodyPr/>
          <a:lstStyle/>
          <a:p>
            <a:fld id="{B6A95138-A96E-2F42-A959-2EFD44FE4AB7}" type="slidenum">
              <a:rPr lang="en-US" smtClean="0"/>
              <a:t>7</a:t>
            </a:fld>
            <a:endParaRPr lang="en-US"/>
          </a:p>
        </p:txBody>
      </p:sp>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a:t>Secure the root account</a:t>
            </a:r>
          </a:p>
        </p:txBody>
      </p:sp>
      <p:sp>
        <p:nvSpPr>
          <p:cNvPr id="48" name="Rectangle 47">
            <a:extLst>
              <a:ext uri="{FF2B5EF4-FFF2-40B4-BE49-F238E27FC236}">
                <a16:creationId xmlns:a16="http://schemas.microsoft.com/office/drawing/2014/main" id="{2A3D0F4B-3D58-D345-8DD3-1E5421892714}"/>
              </a:ext>
              <a:ext uri="{C183D7F6-B498-43B3-948B-1728B52AA6E4}">
                <adec:decorative xmlns:adec="http://schemas.microsoft.com/office/drawing/2017/decorative" val="0"/>
              </a:ext>
            </a:extLst>
          </p:cNvPr>
          <p:cNvSpPr/>
          <p:nvPr/>
        </p:nvSpPr>
        <p:spPr>
          <a:xfrm>
            <a:off x="972656" y="1272302"/>
            <a:ext cx="9575601" cy="369332"/>
          </a:xfrm>
          <a:prstGeom prst="rect">
            <a:avLst/>
          </a:prstGeom>
        </p:spPr>
        <p:txBody>
          <a:bodyPr wrap="square">
            <a:spAutoFit/>
          </a:bodyPr>
          <a:lstStyle/>
          <a:p>
            <a:pPr algn="ctr"/>
            <a:r>
              <a:rPr lang="en-US">
                <a:solidFill>
                  <a:srgbClr val="504BAB"/>
                </a:solidFill>
                <a:latin typeface="Amazon Ember" panose="02000000000000000000" pitchFamily="2" charset="0"/>
                <a:ea typeface="Amazon Ember" panose="02000000000000000000" pitchFamily="2" charset="0"/>
                <a:cs typeface="Amazon Ember" panose="020B0603020204020204" pitchFamily="34" charset="0"/>
              </a:rPr>
              <a:t>The account root user has a large amount of power. Recommended security steps:</a:t>
            </a:r>
          </a:p>
        </p:txBody>
      </p:sp>
      <p:sp>
        <p:nvSpPr>
          <p:cNvPr id="13" name="TextBox 12">
            <a:extLst>
              <a:ext uri="{FF2B5EF4-FFF2-40B4-BE49-F238E27FC236}">
                <a16:creationId xmlns:a16="http://schemas.microsoft.com/office/drawing/2014/main" id="{8AA0099F-691B-6F43-9452-16C8B371CD11}"/>
              </a:ext>
            </a:extLst>
          </p:cNvPr>
          <p:cNvSpPr txBox="1"/>
          <p:nvPr/>
        </p:nvSpPr>
        <p:spPr>
          <a:xfrm>
            <a:off x="7603132" y="2183083"/>
            <a:ext cx="4267200" cy="400110"/>
          </a:xfrm>
          <a:prstGeom prst="rect">
            <a:avLst/>
          </a:prstGeom>
          <a:noFill/>
        </p:spPr>
        <p:txBody>
          <a:bodyPr wrap="square" rtlCol="0">
            <a:spAutoFit/>
          </a:bodyPr>
          <a:lstStyle/>
          <a:p>
            <a:r>
              <a:rPr lang="en-US" sz="20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1. Create an IAM admin user</a:t>
            </a:r>
          </a:p>
        </p:txBody>
      </p:sp>
      <p:grpSp>
        <p:nvGrpSpPr>
          <p:cNvPr id="10" name="Group 9" descr="Root user creates an IAM user with a policy attached.">
            <a:extLst>
              <a:ext uri="{FF2B5EF4-FFF2-40B4-BE49-F238E27FC236}">
                <a16:creationId xmlns:a16="http://schemas.microsoft.com/office/drawing/2014/main" id="{0E473129-8F43-C012-EEB4-0749161644D4}"/>
              </a:ext>
            </a:extLst>
          </p:cNvPr>
          <p:cNvGrpSpPr/>
          <p:nvPr/>
        </p:nvGrpSpPr>
        <p:grpSpPr>
          <a:xfrm>
            <a:off x="2674423" y="1544903"/>
            <a:ext cx="4502614" cy="1481758"/>
            <a:chOff x="2674423" y="1544903"/>
            <a:chExt cx="4502614" cy="1481758"/>
          </a:xfrm>
        </p:grpSpPr>
        <p:cxnSp>
          <p:nvCxnSpPr>
            <p:cNvPr id="6" name="Straight Arrow Connector 5">
              <a:extLst>
                <a:ext uri="{FF2B5EF4-FFF2-40B4-BE49-F238E27FC236}">
                  <a16:creationId xmlns:a16="http://schemas.microsoft.com/office/drawing/2014/main" id="{72D0E052-8670-874C-96B6-81AD9AC71433}"/>
                </a:ext>
              </a:extLst>
            </p:cNvPr>
            <p:cNvCxnSpPr>
              <a:cxnSpLocks/>
            </p:cNvCxnSpPr>
            <p:nvPr/>
          </p:nvCxnSpPr>
          <p:spPr>
            <a:xfrm>
              <a:off x="4256089" y="2345184"/>
              <a:ext cx="1381125"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3A28EC2-E4D5-D443-A786-55F6A25824D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0260" y="1919974"/>
              <a:ext cx="834145" cy="834145"/>
            </a:xfrm>
            <a:prstGeom prst="rect">
              <a:avLst/>
            </a:prstGeom>
          </p:spPr>
        </p:pic>
        <p:pic>
          <p:nvPicPr>
            <p:cNvPr id="20" name="Graphic 19">
              <a:extLst>
                <a:ext uri="{FF2B5EF4-FFF2-40B4-BE49-F238E27FC236}">
                  <a16:creationId xmlns:a16="http://schemas.microsoft.com/office/drawing/2014/main" id="{955FE445-E60D-B542-87D8-C89D94D03DE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82618" y="1544903"/>
              <a:ext cx="749426" cy="513495"/>
            </a:xfrm>
            <a:prstGeom prst="rect">
              <a:avLst/>
            </a:prstGeom>
          </p:spPr>
        </p:pic>
        <p:pic>
          <p:nvPicPr>
            <p:cNvPr id="31" name="Graphic 30">
              <a:extLst>
                <a:ext uri="{FF2B5EF4-FFF2-40B4-BE49-F238E27FC236}">
                  <a16:creationId xmlns:a16="http://schemas.microsoft.com/office/drawing/2014/main" id="{D5695D57-EF88-E845-AE2A-BF89D806E48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5837" y="2219261"/>
              <a:ext cx="711200" cy="711200"/>
            </a:xfrm>
            <a:prstGeom prst="rect">
              <a:avLst/>
            </a:prstGeom>
          </p:spPr>
        </p:pic>
        <p:pic>
          <p:nvPicPr>
            <p:cNvPr id="38" name="Graphic 37">
              <a:extLst>
                <a:ext uri="{FF2B5EF4-FFF2-40B4-BE49-F238E27FC236}">
                  <a16:creationId xmlns:a16="http://schemas.microsoft.com/office/drawing/2014/main" id="{4D73429F-4D42-5E47-BCA9-894CFBCF4EA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1155" y="1879416"/>
              <a:ext cx="834145" cy="834145"/>
            </a:xfrm>
            <a:prstGeom prst="rect">
              <a:avLst/>
            </a:prstGeom>
          </p:spPr>
        </p:pic>
        <p:sp>
          <p:nvSpPr>
            <p:cNvPr id="57" name="TextBox 56">
              <a:extLst>
                <a:ext uri="{FF2B5EF4-FFF2-40B4-BE49-F238E27FC236}">
                  <a16:creationId xmlns:a16="http://schemas.microsoft.com/office/drawing/2014/main" id="{199DD3EC-C744-7740-B060-80679EA72304}"/>
                </a:ext>
              </a:extLst>
            </p:cNvPr>
            <p:cNvSpPr txBox="1"/>
            <p:nvPr/>
          </p:nvSpPr>
          <p:spPr>
            <a:xfrm>
              <a:off x="2674423" y="2688107"/>
              <a:ext cx="1116367" cy="338554"/>
            </a:xfrm>
            <a:prstGeom prst="rect">
              <a:avLst/>
            </a:prstGeom>
            <a:noFill/>
          </p:spPr>
          <p:txBody>
            <a:bodyPr wrap="square" rtlCol="0">
              <a:spAutoFit/>
            </a:bodyPr>
            <a:lstStyle/>
            <a:p>
              <a:r>
                <a:rPr lang="en-US"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Root user</a:t>
              </a:r>
            </a:p>
          </p:txBody>
        </p:sp>
      </p:grpSp>
      <p:sp>
        <p:nvSpPr>
          <p:cNvPr id="23" name="TextBox 22">
            <a:extLst>
              <a:ext uri="{FF2B5EF4-FFF2-40B4-BE49-F238E27FC236}">
                <a16:creationId xmlns:a16="http://schemas.microsoft.com/office/drawing/2014/main" id="{37787B75-1E13-E044-A53E-483F07310F5D}"/>
              </a:ext>
            </a:extLst>
          </p:cNvPr>
          <p:cNvSpPr txBox="1"/>
          <p:nvPr/>
        </p:nvSpPr>
        <p:spPr>
          <a:xfrm>
            <a:off x="7603132" y="3412779"/>
            <a:ext cx="4588868" cy="400110"/>
          </a:xfrm>
          <a:prstGeom prst="rect">
            <a:avLst/>
          </a:prstGeom>
          <a:noFill/>
        </p:spPr>
        <p:txBody>
          <a:bodyPr wrap="square" rtlCol="0">
            <a:spAutoFit/>
          </a:bodyPr>
          <a:lstStyle/>
          <a:p>
            <a:r>
              <a:rPr lang="en-US" sz="20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2. Lock away the root user credentials</a:t>
            </a:r>
          </a:p>
        </p:txBody>
      </p:sp>
      <p:grpSp>
        <p:nvGrpSpPr>
          <p:cNvPr id="9" name="Group 8" descr="An IAM user is used for further access for most tasks on AWS via the AWS Management Console, AWS Command Line Interface&#10;(AWS CLI), or AWS SDKs.">
            <a:extLst>
              <a:ext uri="{FF2B5EF4-FFF2-40B4-BE49-F238E27FC236}">
                <a16:creationId xmlns:a16="http://schemas.microsoft.com/office/drawing/2014/main" id="{D70F47A7-2F59-7346-AD92-F3AB642882B0}"/>
              </a:ext>
            </a:extLst>
          </p:cNvPr>
          <p:cNvGrpSpPr/>
          <p:nvPr/>
        </p:nvGrpSpPr>
        <p:grpSpPr>
          <a:xfrm>
            <a:off x="2740259" y="4261134"/>
            <a:ext cx="7683645" cy="2446351"/>
            <a:chOff x="2740259" y="4261134"/>
            <a:chExt cx="7683645" cy="2446351"/>
          </a:xfrm>
        </p:grpSpPr>
        <p:cxnSp>
          <p:nvCxnSpPr>
            <p:cNvPr id="40" name="Straight Arrow Connector 39">
              <a:extLst>
                <a:ext uri="{FF2B5EF4-FFF2-40B4-BE49-F238E27FC236}">
                  <a16:creationId xmlns:a16="http://schemas.microsoft.com/office/drawing/2014/main" id="{FC2BB574-9A85-8348-8087-EDD0A69E7CEF}"/>
                </a:ext>
              </a:extLst>
            </p:cNvPr>
            <p:cNvCxnSpPr>
              <a:cxnSpLocks/>
            </p:cNvCxnSpPr>
            <p:nvPr/>
          </p:nvCxnSpPr>
          <p:spPr>
            <a:xfrm>
              <a:off x="4052949" y="4639243"/>
              <a:ext cx="5446651"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EAA607E-7718-1E47-B823-6215FFEAFD68}"/>
                </a:ext>
              </a:extLst>
            </p:cNvPr>
            <p:cNvSpPr txBox="1"/>
            <p:nvPr/>
          </p:nvSpPr>
          <p:spPr>
            <a:xfrm>
              <a:off x="4080685" y="6005282"/>
              <a:ext cx="1664903" cy="523220"/>
            </a:xfrm>
            <a:prstGeom prst="rect">
              <a:avLst/>
            </a:prstGeom>
            <a:noFill/>
          </p:spPr>
          <p:txBody>
            <a:bodyPr wrap="square" rtlCol="0">
              <a:spAutoFit/>
            </a:bodyPr>
            <a:lstStyle/>
            <a:p>
              <a:pPr algn="ctr"/>
              <a:r>
                <a:rPr lang="en-US" sz="1400"/>
                <a:t>AWS Management </a:t>
              </a:r>
              <a:br>
                <a:rPr lang="en-US" sz="1400"/>
              </a:br>
              <a:r>
                <a:rPr lang="en-US" sz="1400"/>
                <a:t>Console</a:t>
              </a:r>
            </a:p>
          </p:txBody>
        </p:sp>
        <p:pic>
          <p:nvPicPr>
            <p:cNvPr id="35" name="Graphic 34">
              <a:extLst>
                <a:ext uri="{FF2B5EF4-FFF2-40B4-BE49-F238E27FC236}">
                  <a16:creationId xmlns:a16="http://schemas.microsoft.com/office/drawing/2014/main" id="{ABCFA0F4-4A4B-8243-9E68-4A707CE321B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7537" y="5298401"/>
              <a:ext cx="711200" cy="711200"/>
            </a:xfrm>
            <a:prstGeom prst="rect">
              <a:avLst/>
            </a:prstGeom>
          </p:spPr>
        </p:pic>
        <p:sp>
          <p:nvSpPr>
            <p:cNvPr id="36" name="TextBox 35">
              <a:extLst>
                <a:ext uri="{FF2B5EF4-FFF2-40B4-BE49-F238E27FC236}">
                  <a16:creationId xmlns:a16="http://schemas.microsoft.com/office/drawing/2014/main" id="{03F45572-6F84-5B4A-89DA-D0CC3A2EAEBD}"/>
                </a:ext>
              </a:extLst>
            </p:cNvPr>
            <p:cNvSpPr txBox="1"/>
            <p:nvPr/>
          </p:nvSpPr>
          <p:spPr>
            <a:xfrm>
              <a:off x="5908097" y="5968821"/>
              <a:ext cx="1547026" cy="738664"/>
            </a:xfrm>
            <a:prstGeom prst="rect">
              <a:avLst/>
            </a:prstGeom>
            <a:noFill/>
          </p:spPr>
          <p:txBody>
            <a:bodyPr wrap="square" rtlCol="0">
              <a:spAutoFit/>
            </a:bodyPr>
            <a:lstStyle/>
            <a:p>
              <a:pPr algn="ctr"/>
              <a:r>
                <a:rPr lang="en-US" sz="1400"/>
                <a:t>AWS Command Line Interface (AWS CLI)</a:t>
              </a:r>
            </a:p>
          </p:txBody>
        </p:sp>
        <p:pic>
          <p:nvPicPr>
            <p:cNvPr id="37" name="Graphic 36">
              <a:extLst>
                <a:ext uri="{FF2B5EF4-FFF2-40B4-BE49-F238E27FC236}">
                  <a16:creationId xmlns:a16="http://schemas.microsoft.com/office/drawing/2014/main" id="{C075DE43-3414-F140-98DF-3725603A50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010" y="5257621"/>
              <a:ext cx="711200" cy="711200"/>
            </a:xfrm>
            <a:prstGeom prst="rect">
              <a:avLst/>
            </a:prstGeom>
          </p:spPr>
        </p:pic>
        <p:pic>
          <p:nvPicPr>
            <p:cNvPr id="45" name="Graphic 44">
              <a:extLst>
                <a:ext uri="{FF2B5EF4-FFF2-40B4-BE49-F238E27FC236}">
                  <a16:creationId xmlns:a16="http://schemas.microsoft.com/office/drawing/2014/main" id="{5B6EA9C9-2493-E54E-BFDF-463AA40F8F8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18804" y="4639243"/>
              <a:ext cx="711200" cy="711200"/>
            </a:xfrm>
            <a:prstGeom prst="rect">
              <a:avLst/>
            </a:prstGeom>
          </p:spPr>
        </p:pic>
        <p:pic>
          <p:nvPicPr>
            <p:cNvPr id="46" name="Graphic 45">
              <a:extLst>
                <a:ext uri="{FF2B5EF4-FFF2-40B4-BE49-F238E27FC236}">
                  <a16:creationId xmlns:a16="http://schemas.microsoft.com/office/drawing/2014/main" id="{7E306E3B-FEBC-964D-9C79-BDAFFDFC1D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2618" y="4293002"/>
              <a:ext cx="834145" cy="834145"/>
            </a:xfrm>
            <a:prstGeom prst="rect">
              <a:avLst/>
            </a:prstGeom>
          </p:spPr>
        </p:pic>
        <p:pic>
          <p:nvPicPr>
            <p:cNvPr id="49" name="Picture 48">
              <a:extLst>
                <a:ext uri="{FF2B5EF4-FFF2-40B4-BE49-F238E27FC236}">
                  <a16:creationId xmlns:a16="http://schemas.microsoft.com/office/drawing/2014/main" id="{E6A0B397-66E8-BA4F-B693-7FF7B6B60B0B}"/>
                </a:ext>
                <a:ext uri="{C183D7F6-B498-43B3-948B-1728B52AA6E4}">
                  <adec:decorative xmlns:adec="http://schemas.microsoft.com/office/drawing/2017/decorative" val="1"/>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b="6922"/>
            <a:stretch/>
          </p:blipFill>
          <p:spPr>
            <a:xfrm>
              <a:off x="9611447" y="4261134"/>
              <a:ext cx="812457" cy="756218"/>
            </a:xfrm>
            <a:prstGeom prst="rect">
              <a:avLst/>
            </a:prstGeom>
          </p:spPr>
        </p:pic>
        <p:sp>
          <p:nvSpPr>
            <p:cNvPr id="51" name="TextBox 50">
              <a:extLst>
                <a:ext uri="{FF2B5EF4-FFF2-40B4-BE49-F238E27FC236}">
                  <a16:creationId xmlns:a16="http://schemas.microsoft.com/office/drawing/2014/main" id="{75B17308-0D19-6546-95C7-21FD947A6B3D}"/>
                </a:ext>
              </a:extLst>
            </p:cNvPr>
            <p:cNvSpPr txBox="1"/>
            <p:nvPr/>
          </p:nvSpPr>
          <p:spPr>
            <a:xfrm>
              <a:off x="4041851" y="4290210"/>
              <a:ext cx="5208352" cy="707886"/>
            </a:xfrm>
            <a:prstGeom prst="rect">
              <a:avLst/>
            </a:prstGeom>
            <a:noFill/>
          </p:spPr>
          <p:txBody>
            <a:bodyPr wrap="square" rtlCol="0">
              <a:spAutoFit/>
            </a:bodyPr>
            <a:lstStyle/>
            <a:p>
              <a:pPr algn="ctr"/>
              <a:r>
                <a:rPr lang="en-US" sz="20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3. Further access to account for most tasks</a:t>
              </a:r>
            </a:p>
            <a:p>
              <a:pPr algn="ctr"/>
              <a:r>
                <a:rPr lang="en-US" sz="20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via</a:t>
              </a:r>
            </a:p>
          </p:txBody>
        </p:sp>
        <p:sp>
          <p:nvSpPr>
            <p:cNvPr id="52" name="TextBox 51">
              <a:extLst>
                <a:ext uri="{FF2B5EF4-FFF2-40B4-BE49-F238E27FC236}">
                  <a16:creationId xmlns:a16="http://schemas.microsoft.com/office/drawing/2014/main" id="{B773BDBD-E19D-C94C-8867-14FD4E3A3C82}"/>
                </a:ext>
              </a:extLst>
            </p:cNvPr>
            <p:cNvSpPr txBox="1"/>
            <p:nvPr/>
          </p:nvSpPr>
          <p:spPr>
            <a:xfrm>
              <a:off x="7352913" y="5956121"/>
              <a:ext cx="2011995" cy="738664"/>
            </a:xfrm>
            <a:prstGeom prst="rect">
              <a:avLst/>
            </a:prstGeom>
            <a:noFill/>
          </p:spPr>
          <p:txBody>
            <a:bodyPr wrap="square" rtlCol="0">
              <a:spAutoFit/>
            </a:bodyPr>
            <a:lstStyle/>
            <a:p>
              <a:pPr algn="ctr"/>
              <a:r>
                <a:rPr lang="en-US" sz="1400"/>
                <a:t>AWS Tools and software development kits (SDKs)</a:t>
              </a:r>
            </a:p>
          </p:txBody>
        </p:sp>
        <p:pic>
          <p:nvPicPr>
            <p:cNvPr id="53" name="Graphic 52">
              <a:extLst>
                <a:ext uri="{FF2B5EF4-FFF2-40B4-BE49-F238E27FC236}">
                  <a16:creationId xmlns:a16="http://schemas.microsoft.com/office/drawing/2014/main" id="{76916965-0116-C148-B950-423F6A76C4F1}"/>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00719" y="5257621"/>
              <a:ext cx="711200" cy="711200"/>
            </a:xfrm>
            <a:prstGeom prst="rect">
              <a:avLst/>
            </a:prstGeom>
          </p:spPr>
        </p:pic>
        <p:sp>
          <p:nvSpPr>
            <p:cNvPr id="56" name="Left Brace 55">
              <a:extLst>
                <a:ext uri="{FF2B5EF4-FFF2-40B4-BE49-F238E27FC236}">
                  <a16:creationId xmlns:a16="http://schemas.microsoft.com/office/drawing/2014/main" id="{4356EF08-74DD-794A-9B19-6AFE4E5294FA}"/>
                </a:ext>
              </a:extLst>
            </p:cNvPr>
            <p:cNvSpPr/>
            <p:nvPr/>
          </p:nvSpPr>
          <p:spPr>
            <a:xfrm rot="5400000">
              <a:off x="6542440" y="2638171"/>
              <a:ext cx="278341" cy="50421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Box 57">
              <a:extLst>
                <a:ext uri="{FF2B5EF4-FFF2-40B4-BE49-F238E27FC236}">
                  <a16:creationId xmlns:a16="http://schemas.microsoft.com/office/drawing/2014/main" id="{E99FDB52-847A-5C4B-B1AE-76F6682144A6}"/>
                </a:ext>
              </a:extLst>
            </p:cNvPr>
            <p:cNvSpPr txBox="1"/>
            <p:nvPr/>
          </p:nvSpPr>
          <p:spPr>
            <a:xfrm>
              <a:off x="2740259" y="5289103"/>
              <a:ext cx="1050532" cy="338554"/>
            </a:xfrm>
            <a:prstGeom prst="rect">
              <a:avLst/>
            </a:prstGeom>
            <a:noFill/>
          </p:spPr>
          <p:txBody>
            <a:bodyPr wrap="square" rtlCol="0">
              <a:spAutoFit/>
            </a:bodyPr>
            <a:lstStyle/>
            <a:p>
              <a:r>
                <a:rPr lang="en-US" sz="160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IAM user</a:t>
              </a:r>
            </a:p>
          </p:txBody>
        </p:sp>
      </p:grpSp>
      <p:grpSp>
        <p:nvGrpSpPr>
          <p:cNvPr id="11" name="Group 10" descr="Account holder places the root account credentials in a safe location (a safe).">
            <a:extLst>
              <a:ext uri="{FF2B5EF4-FFF2-40B4-BE49-F238E27FC236}">
                <a16:creationId xmlns:a16="http://schemas.microsoft.com/office/drawing/2014/main" id="{6AC18FDD-E1CE-CA41-DCCF-6A5B64527B07}"/>
              </a:ext>
            </a:extLst>
          </p:cNvPr>
          <p:cNvGrpSpPr/>
          <p:nvPr/>
        </p:nvGrpSpPr>
        <p:grpSpPr>
          <a:xfrm>
            <a:off x="2740259" y="3071029"/>
            <a:ext cx="4229758" cy="1061626"/>
            <a:chOff x="2740259" y="3071029"/>
            <a:chExt cx="4229758" cy="1061626"/>
          </a:xfrm>
        </p:grpSpPr>
        <p:cxnSp>
          <p:nvCxnSpPr>
            <p:cNvPr id="39" name="Straight Arrow Connector 38">
              <a:extLst>
                <a:ext uri="{FF2B5EF4-FFF2-40B4-BE49-F238E27FC236}">
                  <a16:creationId xmlns:a16="http://schemas.microsoft.com/office/drawing/2014/main" id="{32EEA47F-98E5-3C47-A221-DE0EF42DC62A}"/>
                </a:ext>
              </a:extLst>
            </p:cNvPr>
            <p:cNvCxnSpPr>
              <a:cxnSpLocks/>
            </p:cNvCxnSpPr>
            <p:nvPr/>
          </p:nvCxnSpPr>
          <p:spPr>
            <a:xfrm>
              <a:off x="4256089" y="3488180"/>
              <a:ext cx="1381125"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59BDB5E2-A493-264C-8C75-A5E553E561F8}"/>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08391" y="3071029"/>
              <a:ext cx="1061626" cy="1061626"/>
            </a:xfrm>
            <a:prstGeom prst="rect">
              <a:avLst/>
            </a:prstGeom>
          </p:spPr>
        </p:pic>
        <p:pic>
          <p:nvPicPr>
            <p:cNvPr id="43" name="Graphic 42">
              <a:extLst>
                <a:ext uri="{FF2B5EF4-FFF2-40B4-BE49-F238E27FC236}">
                  <a16:creationId xmlns:a16="http://schemas.microsoft.com/office/drawing/2014/main" id="{7C884C4E-BBC1-644A-885E-6EC29283A28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0259" y="3113973"/>
              <a:ext cx="834145" cy="834145"/>
            </a:xfrm>
            <a:prstGeom prst="rect">
              <a:avLst/>
            </a:prstGeom>
          </p:spPr>
        </p:pic>
        <p:pic>
          <p:nvPicPr>
            <p:cNvPr id="44" name="Graphic 43">
              <a:extLst>
                <a:ext uri="{FF2B5EF4-FFF2-40B4-BE49-F238E27FC236}">
                  <a16:creationId xmlns:a16="http://schemas.microsoft.com/office/drawing/2014/main" id="{A5879589-AAEE-1D41-9EDA-6A3CD3F0E34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41932" y="3149522"/>
              <a:ext cx="749426" cy="513495"/>
            </a:xfrm>
            <a:prstGeom prst="rect">
              <a:avLst/>
            </a:prstGeom>
          </p:spPr>
        </p:pic>
        <p:pic>
          <p:nvPicPr>
            <p:cNvPr id="30" name="Graphic 29">
              <a:extLst>
                <a:ext uri="{FF2B5EF4-FFF2-40B4-BE49-F238E27FC236}">
                  <a16:creationId xmlns:a16="http://schemas.microsoft.com/office/drawing/2014/main" id="{086C74EE-D41A-AA48-AA9D-9A86B51E5803}"/>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46650" y="3489500"/>
              <a:ext cx="469900" cy="469900"/>
            </a:xfrm>
            <a:prstGeom prst="rect">
              <a:avLst/>
            </a:prstGeom>
          </p:spPr>
        </p:pic>
      </p:grpSp>
    </p:spTree>
    <p:custDataLst>
      <p:tags r:id="rId1"/>
    </p:custDataLst>
    <p:extLst>
      <p:ext uri="{BB962C8B-B14F-4D97-AF65-F5344CB8AC3E}">
        <p14:creationId xmlns:p14="http://schemas.microsoft.com/office/powerpoint/2010/main" val="134915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448B13-BB7B-5645-B36C-92A5E3EA45D5}"/>
              </a:ext>
            </a:extLst>
          </p:cNvPr>
          <p:cNvSpPr>
            <a:spLocks noGrp="1"/>
          </p:cNvSpPr>
          <p:nvPr>
            <p:ph type="sldNum" sz="quarter" idx="20"/>
          </p:nvPr>
        </p:nvSpPr>
        <p:spPr/>
        <p:txBody>
          <a:bodyPr/>
          <a:lstStyle/>
          <a:p>
            <a:fld id="{B6A95138-A96E-2F42-A959-2EFD44FE4AB7}" type="slidenum">
              <a:rPr lang="en-US" smtClean="0"/>
              <a:t>8</a:t>
            </a:fld>
            <a:endParaRPr lang="en-US"/>
          </a:p>
        </p:txBody>
      </p:sp>
      <p:sp>
        <p:nvSpPr>
          <p:cNvPr id="5" name="Title 4">
            <a:extLst>
              <a:ext uri="{FF2B5EF4-FFF2-40B4-BE49-F238E27FC236}">
                <a16:creationId xmlns:a16="http://schemas.microsoft.com/office/drawing/2014/main" id="{21AF8794-A796-1D4E-9160-505D5F4C2717}"/>
              </a:ext>
            </a:extLst>
          </p:cNvPr>
          <p:cNvSpPr>
            <a:spLocks noGrp="1"/>
          </p:cNvSpPr>
          <p:nvPr>
            <p:ph type="title"/>
          </p:nvPr>
        </p:nvSpPr>
        <p:spPr/>
        <p:txBody>
          <a:bodyPr>
            <a:normAutofit/>
          </a:bodyPr>
          <a:lstStyle/>
          <a:p>
            <a:r>
              <a:rPr lang="en-US"/>
              <a:t>AWS Identity and Access Management (IAM)</a:t>
            </a:r>
          </a:p>
        </p:txBody>
      </p:sp>
      <p:sp>
        <p:nvSpPr>
          <p:cNvPr id="6" name="Content Placeholder 5">
            <a:extLst>
              <a:ext uri="{FF2B5EF4-FFF2-40B4-BE49-F238E27FC236}">
                <a16:creationId xmlns:a16="http://schemas.microsoft.com/office/drawing/2014/main" id="{B3998FF6-CC82-9E4E-98C8-C8DCA863C8ED}"/>
              </a:ext>
            </a:extLst>
          </p:cNvPr>
          <p:cNvSpPr>
            <a:spLocks noGrp="1"/>
          </p:cNvSpPr>
          <p:nvPr>
            <p:ph sz="quarter" idx="21"/>
          </p:nvPr>
        </p:nvSpPr>
        <p:spPr>
          <a:xfrm>
            <a:off x="3886200" y="1609344"/>
            <a:ext cx="5952744" cy="4562856"/>
          </a:xfrm>
        </p:spPr>
        <p:txBody>
          <a:bodyPr/>
          <a:lstStyle/>
          <a:p>
            <a:pPr marL="0" indent="0">
              <a:lnSpc>
                <a:spcPct val="100000"/>
              </a:lnSpc>
              <a:spcAft>
                <a:spcPts val="1200"/>
              </a:spcAft>
              <a:buClr>
                <a:schemeClr val="tx1">
                  <a:lumMod val="85000"/>
                  <a:lumOff val="15000"/>
                </a:schemeClr>
              </a:buClr>
              <a:buNone/>
            </a:pPr>
            <a:r>
              <a:rPr lang="en-US" sz="2400"/>
              <a:t>Securely control individual and group access to your AWS resources</a:t>
            </a:r>
          </a:p>
          <a:p>
            <a:pPr marL="457200" lvl="1" indent="0">
              <a:lnSpc>
                <a:spcPct val="100000"/>
              </a:lnSpc>
              <a:spcAft>
                <a:spcPts val="1200"/>
              </a:spcAft>
              <a:buClr>
                <a:schemeClr val="tx1">
                  <a:lumMod val="85000"/>
                  <a:lumOff val="15000"/>
                </a:schemeClr>
              </a:buClr>
              <a:buNone/>
            </a:pPr>
            <a:endParaRPr lang="en-US" sz="400"/>
          </a:p>
          <a:p>
            <a:pPr marL="0" indent="0">
              <a:lnSpc>
                <a:spcPct val="100000"/>
              </a:lnSpc>
              <a:spcAft>
                <a:spcPts val="1200"/>
              </a:spcAft>
              <a:buClr>
                <a:schemeClr val="tx1">
                  <a:lumMod val="85000"/>
                  <a:lumOff val="15000"/>
                </a:schemeClr>
              </a:buClr>
              <a:buNone/>
            </a:pPr>
            <a:r>
              <a:rPr lang="en-US" sz="2400"/>
              <a:t>Integrates with other AWS services</a:t>
            </a:r>
          </a:p>
          <a:p>
            <a:pPr marL="457200" lvl="1" indent="0">
              <a:lnSpc>
                <a:spcPct val="100000"/>
              </a:lnSpc>
              <a:spcAft>
                <a:spcPts val="1200"/>
              </a:spcAft>
              <a:buClr>
                <a:schemeClr val="tx1">
                  <a:lumMod val="85000"/>
                  <a:lumOff val="15000"/>
                </a:schemeClr>
              </a:buClr>
              <a:buNone/>
            </a:pPr>
            <a:endParaRPr lang="en-US" sz="400"/>
          </a:p>
          <a:p>
            <a:pPr marL="0" indent="0">
              <a:lnSpc>
                <a:spcPct val="100000"/>
              </a:lnSpc>
              <a:spcAft>
                <a:spcPts val="1200"/>
              </a:spcAft>
              <a:buClr>
                <a:schemeClr val="tx1">
                  <a:lumMod val="85000"/>
                  <a:lumOff val="15000"/>
                </a:schemeClr>
              </a:buClr>
              <a:buNone/>
            </a:pPr>
            <a:r>
              <a:rPr lang="en-US" sz="2400"/>
              <a:t>Federated identity management</a:t>
            </a:r>
          </a:p>
          <a:p>
            <a:pPr marL="457200" lvl="1" indent="0">
              <a:lnSpc>
                <a:spcPct val="100000"/>
              </a:lnSpc>
              <a:spcAft>
                <a:spcPts val="1200"/>
              </a:spcAft>
              <a:buClr>
                <a:schemeClr val="tx1">
                  <a:lumMod val="85000"/>
                  <a:lumOff val="15000"/>
                </a:schemeClr>
              </a:buClr>
              <a:buNone/>
            </a:pPr>
            <a:endParaRPr lang="en-US" sz="400"/>
          </a:p>
          <a:p>
            <a:pPr marL="0" indent="0">
              <a:lnSpc>
                <a:spcPct val="100000"/>
              </a:lnSpc>
              <a:spcAft>
                <a:spcPts val="1200"/>
              </a:spcAft>
              <a:buClr>
                <a:schemeClr val="tx1">
                  <a:lumMod val="85000"/>
                  <a:lumOff val="15000"/>
                </a:schemeClr>
              </a:buClr>
              <a:buNone/>
            </a:pPr>
            <a:r>
              <a:rPr lang="en-US" sz="2400"/>
              <a:t>Granular permissions</a:t>
            </a:r>
            <a:br>
              <a:rPr lang="en-US" sz="2400"/>
            </a:br>
            <a:r>
              <a:rPr lang="en-US" sz="800"/>
              <a:t>				</a:t>
            </a:r>
            <a:br>
              <a:rPr lang="en-US" sz="800"/>
            </a:br>
            <a:endParaRPr lang="en-US" sz="900"/>
          </a:p>
          <a:p>
            <a:pPr marL="0" indent="0">
              <a:lnSpc>
                <a:spcPct val="100000"/>
              </a:lnSpc>
              <a:spcAft>
                <a:spcPts val="1200"/>
              </a:spcAft>
              <a:buClr>
                <a:schemeClr val="tx1">
                  <a:lumMod val="85000"/>
                  <a:lumOff val="15000"/>
                </a:schemeClr>
              </a:buClr>
              <a:buNone/>
            </a:pPr>
            <a:r>
              <a:rPr lang="en-US" sz="2400"/>
              <a:t>Support for multi-factor authentication</a:t>
            </a:r>
          </a:p>
        </p:txBody>
      </p:sp>
      <p:grpSp>
        <p:nvGrpSpPr>
          <p:cNvPr id="3" name="Group 2">
            <a:extLst>
              <a:ext uri="{FF2B5EF4-FFF2-40B4-BE49-F238E27FC236}">
                <a16:creationId xmlns:a16="http://schemas.microsoft.com/office/drawing/2014/main" id="{EECA4F42-DAEB-A743-A9AA-B5E6850A398B}"/>
              </a:ext>
              <a:ext uri="{C183D7F6-B498-43B3-948B-1728B52AA6E4}">
                <adec:decorative xmlns:adec="http://schemas.microsoft.com/office/drawing/2017/decorative" val="1"/>
              </a:ext>
            </a:extLst>
          </p:cNvPr>
          <p:cNvGrpSpPr/>
          <p:nvPr/>
        </p:nvGrpSpPr>
        <p:grpSpPr>
          <a:xfrm>
            <a:off x="3134471" y="1615723"/>
            <a:ext cx="743307" cy="4580343"/>
            <a:chOff x="3134471" y="1615723"/>
            <a:chExt cx="743307" cy="4580343"/>
          </a:xfrm>
        </p:grpSpPr>
        <p:pic>
          <p:nvPicPr>
            <p:cNvPr id="14" name="Graphic 13" descr="Lock icon.">
              <a:extLst>
                <a:ext uri="{FF2B5EF4-FFF2-40B4-BE49-F238E27FC236}">
                  <a16:creationId xmlns:a16="http://schemas.microsoft.com/office/drawing/2014/main" id="{44ACF7DB-23DD-154E-9BBB-78A33D48C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4471" y="1615723"/>
              <a:ext cx="743307" cy="743307"/>
            </a:xfrm>
            <a:prstGeom prst="rect">
              <a:avLst/>
            </a:prstGeom>
          </p:spPr>
        </p:pic>
        <p:pic>
          <p:nvPicPr>
            <p:cNvPr id="16" name="Graphic 15" descr="Transfer icon.">
              <a:extLst>
                <a:ext uri="{FF2B5EF4-FFF2-40B4-BE49-F238E27FC236}">
                  <a16:creationId xmlns:a16="http://schemas.microsoft.com/office/drawing/2014/main" id="{97538917-0052-1045-8D66-A4E6A4E2A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83941">
              <a:off x="3241797" y="2830467"/>
              <a:ext cx="526954" cy="526954"/>
            </a:xfrm>
            <a:prstGeom prst="rect">
              <a:avLst/>
            </a:prstGeom>
          </p:spPr>
        </p:pic>
        <p:pic>
          <p:nvPicPr>
            <p:cNvPr id="18" name="Graphic 17" descr="Flowchart icon.">
              <a:extLst>
                <a:ext uri="{FF2B5EF4-FFF2-40B4-BE49-F238E27FC236}">
                  <a16:creationId xmlns:a16="http://schemas.microsoft.com/office/drawing/2014/main" id="{897F0049-F0C6-F944-9346-5AFC67AFD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7172" y="3718805"/>
              <a:ext cx="658091" cy="658091"/>
            </a:xfrm>
            <a:prstGeom prst="rect">
              <a:avLst/>
            </a:prstGeom>
          </p:spPr>
        </p:pic>
        <p:pic>
          <p:nvPicPr>
            <p:cNvPr id="20" name="Graphic 19" descr="Fingerprint icon.">
              <a:extLst>
                <a:ext uri="{FF2B5EF4-FFF2-40B4-BE49-F238E27FC236}">
                  <a16:creationId xmlns:a16="http://schemas.microsoft.com/office/drawing/2014/main" id="{D40A082A-D502-5843-BED5-0938D43AFA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76230" y="4674599"/>
              <a:ext cx="658092" cy="658092"/>
            </a:xfrm>
            <a:prstGeom prst="rect">
              <a:avLst/>
            </a:prstGeom>
          </p:spPr>
        </p:pic>
        <p:pic>
          <p:nvPicPr>
            <p:cNvPr id="17" name="Graphic 16" descr="Multi-factor authentication icon.">
              <a:extLst>
                <a:ext uri="{FF2B5EF4-FFF2-40B4-BE49-F238E27FC236}">
                  <a16:creationId xmlns:a16="http://schemas.microsoft.com/office/drawing/2014/main" id="{0C5E4157-26AA-F145-9B06-1FA19399F086}"/>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2589" y="5537975"/>
              <a:ext cx="658091" cy="658091"/>
            </a:xfrm>
            <a:prstGeom prst="rect">
              <a:avLst/>
            </a:prstGeom>
          </p:spPr>
        </p:pic>
      </p:grpSp>
      <p:pic>
        <p:nvPicPr>
          <p:cNvPr id="9" name="Graphic 8">
            <a:extLst>
              <a:ext uri="{FF2B5EF4-FFF2-40B4-BE49-F238E27FC236}">
                <a16:creationId xmlns:a16="http://schemas.microsoft.com/office/drawing/2014/main" id="{E05B57EE-43CB-7F42-B234-80E66CC0944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2348" y="2331720"/>
            <a:ext cx="1097280" cy="1097280"/>
          </a:xfrm>
          <a:prstGeom prst="rect">
            <a:avLst/>
          </a:prstGeom>
        </p:spPr>
      </p:pic>
      <p:sp>
        <p:nvSpPr>
          <p:cNvPr id="8" name="TextBox 7">
            <a:extLst>
              <a:ext uri="{FF2B5EF4-FFF2-40B4-BE49-F238E27FC236}">
                <a16:creationId xmlns:a16="http://schemas.microsoft.com/office/drawing/2014/main" id="{8A790D73-C38B-0340-AFEC-D8A640D18562}"/>
              </a:ext>
            </a:extLst>
          </p:cNvPr>
          <p:cNvSpPr txBox="1"/>
          <p:nvPr/>
        </p:nvSpPr>
        <p:spPr>
          <a:xfrm>
            <a:off x="480036" y="3497161"/>
            <a:ext cx="2301904" cy="923330"/>
          </a:xfrm>
          <a:prstGeom prst="rect">
            <a:avLst/>
          </a:prstGeom>
          <a:noFill/>
        </p:spPr>
        <p:txBody>
          <a:bodyPr wrap="square" rtlCol="0">
            <a:spAutoFit/>
          </a:bodyPr>
          <a:lstStyle/>
          <a:p>
            <a:pPr algn="ctr"/>
            <a:r>
              <a:rPr lang="en-US"/>
              <a:t>AWS Identity and Access Management (IAM)</a:t>
            </a:r>
          </a:p>
        </p:txBody>
      </p:sp>
      <p:sp>
        <p:nvSpPr>
          <p:cNvPr id="7" name="Rectangle 6">
            <a:extLst>
              <a:ext uri="{FF2B5EF4-FFF2-40B4-BE49-F238E27FC236}">
                <a16:creationId xmlns:a16="http://schemas.microsoft.com/office/drawing/2014/main" id="{39E47489-05F4-FA45-9D59-34CFC5E27A7C}"/>
              </a:ext>
              <a:ext uri="{C183D7F6-B498-43B3-948B-1728B52AA6E4}">
                <adec:decorative xmlns:adec="http://schemas.microsoft.com/office/drawing/2017/decorative" val="1"/>
              </a:ext>
            </a:extLst>
          </p:cNvPr>
          <p:cNvSpPr/>
          <p:nvPr/>
        </p:nvSpPr>
        <p:spPr>
          <a:xfrm>
            <a:off x="419100" y="1940393"/>
            <a:ext cx="2423777" cy="2618907"/>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12" name="Picture 11">
            <a:extLst>
              <a:ext uri="{FF2B5EF4-FFF2-40B4-BE49-F238E27FC236}">
                <a16:creationId xmlns:a16="http://schemas.microsoft.com/office/drawing/2014/main" id="{F0F1088F-F41A-ED4A-882F-610D03BE7074}"/>
              </a:ext>
              <a:ext uri="{C183D7F6-B498-43B3-948B-1728B52AA6E4}">
                <adec:decorative xmlns:adec="http://schemas.microsoft.com/office/drawing/2017/decorative" val="1"/>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0091725" y="2502813"/>
            <a:ext cx="1718801" cy="3182180"/>
          </a:xfrm>
          <a:prstGeom prst="rect">
            <a:avLst/>
          </a:prstGeom>
        </p:spPr>
      </p:pic>
    </p:spTree>
    <p:custDataLst>
      <p:tags r:id="rId1"/>
    </p:custDataLst>
    <p:extLst>
      <p:ext uri="{BB962C8B-B14F-4D97-AF65-F5344CB8AC3E}">
        <p14:creationId xmlns:p14="http://schemas.microsoft.com/office/powerpoint/2010/main" val="3126730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1"/>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9</a:t>
            </a:fld>
            <a:endParaRPr lang="en-US"/>
          </a:p>
        </p:txBody>
      </p:sp>
      <p:sp>
        <p:nvSpPr>
          <p:cNvPr id="2" name="Title 1"/>
          <p:cNvSpPr>
            <a:spLocks noGrp="1"/>
          </p:cNvSpPr>
          <p:nvPr>
            <p:ph type="title"/>
          </p:nvPr>
        </p:nvSpPr>
        <p:spPr/>
        <p:txBody>
          <a:bodyPr>
            <a:noAutofit/>
          </a:bodyPr>
          <a:lstStyle/>
          <a:p>
            <a:r>
              <a:rPr lang="en-US"/>
              <a:t>IAM components: Review</a:t>
            </a:r>
          </a:p>
        </p:txBody>
      </p:sp>
      <p:sp>
        <p:nvSpPr>
          <p:cNvPr id="4" name="Content Placeholder 5"/>
          <p:cNvSpPr txBox="1">
            <a:spLocks/>
          </p:cNvSpPr>
          <p:nvPr/>
        </p:nvSpPr>
        <p:spPr>
          <a:xfrm>
            <a:off x="1843051" y="1628931"/>
            <a:ext cx="5300142" cy="863795"/>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a:latin typeface="+mn-lt"/>
              </a:rPr>
              <a:t>Defined in your AWS account. Use credentials to authenticate programmatically or via the AWS Management Console.</a:t>
            </a:r>
            <a:endParaRPr lang="en-US" sz="1600">
              <a:solidFill>
                <a:srgbClr val="000000"/>
              </a:solidFill>
              <a:latin typeface="Amazon Ember Light" panose="020B0403020204020204"/>
            </a:endParaRPr>
          </a:p>
        </p:txBody>
      </p:sp>
      <p:pic>
        <p:nvPicPr>
          <p:cNvPr id="1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327" y="1586303"/>
            <a:ext cx="651502" cy="651502"/>
          </a:xfrm>
          <a:prstGeom prst="rect">
            <a:avLst/>
          </a:prstGeom>
        </p:spPr>
      </p:pic>
      <p:sp>
        <p:nvSpPr>
          <p:cNvPr id="45" name="TextBox 44"/>
          <p:cNvSpPr txBox="1"/>
          <p:nvPr/>
        </p:nvSpPr>
        <p:spPr>
          <a:xfrm>
            <a:off x="611303" y="2126407"/>
            <a:ext cx="1217321" cy="544765"/>
          </a:xfrm>
          <a:prstGeom prst="rect">
            <a:avLst/>
          </a:prstGeom>
          <a:noFill/>
        </p:spPr>
        <p:txBody>
          <a:bodyPr wrap="none" lIns="182880" tIns="146304" rIns="182880" bIns="146304" rtlCol="0">
            <a:spAutoFit/>
          </a:bodyPr>
          <a:lstStyle/>
          <a:p>
            <a:pPr algn="ctr">
              <a:lnSpc>
                <a:spcPct val="90000"/>
              </a:lnSpc>
              <a:spcAft>
                <a:spcPts val="1800"/>
              </a:spcAft>
            </a:pPr>
            <a:r>
              <a:rPr lang="en-US">
                <a:solidFill>
                  <a:srgbClr val="504BAB"/>
                </a:solidFill>
                <a:latin typeface="Amazon Ember" panose="02000000000000000000" pitchFamily="2" charset="0"/>
                <a:ea typeface="Amazon Ember" panose="02000000000000000000" pitchFamily="2" charset="0"/>
              </a:rPr>
              <a:t>IAM user</a:t>
            </a:r>
          </a:p>
        </p:txBody>
      </p:sp>
      <p:sp>
        <p:nvSpPr>
          <p:cNvPr id="14" name="Content Placeholder 5">
            <a:extLst>
              <a:ext uri="{FF2B5EF4-FFF2-40B4-BE49-F238E27FC236}">
                <a16:creationId xmlns:a16="http://schemas.microsoft.com/office/drawing/2014/main" id="{F856B0C6-71EC-334E-8B21-CAF24DDFAC2C}"/>
              </a:ext>
            </a:extLst>
          </p:cNvPr>
          <p:cNvSpPr txBox="1">
            <a:spLocks/>
          </p:cNvSpPr>
          <p:nvPr/>
        </p:nvSpPr>
        <p:spPr>
          <a:xfrm>
            <a:off x="1880304" y="2784182"/>
            <a:ext cx="4070768" cy="8887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a:latin typeface="+mn-lt"/>
              </a:rPr>
              <a:t>A </a:t>
            </a:r>
            <a:r>
              <a:rPr lang="en-US" sz="1600">
                <a:solidFill>
                  <a:srgbClr val="504BAB"/>
                </a:solidFill>
                <a:latin typeface="Amazon Ember" panose="02000000000000000000" pitchFamily="2" charset="0"/>
                <a:ea typeface="Amazon Ember" panose="02000000000000000000" pitchFamily="2" charset="0"/>
              </a:rPr>
              <a:t>collection of IAM users </a:t>
            </a:r>
            <a:r>
              <a:rPr lang="en-US" sz="1600">
                <a:latin typeface="+mn-lt"/>
              </a:rPr>
              <a:t>that are granted identical authorization.</a:t>
            </a:r>
          </a:p>
        </p:txBody>
      </p:sp>
      <p:pic>
        <p:nvPicPr>
          <p:cNvPr id="18" name="Graphic 41">
            <a:extLst>
              <a:ext uri="{FF2B5EF4-FFF2-40B4-BE49-F238E27FC236}">
                <a16:creationId xmlns:a16="http://schemas.microsoft.com/office/drawing/2014/main" id="{1A56C62F-612C-5841-B7E7-B15DA92D0BD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11559" y="2723778"/>
            <a:ext cx="717038" cy="696745"/>
          </a:xfrm>
          <a:prstGeom prst="rect">
            <a:avLst/>
          </a:prstGeom>
        </p:spPr>
      </p:pic>
      <p:sp>
        <p:nvSpPr>
          <p:cNvPr id="24" name="TextBox 23"/>
          <p:cNvSpPr txBox="1"/>
          <p:nvPr/>
        </p:nvSpPr>
        <p:spPr>
          <a:xfrm>
            <a:off x="550312" y="3322821"/>
            <a:ext cx="1361077" cy="544765"/>
          </a:xfrm>
          <a:prstGeom prst="rect">
            <a:avLst/>
          </a:prstGeom>
          <a:noFill/>
        </p:spPr>
        <p:txBody>
          <a:bodyPr wrap="none" lIns="182880" tIns="146304" rIns="182880" bIns="146304" rtlCol="0">
            <a:spAutoFit/>
          </a:bodyPr>
          <a:lstStyle/>
          <a:p>
            <a:pPr algn="ctr">
              <a:lnSpc>
                <a:spcPct val="90000"/>
              </a:lnSpc>
              <a:spcAft>
                <a:spcPts val="1800"/>
              </a:spcAft>
            </a:pPr>
            <a:r>
              <a:rPr lang="en-US">
                <a:solidFill>
                  <a:srgbClr val="504BAB"/>
                </a:solidFill>
                <a:latin typeface="Amazon Ember" panose="02000000000000000000" pitchFamily="2" charset="0"/>
                <a:ea typeface="Amazon Ember" panose="02000000000000000000" pitchFamily="2" charset="0"/>
              </a:rPr>
              <a:t>IAM group</a:t>
            </a:r>
          </a:p>
        </p:txBody>
      </p:sp>
      <p:sp>
        <p:nvSpPr>
          <p:cNvPr id="20" name="Content Placeholder 5">
            <a:extLst>
              <a:ext uri="{FF2B5EF4-FFF2-40B4-BE49-F238E27FC236}">
                <a16:creationId xmlns:a16="http://schemas.microsoft.com/office/drawing/2014/main" id="{F81C3728-D05F-6741-B3AC-B69FEFB810ED}"/>
              </a:ext>
            </a:extLst>
          </p:cNvPr>
          <p:cNvSpPr txBox="1">
            <a:spLocks/>
          </p:cNvSpPr>
          <p:nvPr/>
        </p:nvSpPr>
        <p:spPr>
          <a:xfrm>
            <a:off x="1880304" y="4048834"/>
            <a:ext cx="4097580" cy="696832"/>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a:latin typeface="+mn-lt"/>
              </a:rPr>
              <a:t>Defines</a:t>
            </a:r>
            <a:r>
              <a:rPr lang="en-US" sz="1600" b="1">
                <a:solidFill>
                  <a:schemeClr val="accent5"/>
                </a:solidFill>
                <a:latin typeface="+mn-lt"/>
              </a:rPr>
              <a:t> </a:t>
            </a:r>
            <a:r>
              <a:rPr lang="en-US" sz="1600">
                <a:solidFill>
                  <a:srgbClr val="504BAB"/>
                </a:solidFill>
                <a:latin typeface="Amazon Ember" panose="02000000000000000000" pitchFamily="2" charset="0"/>
                <a:ea typeface="Amazon Ember" panose="02000000000000000000" pitchFamily="2" charset="0"/>
              </a:rPr>
              <a:t>which resources can be accessed </a:t>
            </a:r>
            <a:r>
              <a:rPr lang="en-US" sz="1600">
                <a:latin typeface="+mn-lt"/>
              </a:rPr>
              <a:t>and the </a:t>
            </a:r>
            <a:r>
              <a:rPr lang="en-US" sz="1600">
                <a:solidFill>
                  <a:srgbClr val="504BAB"/>
                </a:solidFill>
                <a:latin typeface="Amazon Ember" panose="02000000000000000000" pitchFamily="2" charset="0"/>
                <a:ea typeface="Amazon Ember" panose="02000000000000000000" pitchFamily="2" charset="0"/>
              </a:rPr>
              <a:t>level of access </a:t>
            </a:r>
            <a:r>
              <a:rPr lang="en-US" sz="1600">
                <a:latin typeface="+mn-lt"/>
              </a:rPr>
              <a:t>to each resource.</a:t>
            </a:r>
          </a:p>
        </p:txBody>
      </p:sp>
      <p:pic>
        <p:nvPicPr>
          <p:cNvPr id="22" name="Graphic 21">
            <a:extLst>
              <a:ext uri="{FF2B5EF4-FFF2-40B4-BE49-F238E27FC236}">
                <a16:creationId xmlns:a16="http://schemas.microsoft.com/office/drawing/2014/main" id="{E2560603-C87A-7E45-BF84-527BD8DE3AA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224" y="4019566"/>
            <a:ext cx="618724" cy="618724"/>
          </a:xfrm>
          <a:prstGeom prst="rect">
            <a:avLst/>
          </a:prstGeom>
        </p:spPr>
      </p:pic>
      <p:sp>
        <p:nvSpPr>
          <p:cNvPr id="19" name="TextBox 18">
            <a:extLst>
              <a:ext uri="{FF2B5EF4-FFF2-40B4-BE49-F238E27FC236}">
                <a16:creationId xmlns:a16="http://schemas.microsoft.com/office/drawing/2014/main" id="{D1077742-8498-3A4A-8FC4-526A0CF145BA}"/>
              </a:ext>
            </a:extLst>
          </p:cNvPr>
          <p:cNvSpPr txBox="1"/>
          <p:nvPr/>
        </p:nvSpPr>
        <p:spPr>
          <a:xfrm>
            <a:off x="558023" y="4519235"/>
            <a:ext cx="1424108"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a:solidFill>
                  <a:srgbClr val="504BAB"/>
                </a:solidFill>
                <a:latin typeface="Amazon Ember" panose="02000000000000000000" pitchFamily="2" charset="0"/>
                <a:ea typeface="Amazon Ember" panose="02000000000000000000" pitchFamily="2" charset="0"/>
              </a:rPr>
              <a:t>IAM p</a:t>
            </a:r>
            <a:r>
              <a:rPr lang="en-US">
                <a:solidFill>
                  <a:srgbClr val="504BAB"/>
                </a:solidFill>
                <a:latin typeface="Amazon Ember" panose="02000000000000000000" pitchFamily="2" charset="0"/>
                <a:ea typeface="Amazon Ember" panose="02000000000000000000" pitchFamily="2" charset="0"/>
              </a:rPr>
              <a:t>olicy</a:t>
            </a:r>
            <a:endParaRPr lang="en-US" sz="2000">
              <a:solidFill>
                <a:srgbClr val="504BAB"/>
              </a:solidFill>
              <a:latin typeface="Amazon Ember" panose="02000000000000000000" pitchFamily="2" charset="0"/>
              <a:ea typeface="Amazon Ember" panose="02000000000000000000" pitchFamily="2" charset="0"/>
            </a:endParaRPr>
          </a:p>
        </p:txBody>
      </p:sp>
      <p:sp>
        <p:nvSpPr>
          <p:cNvPr id="15" name="Content Placeholder 5">
            <a:extLst>
              <a:ext uri="{FF2B5EF4-FFF2-40B4-BE49-F238E27FC236}">
                <a16:creationId xmlns:a16="http://schemas.microsoft.com/office/drawing/2014/main" id="{FC156BD0-B15D-C74C-9256-2D18304F816C}"/>
              </a:ext>
            </a:extLst>
          </p:cNvPr>
          <p:cNvSpPr txBox="1">
            <a:spLocks/>
          </p:cNvSpPr>
          <p:nvPr/>
        </p:nvSpPr>
        <p:spPr>
          <a:xfrm>
            <a:off x="1880304" y="5091699"/>
            <a:ext cx="4180708" cy="1080501"/>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1600">
                <a:latin typeface="+mn-lt"/>
              </a:rPr>
              <a:t>Mechanism to grant temporary access for making AWS service requests. </a:t>
            </a:r>
            <a:r>
              <a:rPr lang="en-US" sz="1600" i="1">
                <a:latin typeface="+mn-lt"/>
              </a:rPr>
              <a:t>Assumable</a:t>
            </a:r>
            <a:r>
              <a:rPr lang="en-US" sz="1600">
                <a:latin typeface="+mn-lt"/>
              </a:rPr>
              <a:t> by a </a:t>
            </a:r>
            <a:r>
              <a:rPr lang="en-US" sz="1600">
                <a:solidFill>
                  <a:srgbClr val="504BAB"/>
                </a:solidFill>
              </a:rPr>
              <a:t>person</a:t>
            </a:r>
            <a:r>
              <a:rPr lang="en-US" sz="1600">
                <a:latin typeface="+mn-lt"/>
              </a:rPr>
              <a:t>, </a:t>
            </a:r>
            <a:r>
              <a:rPr lang="en-US" sz="1600">
                <a:solidFill>
                  <a:srgbClr val="504BAB"/>
                </a:solidFill>
              </a:rPr>
              <a:t>application</a:t>
            </a:r>
            <a:r>
              <a:rPr lang="en-US" sz="1600">
                <a:latin typeface="+mn-lt"/>
              </a:rPr>
              <a:t>, or </a:t>
            </a:r>
            <a:r>
              <a:rPr lang="en-US" sz="1600">
                <a:solidFill>
                  <a:srgbClr val="504BAB"/>
                </a:solidFill>
              </a:rPr>
              <a:t>service</a:t>
            </a:r>
            <a:r>
              <a:rPr lang="en-US" sz="1600">
                <a:latin typeface="+mn-lt"/>
              </a:rPr>
              <a:t>.</a:t>
            </a:r>
          </a:p>
          <a:p>
            <a:pPr>
              <a:lnSpc>
                <a:spcPct val="100000"/>
              </a:lnSpc>
            </a:pPr>
            <a:endParaRPr lang="en-US" sz="1600">
              <a:latin typeface="+mn-lt"/>
            </a:endParaRPr>
          </a:p>
        </p:txBody>
      </p:sp>
      <p:pic>
        <p:nvPicPr>
          <p:cNvPr id="21" name="Graphic 20">
            <a:extLst>
              <a:ext uri="{FF2B5EF4-FFF2-40B4-BE49-F238E27FC236}">
                <a16:creationId xmlns:a16="http://schemas.microsoft.com/office/drawing/2014/main" id="{04DE3113-77EB-BC4C-89BE-B4ADE87A708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8648" y="5050953"/>
            <a:ext cx="664403" cy="664403"/>
          </a:xfrm>
          <a:prstGeom prst="rect">
            <a:avLst/>
          </a:prstGeom>
        </p:spPr>
      </p:pic>
      <p:sp>
        <p:nvSpPr>
          <p:cNvPr id="26" name="TextBox 25"/>
          <p:cNvSpPr txBox="1"/>
          <p:nvPr/>
        </p:nvSpPr>
        <p:spPr>
          <a:xfrm>
            <a:off x="614118" y="5492430"/>
            <a:ext cx="1239763"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a:solidFill>
                  <a:srgbClr val="504BAB"/>
                </a:solidFill>
                <a:latin typeface="Amazon Ember" panose="02000000000000000000" pitchFamily="2" charset="0"/>
                <a:ea typeface="Amazon Ember" panose="02000000000000000000" pitchFamily="2" charset="0"/>
              </a:rPr>
              <a:t>IAM r</a:t>
            </a:r>
            <a:r>
              <a:rPr lang="en-US">
                <a:solidFill>
                  <a:srgbClr val="504BAB"/>
                </a:solidFill>
                <a:latin typeface="Amazon Ember" panose="02000000000000000000" pitchFamily="2" charset="0"/>
                <a:ea typeface="Amazon Ember" panose="02000000000000000000" pitchFamily="2" charset="0"/>
              </a:rPr>
              <a:t>ole</a:t>
            </a:r>
            <a:endParaRPr lang="en-US" sz="2000">
              <a:solidFill>
                <a:srgbClr val="504BAB"/>
              </a:solidFill>
              <a:latin typeface="Amazon Ember" panose="02000000000000000000" pitchFamily="2" charset="0"/>
              <a:ea typeface="Amazon Ember" panose="02000000000000000000" pitchFamily="2" charset="0"/>
            </a:endParaRPr>
          </a:p>
        </p:txBody>
      </p:sp>
      <p:grpSp>
        <p:nvGrpSpPr>
          <p:cNvPr id="3" name="Group 2" descr="An IAM user, group or role is granted full access to EC2 and read only access to S3 via two IAM policies.">
            <a:extLst>
              <a:ext uri="{FF2B5EF4-FFF2-40B4-BE49-F238E27FC236}">
                <a16:creationId xmlns:a16="http://schemas.microsoft.com/office/drawing/2014/main" id="{24D9812F-D112-4FDE-88BD-071454A3381B}"/>
              </a:ext>
            </a:extLst>
          </p:cNvPr>
          <p:cNvGrpSpPr/>
          <p:nvPr/>
        </p:nvGrpSpPr>
        <p:grpSpPr>
          <a:xfrm>
            <a:off x="6214311" y="2766621"/>
            <a:ext cx="5836663" cy="2325075"/>
            <a:chOff x="6173367" y="2766621"/>
            <a:chExt cx="5836663" cy="2325075"/>
          </a:xfrm>
        </p:grpSpPr>
        <p:pic>
          <p:nvPicPr>
            <p:cNvPr id="35" name="Picture 34">
              <a:extLst>
                <a:ext uri="{FF2B5EF4-FFF2-40B4-BE49-F238E27FC236}">
                  <a16:creationId xmlns:a16="http://schemas.microsoft.com/office/drawing/2014/main" id="{2D4F83EE-2148-254C-AFB9-F0088562ABBE}"/>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7924613" y="2930434"/>
              <a:ext cx="719464" cy="719464"/>
            </a:xfrm>
            <a:prstGeom prst="rect">
              <a:avLst/>
            </a:prstGeom>
          </p:spPr>
        </p:pic>
        <p:sp>
          <p:nvSpPr>
            <p:cNvPr id="36" name="Rounded Rectangle 35">
              <a:extLst>
                <a:ext uri="{FF2B5EF4-FFF2-40B4-BE49-F238E27FC236}">
                  <a16:creationId xmlns:a16="http://schemas.microsoft.com/office/drawing/2014/main" id="{A27725AE-A584-E249-B2F2-961E7420D079}"/>
                </a:ext>
              </a:extLst>
            </p:cNvPr>
            <p:cNvSpPr/>
            <p:nvPr/>
          </p:nvSpPr>
          <p:spPr>
            <a:xfrm>
              <a:off x="7806839" y="2830287"/>
              <a:ext cx="1473801" cy="2261409"/>
            </a:xfrm>
            <a:prstGeom prst="roundRect">
              <a:avLst/>
            </a:prstGeom>
            <a:noFill/>
            <a:ln w="1270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200"/>
            </a:p>
          </p:txBody>
        </p:sp>
        <p:sp>
          <p:nvSpPr>
            <p:cNvPr id="37" name="TextBox 36">
              <a:extLst>
                <a:ext uri="{FF2B5EF4-FFF2-40B4-BE49-F238E27FC236}">
                  <a16:creationId xmlns:a16="http://schemas.microsoft.com/office/drawing/2014/main" id="{E7BCFE0C-DEA2-1F48-ABB1-112C1EA85299}"/>
                </a:ext>
              </a:extLst>
            </p:cNvPr>
            <p:cNvSpPr txBox="1"/>
            <p:nvPr/>
          </p:nvSpPr>
          <p:spPr>
            <a:xfrm>
              <a:off x="6173367" y="4099334"/>
              <a:ext cx="1060957" cy="738664"/>
            </a:xfrm>
            <a:prstGeom prst="rect">
              <a:avLst/>
            </a:prstGeom>
            <a:noFill/>
          </p:spPr>
          <p:txBody>
            <a:bodyPr wrap="square" lIns="0" tIns="0" rIns="0" bIns="0" rtlCol="0">
              <a:spAutoFit/>
            </a:bodyPr>
            <a:lstStyle/>
            <a:p>
              <a:pPr algn="ctr"/>
              <a:r>
                <a:rPr lang="en-US" sz="1600">
                  <a:cs typeface="Helvetica Neue"/>
                </a:rPr>
                <a:t>IAM user, </a:t>
              </a:r>
              <a:br>
                <a:rPr lang="en-US" sz="1600">
                  <a:cs typeface="Helvetica Neue"/>
                </a:rPr>
              </a:br>
              <a:r>
                <a:rPr lang="en-US" sz="1600">
                  <a:cs typeface="Helvetica Neue"/>
                </a:rPr>
                <a:t>IAM group, </a:t>
              </a:r>
              <a:br>
                <a:rPr lang="en-US" sz="1600">
                  <a:cs typeface="Helvetica Neue"/>
                </a:rPr>
              </a:br>
              <a:r>
                <a:rPr lang="en-US" sz="1600">
                  <a:cs typeface="Helvetica Neue"/>
                </a:rPr>
                <a:t>or IAM role</a:t>
              </a:r>
              <a:endParaRPr lang="en-US" sz="1600">
                <a:latin typeface="Amazon Ember Light" panose="020B0403020204020204"/>
                <a:cs typeface="Helvetica Neue"/>
              </a:endParaRPr>
            </a:p>
          </p:txBody>
        </p:sp>
        <p:sp>
          <p:nvSpPr>
            <p:cNvPr id="38" name="TextBox 37">
              <a:extLst>
                <a:ext uri="{FF2B5EF4-FFF2-40B4-BE49-F238E27FC236}">
                  <a16:creationId xmlns:a16="http://schemas.microsoft.com/office/drawing/2014/main" id="{F504557A-1A65-0644-A407-97F1F11ED4A7}"/>
                </a:ext>
              </a:extLst>
            </p:cNvPr>
            <p:cNvSpPr txBox="1"/>
            <p:nvPr/>
          </p:nvSpPr>
          <p:spPr>
            <a:xfrm>
              <a:off x="7838785" y="4523297"/>
              <a:ext cx="891120" cy="492443"/>
            </a:xfrm>
            <a:prstGeom prst="rect">
              <a:avLst/>
            </a:prstGeom>
            <a:noFill/>
          </p:spPr>
          <p:txBody>
            <a:bodyPr wrap="square" lIns="0" tIns="0" rIns="0" bIns="0" rtlCol="0">
              <a:spAutoFit/>
            </a:bodyPr>
            <a:lstStyle/>
            <a:p>
              <a:pPr algn="ctr"/>
              <a:r>
                <a:rPr lang="en-US" sz="1600">
                  <a:solidFill>
                    <a:srgbClr val="000000"/>
                  </a:solidFill>
                  <a:cs typeface="Helvetica Neue"/>
                </a:rPr>
                <a:t>IAM policies</a:t>
              </a:r>
              <a:endParaRPr lang="en-US" sz="1600">
                <a:solidFill>
                  <a:srgbClr val="000000"/>
                </a:solidFill>
                <a:latin typeface="Amazon Ember Light" panose="020B0403020204020204"/>
                <a:cs typeface="Helvetica Neue"/>
              </a:endParaRPr>
            </a:p>
          </p:txBody>
        </p:sp>
        <p:sp>
          <p:nvSpPr>
            <p:cNvPr id="39" name="TextBox 38">
              <a:extLst>
                <a:ext uri="{FF2B5EF4-FFF2-40B4-BE49-F238E27FC236}">
                  <a16:creationId xmlns:a16="http://schemas.microsoft.com/office/drawing/2014/main" id="{629438AB-02B0-0C4D-A3E9-D0AA16CDA9CD}"/>
                </a:ext>
              </a:extLst>
            </p:cNvPr>
            <p:cNvSpPr txBox="1"/>
            <p:nvPr/>
          </p:nvSpPr>
          <p:spPr>
            <a:xfrm>
              <a:off x="8583634" y="3059059"/>
              <a:ext cx="585973" cy="492443"/>
            </a:xfrm>
            <a:prstGeom prst="rect">
              <a:avLst/>
            </a:prstGeom>
            <a:noFill/>
          </p:spPr>
          <p:txBody>
            <a:bodyPr wrap="square" lIns="0" tIns="0" rIns="0" bIns="0" rtlCol="0">
              <a:spAutoFit/>
            </a:bodyPr>
            <a:lstStyle/>
            <a:p>
              <a:pPr algn="ctr"/>
              <a:r>
                <a:rPr lang="en-US" sz="1600">
                  <a:solidFill>
                    <a:srgbClr val="000000"/>
                  </a:solidFill>
                  <a:cs typeface="Helvetica Neue"/>
                </a:rPr>
                <a:t>Full</a:t>
              </a:r>
              <a:br>
                <a:rPr lang="en-US" sz="1600">
                  <a:solidFill>
                    <a:srgbClr val="000000"/>
                  </a:solidFill>
                  <a:cs typeface="Helvetica Neue"/>
                </a:rPr>
              </a:br>
              <a:r>
                <a:rPr lang="en-US" sz="1600">
                  <a:solidFill>
                    <a:srgbClr val="000000"/>
                  </a:solidFill>
                  <a:cs typeface="Helvetica Neue"/>
                </a:rPr>
                <a:t>access</a:t>
              </a:r>
              <a:endParaRPr lang="en-US" sz="1600">
                <a:solidFill>
                  <a:srgbClr val="000000"/>
                </a:solidFill>
                <a:latin typeface="Amazon Ember Light" panose="020B0403020204020204"/>
                <a:cs typeface="Helvetica Neue"/>
              </a:endParaRPr>
            </a:p>
          </p:txBody>
        </p:sp>
        <p:sp>
          <p:nvSpPr>
            <p:cNvPr id="40" name="TextBox 39">
              <a:extLst>
                <a:ext uri="{FF2B5EF4-FFF2-40B4-BE49-F238E27FC236}">
                  <a16:creationId xmlns:a16="http://schemas.microsoft.com/office/drawing/2014/main" id="{F75C851E-57BD-B240-8607-7BF8771BBA65}"/>
                </a:ext>
              </a:extLst>
            </p:cNvPr>
            <p:cNvSpPr txBox="1"/>
            <p:nvPr/>
          </p:nvSpPr>
          <p:spPr>
            <a:xfrm>
              <a:off x="8538910" y="3905818"/>
              <a:ext cx="708679" cy="492443"/>
            </a:xfrm>
            <a:prstGeom prst="rect">
              <a:avLst/>
            </a:prstGeom>
            <a:noFill/>
          </p:spPr>
          <p:txBody>
            <a:bodyPr wrap="square" lIns="0" tIns="0" rIns="0" bIns="0" rtlCol="0">
              <a:spAutoFit/>
            </a:bodyPr>
            <a:lstStyle/>
            <a:p>
              <a:pPr algn="ctr"/>
              <a:r>
                <a:rPr lang="en-US" sz="1600">
                  <a:solidFill>
                    <a:srgbClr val="000000"/>
                  </a:solidFill>
                  <a:cs typeface="Helvetica Neue"/>
                </a:rPr>
                <a:t>Read-only</a:t>
              </a:r>
              <a:endParaRPr lang="en-US" sz="1600">
                <a:solidFill>
                  <a:srgbClr val="000000"/>
                </a:solidFill>
                <a:latin typeface="Amazon Ember Light" panose="020B0403020204020204"/>
                <a:cs typeface="Helvetica Neue"/>
              </a:endParaRPr>
            </a:p>
          </p:txBody>
        </p:sp>
        <p:sp>
          <p:nvSpPr>
            <p:cNvPr id="41" name="TextBox 40">
              <a:extLst>
                <a:ext uri="{FF2B5EF4-FFF2-40B4-BE49-F238E27FC236}">
                  <a16:creationId xmlns:a16="http://schemas.microsoft.com/office/drawing/2014/main" id="{285CF294-87C6-7047-9FEE-2A01730047F5}"/>
                </a:ext>
              </a:extLst>
            </p:cNvPr>
            <p:cNvSpPr txBox="1"/>
            <p:nvPr/>
          </p:nvSpPr>
          <p:spPr>
            <a:xfrm>
              <a:off x="10373894" y="3925602"/>
              <a:ext cx="1636135" cy="984885"/>
            </a:xfrm>
            <a:prstGeom prst="rect">
              <a:avLst/>
            </a:prstGeom>
            <a:noFill/>
          </p:spPr>
          <p:txBody>
            <a:bodyPr wrap="square" lIns="0" tIns="0" rIns="0" bIns="0" rtlCol="0">
              <a:spAutoFit/>
            </a:bodyPr>
            <a:lstStyle/>
            <a:p>
              <a:r>
                <a:rPr lang="en-US" sz="1600">
                  <a:cs typeface="Helvetica Neue"/>
                </a:rPr>
                <a:t>Amazon Simple Storage Service (Amazon S3) </a:t>
              </a:r>
              <a:r>
                <a:rPr lang="en-US" sz="1600">
                  <a:solidFill>
                    <a:srgbClr val="000000"/>
                  </a:solidFill>
                  <a:cs typeface="Helvetica Neue"/>
                </a:rPr>
                <a:t>bucket</a:t>
              </a:r>
              <a:r>
                <a:rPr lang="en-US" sz="1600">
                  <a:cs typeface="Helvetica Neue"/>
                </a:rPr>
                <a:t> </a:t>
              </a:r>
            </a:p>
          </p:txBody>
        </p:sp>
        <p:cxnSp>
          <p:nvCxnSpPr>
            <p:cNvPr id="42" name="Straight Connector 41">
              <a:extLst>
                <a:ext uri="{FF2B5EF4-FFF2-40B4-BE49-F238E27FC236}">
                  <a16:creationId xmlns:a16="http://schemas.microsoft.com/office/drawing/2014/main" id="{367C6A1A-C474-3445-90B0-C95451D1883D}"/>
                </a:ext>
              </a:extLst>
            </p:cNvPr>
            <p:cNvCxnSpPr/>
            <p:nvPr/>
          </p:nvCxnSpPr>
          <p:spPr>
            <a:xfrm>
              <a:off x="9059579" y="3320046"/>
              <a:ext cx="510391"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FEB805D-3884-1448-A390-DB0DE90BBF9B}"/>
                </a:ext>
              </a:extLst>
            </p:cNvPr>
            <p:cNvCxnSpPr>
              <a:cxnSpLocks/>
            </p:cNvCxnSpPr>
            <p:nvPr/>
          </p:nvCxnSpPr>
          <p:spPr>
            <a:xfrm>
              <a:off x="9059578" y="4157115"/>
              <a:ext cx="55835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Graphic 41" descr="Groups can be assigned multiple policies to provide granular access to multiple AWS resources" title="IAM Groups">
              <a:extLst>
                <a:ext uri="{FF2B5EF4-FFF2-40B4-BE49-F238E27FC236}">
                  <a16:creationId xmlns:a16="http://schemas.microsoft.com/office/drawing/2014/main" id="{5556F786-21C2-7D43-84F4-67709F6B75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6380921" y="3403095"/>
              <a:ext cx="671130" cy="652136"/>
            </a:xfrm>
            <a:prstGeom prst="rect">
              <a:avLst/>
            </a:prstGeom>
          </p:spPr>
        </p:pic>
        <p:pic>
          <p:nvPicPr>
            <p:cNvPr id="46" name="Graphic 52">
              <a:extLst>
                <a:ext uri="{FF2B5EF4-FFF2-40B4-BE49-F238E27FC236}">
                  <a16:creationId xmlns:a16="http://schemas.microsoft.com/office/drawing/2014/main" id="{34D25C2F-B209-B944-862B-37A72AB8705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24613" y="3774353"/>
              <a:ext cx="719502" cy="719502"/>
            </a:xfrm>
            <a:prstGeom prst="rect">
              <a:avLst/>
            </a:prstGeom>
          </p:spPr>
        </p:pic>
        <p:pic>
          <p:nvPicPr>
            <p:cNvPr id="47" name="Graphic 38">
              <a:extLst>
                <a:ext uri="{FF2B5EF4-FFF2-40B4-BE49-F238E27FC236}">
                  <a16:creationId xmlns:a16="http://schemas.microsoft.com/office/drawing/2014/main" id="{25A674D8-FE7D-584B-8DCD-3F187CC93A07}"/>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6548" y="3848058"/>
              <a:ext cx="585973" cy="585973"/>
            </a:xfrm>
            <a:prstGeom prst="rect">
              <a:avLst/>
            </a:prstGeom>
          </p:spPr>
        </p:pic>
        <p:sp>
          <p:nvSpPr>
            <p:cNvPr id="50" name="Isosceles Triangle 10">
              <a:extLst>
                <a:ext uri="{FF2B5EF4-FFF2-40B4-BE49-F238E27FC236}">
                  <a16:creationId xmlns:a16="http://schemas.microsoft.com/office/drawing/2014/main" id="{A12877E5-3A6D-514A-ABCD-214A9059AD13}"/>
                </a:ext>
              </a:extLst>
            </p:cNvPr>
            <p:cNvSpPr/>
            <p:nvPr/>
          </p:nvSpPr>
          <p:spPr>
            <a:xfrm rot="16200000">
              <a:off x="6982434" y="3671659"/>
              <a:ext cx="58879" cy="6020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51" name="Graphic 50">
              <a:extLst>
                <a:ext uri="{FF2B5EF4-FFF2-40B4-BE49-F238E27FC236}">
                  <a16:creationId xmlns:a16="http://schemas.microsoft.com/office/drawing/2014/main" id="{21C99142-A9BF-3144-9242-E59F7CDB6C97}"/>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17930" y="2895196"/>
              <a:ext cx="678313" cy="678313"/>
            </a:xfrm>
            <a:prstGeom prst="rect">
              <a:avLst/>
            </a:prstGeom>
          </p:spPr>
        </p:pic>
        <p:sp>
          <p:nvSpPr>
            <p:cNvPr id="52" name="TextBox 51">
              <a:extLst>
                <a:ext uri="{FF2B5EF4-FFF2-40B4-BE49-F238E27FC236}">
                  <a16:creationId xmlns:a16="http://schemas.microsoft.com/office/drawing/2014/main" id="{4091F2E4-ED2A-F243-BE66-F098EB5BAAA9}"/>
                </a:ext>
              </a:extLst>
            </p:cNvPr>
            <p:cNvSpPr txBox="1"/>
            <p:nvPr/>
          </p:nvSpPr>
          <p:spPr>
            <a:xfrm>
              <a:off x="10311695" y="2766621"/>
              <a:ext cx="1698335" cy="1077218"/>
            </a:xfrm>
            <a:prstGeom prst="rect">
              <a:avLst/>
            </a:prstGeom>
            <a:noFill/>
          </p:spPr>
          <p:txBody>
            <a:bodyPr wrap="square" rtlCol="0">
              <a:spAutoFit/>
            </a:bodyPr>
            <a:lstStyle/>
            <a:p>
              <a:r>
                <a:rPr lang="en-US" sz="1600"/>
                <a:t>Amazon Elastic Compute Cloud (Amazon EC2) instances</a:t>
              </a:r>
            </a:p>
          </p:txBody>
        </p:sp>
      </p:grpSp>
      <p:cxnSp>
        <p:nvCxnSpPr>
          <p:cNvPr id="7" name="Elbow Connector 6">
            <a:extLst>
              <a:ext uri="{FF2B5EF4-FFF2-40B4-BE49-F238E27FC236}">
                <a16:creationId xmlns:a16="http://schemas.microsoft.com/office/drawing/2014/main" id="{C7871A64-A9D6-17C2-F8A7-9AD7877EB6A1}"/>
              </a:ext>
              <a:ext uri="{C183D7F6-B498-43B3-948B-1728B52AA6E4}">
                <adec:decorative xmlns:adec="http://schemas.microsoft.com/office/drawing/2017/decorative" val="1"/>
              </a:ext>
            </a:extLst>
          </p:cNvPr>
          <p:cNvCxnSpPr>
            <a:cxnSpLocks/>
            <a:stCxn id="44" idx="1"/>
            <a:endCxn id="35" idx="1"/>
          </p:cNvCxnSpPr>
          <p:nvPr/>
        </p:nvCxnSpPr>
        <p:spPr>
          <a:xfrm flipV="1">
            <a:off x="7092995" y="3290166"/>
            <a:ext cx="872562" cy="438997"/>
          </a:xfrm>
          <a:prstGeom prst="bentConnector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BA3C89F4-D886-6BDC-E138-D6C2E182E0A7}"/>
              </a:ext>
              <a:ext uri="{C183D7F6-B498-43B3-948B-1728B52AA6E4}">
                <adec:decorative xmlns:adec="http://schemas.microsoft.com/office/drawing/2017/decorative" val="1"/>
              </a:ext>
            </a:extLst>
          </p:cNvPr>
          <p:cNvCxnSpPr>
            <a:stCxn id="44" idx="1"/>
            <a:endCxn id="46" idx="1"/>
          </p:cNvCxnSpPr>
          <p:nvPr/>
        </p:nvCxnSpPr>
        <p:spPr>
          <a:xfrm>
            <a:off x="7092995" y="3729163"/>
            <a:ext cx="872562" cy="404941"/>
          </a:xfrm>
          <a:prstGeom prst="bentConnector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15247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6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2.xml><?xml version="1.0" encoding="utf-8"?>
<ds:datastoreItem xmlns:ds="http://schemas.openxmlformats.org/officeDocument/2006/customXml" ds:itemID="{8C0752BD-F26E-41FF-9FB5-6A9780D93A83}">
  <ds:schemaRefs>
    <ds:schemaRef ds:uri="http://schemas.microsoft.com/office/2006/metadata/properties"/>
    <ds:schemaRef ds:uri="http://purl.org/dc/elements/1.1/"/>
    <ds:schemaRef ds:uri="http://www.w3.org/XML/1998/namespace"/>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3203751e-7f26-4ef4-9d45-82e84d52b1db"/>
    <ds:schemaRef ds:uri="http://purl.org/dc/terms/"/>
  </ds:schemaRefs>
</ds:datastoreItem>
</file>

<file path=customXml/itemProps3.xml><?xml version="1.0" encoding="utf-8"?>
<ds:datastoreItem xmlns:ds="http://schemas.openxmlformats.org/officeDocument/2006/customXml" ds:itemID="{15031036-21FA-4572-951E-F15692D3DBCC}">
  <ds:schemaRefs>
    <ds:schemaRef ds:uri="3203751e-7f26-4ef4-9d45-82e84d52b1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98</TotalTime>
  <Words>11985</Words>
  <Application>Microsoft Office PowerPoint</Application>
  <PresentationFormat>Widescreen</PresentationFormat>
  <Paragraphs>1124</Paragraphs>
  <Slides>62</Slides>
  <Notes>62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Amazon Ember</vt:lpstr>
      <vt:lpstr>Amazon Ember Heavy</vt:lpstr>
      <vt:lpstr>Amazon Ember Light</vt:lpstr>
      <vt:lpstr>Arial</vt:lpstr>
      <vt:lpstr>Calibri</vt:lpstr>
      <vt:lpstr>Courier New</vt:lpstr>
      <vt:lpstr>Helvetica Neue</vt:lpstr>
      <vt:lpstr>Lucida Console</vt:lpstr>
      <vt:lpstr>4_TC-2022-OneBrand</vt:lpstr>
      <vt:lpstr>Module 8: Securing User and Application Access</vt:lpstr>
      <vt:lpstr>Module overview</vt:lpstr>
      <vt:lpstr>Module objectives</vt:lpstr>
      <vt:lpstr>Section 1: Architectural need</vt:lpstr>
      <vt:lpstr>Café business requirement</vt:lpstr>
      <vt:lpstr>Section 2: Account users and IAM</vt:lpstr>
      <vt:lpstr>Secure the root account</vt:lpstr>
      <vt:lpstr>AWS Identity and Access Management (IAM)</vt:lpstr>
      <vt:lpstr>IAM components: Review</vt:lpstr>
      <vt:lpstr>IAM permissions</vt:lpstr>
      <vt:lpstr>Identity-based versus resource-based policies</vt:lpstr>
      <vt:lpstr>IAM policy document structure</vt:lpstr>
      <vt:lpstr>ARNs and wildcards</vt:lpstr>
      <vt:lpstr>IAM policy example</vt:lpstr>
      <vt:lpstr>Activity: Examining IAM policies</vt:lpstr>
      <vt:lpstr>Activity: IAM policy analysis (1 of 3)</vt:lpstr>
      <vt:lpstr>Activity: IAM policy analysis (1 of 3) - Answers</vt:lpstr>
      <vt:lpstr>Activity: IAM policy analysis (2 of 3)</vt:lpstr>
      <vt:lpstr>Activity: IAM policy analysis (2 of 3) - Answers</vt:lpstr>
      <vt:lpstr>Activity: IAM Policy analysis (3 of 3)</vt:lpstr>
      <vt:lpstr>Activity: IAM Policy analysis (3 of 3)</vt:lpstr>
      <vt:lpstr>AWS CloudTrail</vt:lpstr>
      <vt:lpstr>Section 2 key takeaways</vt:lpstr>
      <vt:lpstr>Section 3: Organizing users</vt:lpstr>
      <vt:lpstr>IAM groups</vt:lpstr>
      <vt:lpstr>Example IAM groups</vt:lpstr>
      <vt:lpstr>Use case for IAM with Amazon S3</vt:lpstr>
      <vt:lpstr>Section 4: Federating users</vt:lpstr>
      <vt:lpstr>IAM roles</vt:lpstr>
      <vt:lpstr>Demonstration: EC2 Instance Profile</vt:lpstr>
      <vt:lpstr>Summary: EC2 instance profile demonstration</vt:lpstr>
      <vt:lpstr>Grant permissions to assume a role</vt:lpstr>
      <vt:lpstr>Role-based access control (RBAC)</vt:lpstr>
      <vt:lpstr>Best practice: Tagging</vt:lpstr>
      <vt:lpstr>Attribute-based access control (ABAC)</vt:lpstr>
      <vt:lpstr>Applying ABAC to your organization</vt:lpstr>
      <vt:lpstr>Externally authenticated users</vt:lpstr>
      <vt:lpstr>Identity federation with an identity broker</vt:lpstr>
      <vt:lpstr>Identity federation using SAML</vt:lpstr>
      <vt:lpstr>Amazon Cognito</vt:lpstr>
      <vt:lpstr>Amazon Cognito example</vt:lpstr>
      <vt:lpstr>Section 4 key takeaways</vt:lpstr>
      <vt:lpstr>Section 5: Multiple accounts</vt:lpstr>
      <vt:lpstr>One account or multiple accounts?</vt:lpstr>
      <vt:lpstr>Challenges for managing multiple accounts</vt:lpstr>
      <vt:lpstr>Manage multiple accounts with AWS Organizations</vt:lpstr>
      <vt:lpstr>AWS Organizations: Illustrated</vt:lpstr>
      <vt:lpstr>Example uses of SCPs</vt:lpstr>
      <vt:lpstr>Section 5 key takeaways</vt:lpstr>
      <vt:lpstr>Module 8 – Challenge Lab: Controlling AWS Account Access by Using IAM</vt:lpstr>
      <vt:lpstr>The business need: User access control</vt:lpstr>
      <vt:lpstr>Challenge lab: Tasks</vt:lpstr>
      <vt:lpstr>Challenge lab: Final product </vt:lpstr>
      <vt:lpstr>Begin Module 8 –  Challenge Lab: Controlling AWS Account Access by Using IAM </vt:lpstr>
      <vt:lpstr>Challenge lab debrief:  Key takeaways</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3</cp:revision>
  <dcterms:created xsi:type="dcterms:W3CDTF">2022-03-28T19:31:41Z</dcterms:created>
  <dcterms:modified xsi:type="dcterms:W3CDTF">2023-02-13T22:34:01Z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